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3" r:id="rId5"/>
    <p:sldId id="261" r:id="rId6"/>
    <p:sldId id="259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2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AB8E6-28D3-55AA-A7E6-229EA782CD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B4DE2A-D65B-FADD-0D2C-9FBA5087A9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683D75-1301-822F-3103-C851C88E4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DFEB1-0729-4EF4-A9B7-B7FAA46F5C66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399B8D-8AB8-7717-EB08-97039BE4D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31A282-2967-CD07-B551-9EB7B1127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C9D2-3602-48DC-9F86-5D111DA74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489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F8CEA-A729-1A9A-A480-2B2DC373E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4EE750-EFBD-DF63-5D8F-23C981FEA8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BAAF8A-A07C-F606-2FB2-2F43EB165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DFEB1-0729-4EF4-A9B7-B7FAA46F5C66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EBA758-8A38-8CB3-9110-6ACA9CACD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268412-ADDB-87DA-A822-997B082A0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C9D2-3602-48DC-9F86-5D111DA74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752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F3229A-0983-D45F-7C28-C7E66FE91F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0307E3-8349-F48A-FAF3-ED1352D015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844417-EC45-2066-B596-5DFCA26C1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DFEB1-0729-4EF4-A9B7-B7FAA46F5C66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51B21-65D8-D76E-7D42-C21264127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D8F925-5423-6A10-8887-FBA5B7208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C9D2-3602-48DC-9F86-5D111DA74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00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5895F-14A3-0A9B-4BB6-08614CB9B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7CB92D-AA94-A2BB-DF7F-9933DAE879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8BE8F8-D352-0011-AECD-C14540CF5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DFEB1-0729-4EF4-A9B7-B7FAA46F5C66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F9149F-FEDF-5ED4-255F-145A1D775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679E19-0101-7267-D3EB-DA7C18FCC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C9D2-3602-48DC-9F86-5D111DA74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441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0C6AB-F8DF-882F-0025-53052C5FA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43ED25-3D7B-BA16-7659-CCC9791569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30C965-CCC5-3F7E-84F0-362F14CD0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DFEB1-0729-4EF4-A9B7-B7FAA46F5C66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3F841-EAB3-DB02-319F-61EB65EA8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B718E1-C8A0-7599-AE81-0879E3670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C9D2-3602-48DC-9F86-5D111DA74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738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1B54D-307E-409C-ADB2-3D8FBA889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40468-7EF5-FFBC-0F38-956FCAC7F3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4D56FC-0CA1-EDBD-5D7B-2E1FE57C90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7BD81E-F3F2-208E-37C7-E93AC3478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DFEB1-0729-4EF4-A9B7-B7FAA46F5C66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1E5B08-041F-8636-9E3F-18952D1EA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FE5A1F-B528-DE54-B640-365AF0F81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C9D2-3602-48DC-9F86-5D111DA74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43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FFFFC-D121-ECEF-80FD-C46B49431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9E3C2B-D38E-C060-765F-FAC5FFCC63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C0AFCB-7D5C-FD09-096F-E41837F818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7F833C-EF36-C16E-71CA-4B2DA1A1F5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308D8B-6496-FA6F-4FAD-5E606C3115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D1DB90-46C0-AB2D-D281-AF7E72A41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DFEB1-0729-4EF4-A9B7-B7FAA46F5C66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B258F8-E6E6-E1D5-BD59-BDDC18CEF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BE698B-F492-B1EE-98BE-217AF2923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C9D2-3602-48DC-9F86-5D111DA74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851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D4E27-D730-78BF-BD6C-E12677E59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FD8FA1-8431-0766-D97B-D57984516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DFEB1-0729-4EF4-A9B7-B7FAA46F5C66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B5082C-4953-7F8C-5308-57A808757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F7C913-1954-5A2B-6ECC-306566BF8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C9D2-3602-48DC-9F86-5D111DA74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883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4621B8-A69C-51F1-2973-D2EB1169A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DFEB1-0729-4EF4-A9B7-B7FAA46F5C66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C1199B-4919-F719-9456-8390730F8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50D839-AAEC-C435-25B7-9915A90A4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C9D2-3602-48DC-9F86-5D111DA74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069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D7B20-FF4A-F4DB-C418-60579389A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968F07-98AF-7B03-AB89-E35479454F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4D68A5-7009-1242-59F2-B201403E43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B63BD-D7F5-ED74-7AE5-6D15E26E9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DFEB1-0729-4EF4-A9B7-B7FAA46F5C66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0B1C0E-A1D4-CE8A-DDEE-50A2414C1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E16F59-C485-12D8-7F09-28DFF6F5A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C9D2-3602-48DC-9F86-5D111DA74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410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584AE-9DB5-2FCB-49A4-FFBCFDF85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686729-A72E-1ACA-574D-D65D998411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9B1ACB-3103-9DA1-5699-8F8522B83B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E4672C-8A7F-EE1A-75E1-C5257270A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DFEB1-0729-4EF4-A9B7-B7FAA46F5C66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37C750-6312-6AA4-7FD0-FB4A7D989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1D1EB2-DD08-A4C5-0B17-890E6A9EF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C9D2-3602-48DC-9F86-5D111DA74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626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57B4DC-0F3F-38E3-E2A5-EE91EF2AB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5FEE4B-2C9D-F1A0-D7F9-D166E3B822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77790-4E57-83B1-2DA6-FBAC2B07DE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DFEB1-0729-4EF4-A9B7-B7FAA46F5C66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C52D32-6F90-ACE3-8390-9BE465BFBF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EE695B-E7D4-D8E5-7988-4435C625DA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AC9D2-3602-48DC-9F86-5D111DA74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398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7D7A02-907B-496F-BA7E-AA3780733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FBA5268-0AE7-4CAD-9537-D0EB09E764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88D065B-39DA-4077-B9CF-E489CE4C01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A51FA6-AACB-1716-0A5A-A01226682D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59529" y="2085788"/>
            <a:ext cx="6884895" cy="1496649"/>
          </a:xfrm>
        </p:spPr>
        <p:txBody>
          <a:bodyPr anchor="b">
            <a:normAutofit/>
          </a:bodyPr>
          <a:lstStyle/>
          <a:p>
            <a:r>
              <a:rPr lang="en-US" sz="4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Meeting Welcome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89002F-A4DB-933B-2D30-6B929C6D62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0" y="3699527"/>
            <a:ext cx="6096000" cy="830134"/>
          </a:xfrm>
        </p:spPr>
        <p:txBody>
          <a:bodyPr anchor="t">
            <a:normAutofit lnSpcReduction="10000"/>
          </a:bodyPr>
          <a:lstStyle/>
          <a:p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Frank Koch</a:t>
            </a:r>
          </a:p>
          <a:p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Chair, IPRRG Executive Committee</a:t>
            </a:r>
          </a:p>
        </p:txBody>
      </p:sp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C561B19-DDCB-204D-951A-C7AA994450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475" y="880314"/>
            <a:ext cx="5353050" cy="1419225"/>
          </a:xfrm>
          <a:prstGeom prst="rect">
            <a:avLst/>
          </a:prstGeom>
        </p:spPr>
      </p:pic>
      <p:pic>
        <p:nvPicPr>
          <p:cNvPr id="13" name="Picture 12" descr="A picture containing text&#10;&#10;Description automatically generated">
            <a:extLst>
              <a:ext uri="{FF2B5EF4-FFF2-40B4-BE49-F238E27FC236}">
                <a16:creationId xmlns:a16="http://schemas.microsoft.com/office/drawing/2014/main" id="{14E27CDC-00C4-2C96-FFF3-CAFB259E70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0756" y="5134054"/>
            <a:ext cx="2695155" cy="927365"/>
          </a:xfrm>
          <a:prstGeom prst="rect">
            <a:avLst/>
          </a:prstGeom>
        </p:spPr>
      </p:pic>
      <p:pic>
        <p:nvPicPr>
          <p:cNvPr id="14" name="Picture 1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95507D6A-8B22-4917-6B8F-0D2B3ABDAFC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4421" y="5235463"/>
            <a:ext cx="2450841" cy="715644"/>
          </a:xfrm>
          <a:prstGeom prst="rect">
            <a:avLst/>
          </a:prstGeom>
        </p:spPr>
      </p:pic>
      <p:pic>
        <p:nvPicPr>
          <p:cNvPr id="15" name="Picture 1" descr="Logo&#10;&#10;Description automatically generated">
            <a:extLst>
              <a:ext uri="{FF2B5EF4-FFF2-40B4-BE49-F238E27FC236}">
                <a16:creationId xmlns:a16="http://schemas.microsoft.com/office/drawing/2014/main" id="{02CB4008-D5AF-C802-3188-91993CC2FD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3771" y="5254691"/>
            <a:ext cx="2209617" cy="696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A picture containing text, clock&#10;&#10;Description automatically generated">
            <a:extLst>
              <a:ext uri="{FF2B5EF4-FFF2-40B4-BE49-F238E27FC236}">
                <a16:creationId xmlns:a16="http://schemas.microsoft.com/office/drawing/2014/main" id="{98C47655-D3FC-9A29-B42D-FFEF1271F55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915" y="5219499"/>
            <a:ext cx="2188029" cy="747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202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A8C7FB-66EE-B755-3229-BC364BB38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en-US" sz="4000" dirty="0"/>
              <a:t>Thank you to our hosts and co-</a:t>
            </a:r>
            <a:r>
              <a:rPr lang="en-US" sz="4000" dirty="0" err="1"/>
              <a:t>organisers</a:t>
            </a:r>
            <a:r>
              <a:rPr lang="en-US" sz="4000" dirty="0"/>
              <a:t>!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9D0B5-CA55-4F7A-F779-BA99811E4E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7" y="2481943"/>
            <a:ext cx="8908965" cy="3986590"/>
          </a:xfrm>
        </p:spPr>
        <p:txBody>
          <a:bodyPr>
            <a:normAutofit/>
          </a:bodyPr>
          <a:lstStyle/>
          <a:p>
            <a:r>
              <a:rPr lang="en-US" sz="3200" dirty="0"/>
              <a:t>Kenya Plant Health Inspectorate Service (KEPHIS)</a:t>
            </a:r>
          </a:p>
          <a:p>
            <a:pPr lvl="1"/>
            <a:r>
              <a:rPr lang="en-US" sz="2800" dirty="0"/>
              <a:t>Prof. Theophilus </a:t>
            </a:r>
            <a:r>
              <a:rPr lang="en-US" sz="2800" dirty="0" err="1"/>
              <a:t>Mutui</a:t>
            </a:r>
            <a:r>
              <a:rPr lang="en-US" sz="2800" dirty="0"/>
              <a:t>, Managing Director</a:t>
            </a:r>
          </a:p>
          <a:p>
            <a:pPr lvl="1"/>
            <a:r>
              <a:rPr lang="en-US" sz="2800" dirty="0"/>
              <a:t>Pamela Kipyab</a:t>
            </a:r>
          </a:p>
          <a:p>
            <a:r>
              <a:rPr lang="en-US" sz="3200" dirty="0"/>
              <a:t>CABI</a:t>
            </a:r>
          </a:p>
          <a:p>
            <a:pPr lvl="1"/>
            <a:r>
              <a:rPr lang="en-US" sz="2800" dirty="0"/>
              <a:t>MaryLucy Oronje</a:t>
            </a:r>
          </a:p>
          <a:p>
            <a:r>
              <a:rPr lang="en-US" sz="3200" dirty="0"/>
              <a:t>Cervantes </a:t>
            </a:r>
            <a:r>
              <a:rPr lang="en-US" sz="3200" dirty="0" err="1"/>
              <a:t>Agritech</a:t>
            </a:r>
            <a:endParaRPr lang="en-US" sz="3200" dirty="0"/>
          </a:p>
          <a:p>
            <a:pPr lvl="1"/>
            <a:r>
              <a:rPr lang="en-US" sz="2800" dirty="0"/>
              <a:t>Darren Kriticos</a:t>
            </a:r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D1ABCC3A-1F2E-0916-B364-3A1255205B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3257" y="476544"/>
            <a:ext cx="1140178" cy="1177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488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A8C7FB-66EE-B755-3229-BC364BB38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en-US" sz="4000" dirty="0"/>
              <a:t>IPRRG Executive Committee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9D0B5-CA55-4F7A-F779-BA99811E4E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7" y="2481943"/>
            <a:ext cx="7825233" cy="3986590"/>
          </a:xfrm>
        </p:spPr>
        <p:txBody>
          <a:bodyPr>
            <a:normAutofit/>
          </a:bodyPr>
          <a:lstStyle/>
          <a:p>
            <a:r>
              <a:rPr lang="en-US" sz="2400" dirty="0"/>
              <a:t>* </a:t>
            </a:r>
            <a:r>
              <a:rPr lang="en-US" sz="2400" u="sng" dirty="0"/>
              <a:t>Chair</a:t>
            </a:r>
            <a:r>
              <a:rPr lang="en-US" sz="2400" dirty="0"/>
              <a:t>: Frank Koch</a:t>
            </a:r>
          </a:p>
          <a:p>
            <a:r>
              <a:rPr lang="en-US" sz="2400" dirty="0"/>
              <a:t>* </a:t>
            </a:r>
            <a:r>
              <a:rPr lang="en-US" sz="2400" u="sng" dirty="0"/>
              <a:t>Vice-Chair</a:t>
            </a:r>
            <a:r>
              <a:rPr lang="en-US" sz="2400" dirty="0"/>
              <a:t>: Rose Souza Richards</a:t>
            </a:r>
          </a:p>
          <a:p>
            <a:r>
              <a:rPr lang="en-US" sz="2400" dirty="0"/>
              <a:t>* </a:t>
            </a:r>
            <a:r>
              <a:rPr lang="en-US" sz="2400" u="sng" dirty="0"/>
              <a:t>Secretary-Treasurer</a:t>
            </a:r>
            <a:r>
              <a:rPr lang="en-US" sz="2400" dirty="0"/>
              <a:t>: Melanie Newfield</a:t>
            </a:r>
          </a:p>
          <a:p>
            <a:r>
              <a:rPr lang="en-US" sz="2400" dirty="0"/>
              <a:t>* </a:t>
            </a:r>
            <a:r>
              <a:rPr lang="en-US" sz="2400" u="sng" dirty="0"/>
              <a:t>Communications Officer</a:t>
            </a:r>
            <a:r>
              <a:rPr lang="en-US" sz="2400" dirty="0"/>
              <a:t>: Tomasz </a:t>
            </a:r>
            <a:r>
              <a:rPr lang="en-US" sz="2400" dirty="0" err="1"/>
              <a:t>Ka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luski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* </a:t>
            </a:r>
            <a:r>
              <a:rPr 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Student Representative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: Jessica Kriticos</a:t>
            </a:r>
          </a:p>
          <a:p>
            <a:r>
              <a:rPr 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Policy Liaison Officer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: Alan MacLeod</a:t>
            </a:r>
          </a:p>
          <a:p>
            <a:r>
              <a:rPr 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Immediate Past Chair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&amp; </a:t>
            </a:r>
            <a:r>
              <a:rPr 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Local Arrangements </a:t>
            </a:r>
            <a:r>
              <a:rPr lang="en-US" sz="2400" u="sng" dirty="0" err="1">
                <a:latin typeface="Calibri" panose="020F0502020204030204" pitchFamily="34" charset="0"/>
                <a:cs typeface="Calibri" panose="020F0502020204030204" pitchFamily="34" charset="0"/>
              </a:rPr>
              <a:t>Organiser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: Darren Kriticos</a:t>
            </a:r>
            <a:endParaRPr lang="en-US" sz="2000" dirty="0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D1ABCC3A-1F2E-0916-B364-3A1255205B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3257" y="476544"/>
            <a:ext cx="1140178" cy="117780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E65B01B-A488-FCF8-9F2C-AB6645A541B8}"/>
              </a:ext>
            </a:extLst>
          </p:cNvPr>
          <p:cNvSpPr txBox="1"/>
          <p:nvPr/>
        </p:nvSpPr>
        <p:spPr>
          <a:xfrm>
            <a:off x="7324437" y="6064010"/>
            <a:ext cx="2641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 Primary (elected) offices</a:t>
            </a:r>
          </a:p>
        </p:txBody>
      </p:sp>
    </p:spTree>
    <p:extLst>
      <p:ext uri="{BB962C8B-B14F-4D97-AF65-F5344CB8AC3E}">
        <p14:creationId xmlns:p14="http://schemas.microsoft.com/office/powerpoint/2010/main" val="3462971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A8C7FB-66EE-B755-3229-BC364BB38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en-US" sz="4000" dirty="0"/>
              <a:t>IPRRG mission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9D0B5-CA55-4F7A-F779-BA99811E4E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7" y="2481943"/>
            <a:ext cx="8908965" cy="39865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The IPRRG is focused on improving pest risk modelling &amp; mapping methods and pest risk analysis methods through the application and sharing of rigorous, innovative research</a:t>
            </a:r>
          </a:p>
          <a:p>
            <a:pPr lvl="1"/>
            <a:r>
              <a:rPr lang="en-US" dirty="0"/>
              <a:t>Regular meetings to present, test and discuss</a:t>
            </a:r>
          </a:p>
          <a:p>
            <a:pPr lvl="1"/>
            <a:r>
              <a:rPr lang="en-US" dirty="0"/>
              <a:t>Collaborate on group projects</a:t>
            </a:r>
          </a:p>
          <a:p>
            <a:pPr lvl="1"/>
            <a:r>
              <a:rPr lang="en-US" dirty="0"/>
              <a:t>Communicate to a broad international audience</a:t>
            </a:r>
          </a:p>
          <a:p>
            <a:pPr lvl="1"/>
            <a:r>
              <a:rPr lang="en-US" dirty="0"/>
              <a:t>Provide technical training</a:t>
            </a:r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D1ABCC3A-1F2E-0916-B364-3A1255205B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3257" y="476544"/>
            <a:ext cx="1140178" cy="1177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643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A8C7FB-66EE-B755-3229-BC364BB38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5684" y="722312"/>
            <a:ext cx="8242251" cy="1179576"/>
          </a:xfrm>
        </p:spPr>
        <p:txBody>
          <a:bodyPr>
            <a:normAutofit fontScale="90000"/>
          </a:bodyPr>
          <a:lstStyle/>
          <a:p>
            <a:r>
              <a:rPr lang="en-US" dirty="0"/>
              <a:t>IPRRG 2023 theme: Collaboration and capacity building in pest risk analysis</a:t>
            </a:r>
            <a:br>
              <a:rPr lang="en-US" sz="3600" dirty="0"/>
            </a:br>
            <a:r>
              <a:rPr lang="en-US" sz="4000" dirty="0"/>
              <a:t>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9D0B5-CA55-4F7A-F779-BA99811E4E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9169" y="2322769"/>
            <a:ext cx="4915776" cy="4244285"/>
          </a:xfrm>
        </p:spPr>
        <p:txBody>
          <a:bodyPr>
            <a:normAutofit fontScale="92500" lnSpcReduction="20000"/>
          </a:bodyPr>
          <a:lstStyle/>
          <a:p>
            <a:pPr rtl="0" fontAlgn="base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Collaborative approaches in pest risk modelling and mapping</a:t>
            </a:r>
            <a:endParaRPr lang="en-US" sz="1800" b="0" i="0" u="none" strike="noStrike" dirty="0">
              <a:solidFill>
                <a:srgbClr val="000000"/>
              </a:solidFill>
              <a:effectLst/>
              <a:latin typeface="Noto Sans Symbols"/>
            </a:endParaRPr>
          </a:p>
          <a:p>
            <a:pPr rtl="0" fontAlgn="base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Capacity building initiatives and training programs</a:t>
            </a:r>
            <a:endParaRPr lang="en-US" sz="1800" b="0" i="0" u="none" strike="noStrike" dirty="0">
              <a:solidFill>
                <a:srgbClr val="000000"/>
              </a:solidFill>
              <a:effectLst/>
              <a:latin typeface="Noto Sans Symbols"/>
            </a:endParaRPr>
          </a:p>
          <a:p>
            <a:pPr rtl="0" fontAlgn="base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Advances in data collection and integration for more accurate risk assessments</a:t>
            </a:r>
            <a:endParaRPr lang="en-US" sz="1800" b="0" i="0" u="none" strike="noStrike" dirty="0">
              <a:solidFill>
                <a:srgbClr val="000000"/>
              </a:solidFill>
              <a:effectLst/>
              <a:latin typeface="Noto Sans Symbols"/>
            </a:endParaRPr>
          </a:p>
          <a:p>
            <a:pPr rtl="0" fontAlgn="base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Socio-economic factors and their impact on pest risk management</a:t>
            </a:r>
            <a:endParaRPr lang="en-US" sz="1800" b="0" i="0" u="none" strike="noStrike" dirty="0">
              <a:solidFill>
                <a:srgbClr val="000000"/>
              </a:solidFill>
              <a:effectLst/>
              <a:latin typeface="Noto Sans Symbols"/>
            </a:endParaRPr>
          </a:p>
          <a:p>
            <a:pPr rtl="0" fontAlgn="base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Innovative methodologies for pest risk analysis and prediction</a:t>
            </a:r>
            <a:endParaRPr lang="en-US" sz="1800" b="0" i="0" u="none" strike="noStrike" dirty="0">
              <a:solidFill>
                <a:srgbClr val="000000"/>
              </a:solidFill>
              <a:effectLst/>
              <a:latin typeface="Noto Sans Symbols"/>
            </a:endParaRPr>
          </a:p>
          <a:p>
            <a:pPr rtl="0" fontAlgn="base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Case studies highlighting successful collaborations and capacity building efforts</a:t>
            </a:r>
            <a:endParaRPr lang="en-US" sz="1800" b="0" i="0" u="none" strike="noStrike" dirty="0">
              <a:solidFill>
                <a:srgbClr val="000000"/>
              </a:solidFill>
              <a:effectLst/>
              <a:latin typeface="Noto Sans Symbols"/>
            </a:endParaRPr>
          </a:p>
          <a:p>
            <a:pPr rtl="0" fontAlgn="base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Policy implications and regulatory frameworks for pest risk management</a:t>
            </a:r>
            <a:endParaRPr lang="en-US" sz="1800" b="0" i="0" u="none" strike="noStrike" dirty="0">
              <a:solidFill>
                <a:srgbClr val="000000"/>
              </a:solidFill>
              <a:effectLst/>
              <a:latin typeface="Noto Sans Symbols"/>
            </a:endParaRPr>
          </a:p>
          <a:p>
            <a:pPr rtl="0" fontAlgn="base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Emerging pests and their potential impacts on global agriculture</a:t>
            </a:r>
            <a:endParaRPr lang="en-US" sz="1800" b="0" i="0" u="none" strike="noStrike" dirty="0">
              <a:solidFill>
                <a:srgbClr val="000000"/>
              </a:solidFill>
              <a:effectLst/>
              <a:latin typeface="Noto Sans Symbols"/>
            </a:endParaRPr>
          </a:p>
          <a:p>
            <a:pPr rtl="0" fontAlgn="base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Climate change and its influence on pest dynamics and spread</a:t>
            </a:r>
            <a:endParaRPr lang="en-US" sz="3200" dirty="0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D1ABCC3A-1F2E-0916-B364-3A1255205B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3257" y="476544"/>
            <a:ext cx="1140178" cy="1177803"/>
          </a:xfrm>
          <a:prstGeom prst="rect">
            <a:avLst/>
          </a:prstGeom>
        </p:spPr>
      </p:pic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B6DBB62B-9CCA-7ADA-E0EC-B57CFDF2D086}"/>
              </a:ext>
            </a:extLst>
          </p:cNvPr>
          <p:cNvSpPr txBox="1">
            <a:spLocks/>
          </p:cNvSpPr>
          <p:nvPr/>
        </p:nvSpPr>
        <p:spPr>
          <a:xfrm>
            <a:off x="6450584" y="2322769"/>
            <a:ext cx="4915776" cy="424428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 fontAlgn="base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Novel technologies and tools for pest surveillance and early detection</a:t>
            </a:r>
            <a:endParaRPr lang="en-US" sz="1800" b="0" i="0" u="none" strike="noStrike" dirty="0">
              <a:solidFill>
                <a:srgbClr val="000000"/>
              </a:solidFill>
              <a:effectLst/>
              <a:latin typeface="Noto Sans Symbols"/>
            </a:endParaRPr>
          </a:p>
          <a:p>
            <a:pPr rtl="0" fontAlgn="base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Risk communication and stakeholder engagement in pest management</a:t>
            </a:r>
            <a:endParaRPr lang="en-US" sz="1800" b="0" i="0" u="none" strike="noStrike" dirty="0">
              <a:solidFill>
                <a:srgbClr val="000000"/>
              </a:solidFill>
              <a:effectLst/>
              <a:latin typeface="Noto Sans Symbols"/>
            </a:endParaRPr>
          </a:p>
          <a:p>
            <a:pPr rtl="0" fontAlgn="base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Ecological impacts of invasive pests and their management strategies</a:t>
            </a:r>
            <a:endParaRPr lang="en-US" sz="1800" b="0" i="0" u="none" strike="noStrike" dirty="0">
              <a:solidFill>
                <a:srgbClr val="000000"/>
              </a:solidFill>
              <a:effectLst/>
              <a:latin typeface="Noto Sans Symbols"/>
            </a:endParaRPr>
          </a:p>
          <a:p>
            <a:pPr rtl="0" fontAlgn="base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Genetic approaches in pest control and resistance management</a:t>
            </a:r>
            <a:endParaRPr lang="en-US" sz="1800" b="0" i="0" u="none" strike="noStrike" dirty="0">
              <a:solidFill>
                <a:srgbClr val="000000"/>
              </a:solidFill>
              <a:effectLst/>
              <a:latin typeface="Noto Sans Symbols"/>
            </a:endParaRPr>
          </a:p>
          <a:p>
            <a:pPr rtl="0" fontAlgn="base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Economic evaluation of pest control interventions and their cost-effectiveness</a:t>
            </a:r>
            <a:endParaRPr lang="en-US" sz="1800" b="0" i="0" u="none" strike="noStrike" dirty="0">
              <a:solidFill>
                <a:srgbClr val="000000"/>
              </a:solidFill>
              <a:effectLst/>
              <a:latin typeface="Noto Sans Symbols"/>
            </a:endParaRPr>
          </a:p>
          <a:p>
            <a:pPr rtl="0" fontAlgn="base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Remote sensing and geospatial analysis in pest risk assessment</a:t>
            </a:r>
            <a:endParaRPr lang="en-US" sz="1800" b="0" i="0" u="none" strike="noStrike" dirty="0">
              <a:solidFill>
                <a:srgbClr val="000000"/>
              </a:solidFill>
              <a:effectLst/>
              <a:latin typeface="Noto Sans Symbols"/>
            </a:endParaRPr>
          </a:p>
          <a:p>
            <a:pPr rtl="0" fontAlgn="base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Biosecurity measures and quarantine protocols for preventing pest introductions.</a:t>
            </a:r>
            <a:endParaRPr lang="en-US" sz="1800" b="0" i="0" u="none" strike="noStrike" dirty="0">
              <a:solidFill>
                <a:srgbClr val="000000"/>
              </a:solidFill>
              <a:effectLst/>
              <a:latin typeface="Noto Sans Symbols"/>
            </a:endParaRPr>
          </a:p>
          <a:p>
            <a:pPr rtl="0" fontAlgn="base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Cross-disciplinary collaborations in pest risk research and modelling</a:t>
            </a:r>
            <a:endParaRPr lang="en-US" sz="1800" b="0" i="0" u="none" strike="noStrike" dirty="0">
              <a:solidFill>
                <a:srgbClr val="000000"/>
              </a:solidFill>
              <a:effectLst/>
              <a:latin typeface="Noto Sans Symbols"/>
            </a:endParaRPr>
          </a:p>
        </p:txBody>
      </p:sp>
    </p:spTree>
    <p:extLst>
      <p:ext uri="{BB962C8B-B14F-4D97-AF65-F5344CB8AC3E}">
        <p14:creationId xmlns:p14="http://schemas.microsoft.com/office/powerpoint/2010/main" val="4194485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A8C7FB-66EE-B755-3229-BC364BB38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en-US" sz="4000" dirty="0"/>
              <a:t>IPRRG 2023 meeting structure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9D0B5-CA55-4F7A-F779-BA99811E4E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7" y="2481943"/>
            <a:ext cx="9903886" cy="398659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Day 1 (yesterday): </a:t>
            </a:r>
          </a:p>
          <a:p>
            <a:pPr lvl="1"/>
            <a:r>
              <a:rPr lang="en-US" dirty="0"/>
              <a:t>Technical excursion</a:t>
            </a:r>
            <a:r>
              <a:rPr lang="en-US" sz="1800" dirty="0"/>
              <a:t> </a:t>
            </a:r>
            <a:r>
              <a:rPr lang="en-US" dirty="0"/>
              <a:t>&amp; group dinner</a:t>
            </a:r>
          </a:p>
          <a:p>
            <a:r>
              <a:rPr lang="en-US" sz="2400" dirty="0"/>
              <a:t>Day 2: </a:t>
            </a:r>
          </a:p>
          <a:p>
            <a:pPr lvl="1"/>
            <a:r>
              <a:rPr lang="en-US" dirty="0"/>
              <a:t>Opening presentations</a:t>
            </a:r>
          </a:p>
          <a:p>
            <a:pPr lvl="1"/>
            <a:r>
              <a:rPr lang="en-US" dirty="0"/>
              <a:t>Presentations – technical sessions 1 &amp; 2</a:t>
            </a:r>
          </a:p>
          <a:p>
            <a:r>
              <a:rPr lang="en-US" sz="2400" dirty="0"/>
              <a:t>Day 3: </a:t>
            </a:r>
          </a:p>
          <a:p>
            <a:pPr lvl="1"/>
            <a:r>
              <a:rPr lang="en-US" dirty="0"/>
              <a:t>Presentations – technical sessions 3 &amp; 4</a:t>
            </a:r>
          </a:p>
          <a:p>
            <a:pPr lvl="1"/>
            <a:r>
              <a:rPr lang="en-US" dirty="0"/>
              <a:t>Workshop: Emerging pests and their potential impacts on global agriculture</a:t>
            </a:r>
          </a:p>
          <a:p>
            <a:r>
              <a:rPr lang="en-US" sz="2400" dirty="0"/>
              <a:t>Day 4:</a:t>
            </a:r>
          </a:p>
          <a:p>
            <a:pPr lvl="1"/>
            <a:r>
              <a:rPr lang="en-US" dirty="0"/>
              <a:t>Workshop: Cross-disciplinary collaborations in pest risk research and modelling</a:t>
            </a:r>
          </a:p>
          <a:p>
            <a:pPr lvl="1"/>
            <a:r>
              <a:rPr lang="en-US" dirty="0"/>
              <a:t>Business meeting </a:t>
            </a:r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D1ABCC3A-1F2E-0916-B364-3A1255205B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3257" y="476544"/>
            <a:ext cx="1140178" cy="1177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350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A8C7FB-66EE-B755-3229-BC364BB38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en-US" sz="4000" dirty="0"/>
              <a:t>IPRRG 2023: This is </a:t>
            </a:r>
            <a:r>
              <a:rPr lang="en-US" sz="4000" u="sng" dirty="0"/>
              <a:t>your</a:t>
            </a:r>
            <a:r>
              <a:rPr lang="en-US" sz="4000" dirty="0"/>
              <a:t> meeting!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9D0B5-CA55-4F7A-F779-BA99811E4E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7" y="2481943"/>
            <a:ext cx="6610180" cy="3899513"/>
          </a:xfrm>
        </p:spPr>
        <p:txBody>
          <a:bodyPr>
            <a:normAutofit/>
          </a:bodyPr>
          <a:lstStyle/>
          <a:p>
            <a:r>
              <a:rPr lang="en-US" dirty="0"/>
              <a:t>Be engaged</a:t>
            </a:r>
          </a:p>
          <a:p>
            <a:pPr lvl="1"/>
            <a:r>
              <a:rPr lang="en-US" dirty="0"/>
              <a:t>Ask questions and join the discussion</a:t>
            </a:r>
          </a:p>
          <a:p>
            <a:pPr lvl="1"/>
            <a:r>
              <a:rPr lang="en-US" dirty="0"/>
              <a:t>We want everybody’s input</a:t>
            </a:r>
          </a:p>
          <a:p>
            <a:pPr lvl="1"/>
            <a:r>
              <a:rPr lang="en-US" dirty="0"/>
              <a:t>There is value in every idea</a:t>
            </a:r>
          </a:p>
          <a:p>
            <a:r>
              <a:rPr lang="en-US" dirty="0"/>
              <a:t>We have lengthy breaks for a reason</a:t>
            </a:r>
          </a:p>
          <a:p>
            <a:pPr lvl="1"/>
            <a:r>
              <a:rPr lang="en-US" dirty="0"/>
              <a:t>Network with one another</a:t>
            </a:r>
          </a:p>
          <a:p>
            <a:pPr lvl="1"/>
            <a:r>
              <a:rPr lang="en-US" dirty="0"/>
              <a:t>Establish new relationships</a:t>
            </a:r>
          </a:p>
          <a:p>
            <a:pPr lvl="1"/>
            <a:r>
              <a:rPr lang="en-US" dirty="0"/>
              <a:t>Look for collaboration opportunities</a:t>
            </a:r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D1ABCC3A-1F2E-0916-B364-3A1255205B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3257" y="476544"/>
            <a:ext cx="1140178" cy="1177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374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414</Words>
  <Application>Microsoft Office PowerPoint</Application>
  <PresentationFormat>Widescreen</PresentationFormat>
  <Paragraphs>65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Noto Sans Symbols</vt:lpstr>
      <vt:lpstr>Trebuchet MS</vt:lpstr>
      <vt:lpstr>Office Theme</vt:lpstr>
      <vt:lpstr>Meeting Welcome</vt:lpstr>
      <vt:lpstr>Thank you to our hosts and co-organisers!</vt:lpstr>
      <vt:lpstr>IPRRG Executive Committee</vt:lpstr>
      <vt:lpstr>IPRRG mission</vt:lpstr>
      <vt:lpstr>IPRRG 2023 theme: Collaboration and capacity building in pest risk analysis  </vt:lpstr>
      <vt:lpstr>IPRRG 2023 meeting structure</vt:lpstr>
      <vt:lpstr>IPRRG 2023: This is your meeting!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Welcome</dc:title>
  <dc:creator>Koch, Frank - FS, NC</dc:creator>
  <cp:lastModifiedBy>Koch, Frank - FS, NC</cp:lastModifiedBy>
  <cp:revision>5</cp:revision>
  <dcterms:created xsi:type="dcterms:W3CDTF">2023-09-16T21:49:43Z</dcterms:created>
  <dcterms:modified xsi:type="dcterms:W3CDTF">2023-09-17T22:37:41Z</dcterms:modified>
</cp:coreProperties>
</file>