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91" r:id="rId3"/>
    <p:sldId id="284" r:id="rId4"/>
    <p:sldId id="283" r:id="rId5"/>
    <p:sldId id="285" r:id="rId6"/>
    <p:sldId id="282" r:id="rId7"/>
    <p:sldId id="286" r:id="rId8"/>
    <p:sldId id="288" r:id="rId9"/>
    <p:sldId id="287" r:id="rId10"/>
    <p:sldId id="289" r:id="rId11"/>
    <p:sldId id="290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E41"/>
    <a:srgbClr val="86D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5"/>
    <p:restoredTop sz="97109"/>
  </p:normalViewPr>
  <p:slideViewPr>
    <p:cSldViewPr snapToGrid="0">
      <p:cViewPr varScale="1">
        <p:scale>
          <a:sx n="111" d="100"/>
          <a:sy n="111" d="100"/>
        </p:scale>
        <p:origin x="2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D9CA-5097-2144-AB52-820E19133E68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3595C-1AD6-D24E-8E3F-EAB1B5463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A47D-A862-9514-92C8-C3BB7A3B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FEE94-47A1-5C40-D293-451BDBAAE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61F46-E41E-02DA-8C2C-BF0D5078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6AEC-F220-14BC-30B6-6ED59FB2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4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E733-8D72-6C1B-1683-9098638C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78514-462F-91F4-A123-4687F15EE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456B0-0123-6E09-6A24-767B5649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D8CA-E653-2B77-4924-72368DD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879D-7F77-CBA2-2334-16A448A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0A8A1-16E2-1FF3-7943-5CE3A1A8E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211BB-404D-2C8A-11E9-C70C236C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06C-2B67-CBB1-2896-E8C4F62B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9BFE7-FDA2-7296-2FD4-7C4D9406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9FAD-4829-D312-BED7-7B003D04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2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C8DB-EB27-1C78-C064-3F727EC7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86EE-AE58-A432-657C-564F916B6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85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9F1D-DD96-758A-A3FF-45C6B221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7D8C-E6A8-0768-92CF-63B2FA6F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0787-5E49-CA56-0E7A-0A7B45EC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5F27E-1F34-C772-D25A-993B2F04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E508-7CC9-42D1-5419-D7D0CCA1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71E1-250E-9E3C-0302-F2A57C7D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F0A8-2742-6106-09F7-F21400CCA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AA379-1C94-5F71-2B4A-7C57E562C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34A66-7DE6-A17F-D85E-94D7EE3B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97BB4-3A63-9BE7-3B57-30AA0EBF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93084-ABA8-2CA3-1BCC-3B7FD19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CAFA-68C2-01B6-8F12-990ED1B7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153C5-2222-65A3-04F0-347500D4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D73BE-F0C6-039C-A8FD-63B5FE29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711C2-6D39-ED04-1FCC-0CA532DF3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11CF2-3597-0595-DCE0-8707F3C0F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E86BC-F43E-3041-7D7C-646E9CD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CEE22-75E4-463B-B044-AA767342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A1D75-4FA6-B3B8-1E72-9A581509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1D777D-18E7-5C8B-8A72-21F276C26EE2}"/>
              </a:ext>
            </a:extLst>
          </p:cNvPr>
          <p:cNvSpPr/>
          <p:nvPr userDrawn="1"/>
        </p:nvSpPr>
        <p:spPr>
          <a:xfrm>
            <a:off x="0" y="0"/>
            <a:ext cx="4044462" cy="6858000"/>
          </a:xfrm>
          <a:prstGeom prst="rect">
            <a:avLst/>
          </a:prstGeom>
          <a:solidFill>
            <a:srgbClr val="84B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E4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C7DF5-8194-B454-1735-BC8702CD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362" y="1174017"/>
            <a:ext cx="495593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740BA0-306A-014F-CA80-C855F4F70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1362" y="2499579"/>
            <a:ext cx="5181600" cy="3021989"/>
          </a:xfr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19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6EBAD-37FD-FB2C-41EB-76BF2871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C75E7-7ABA-73DB-6AA2-2BE7DA9D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6700F-3FDE-B3B3-5EC0-1CBC4078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09C4F-BAD1-E707-C19B-805DD30A4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98445" y="0"/>
            <a:ext cx="15396890" cy="113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8DBA-4FD6-80F6-FE3D-A17CBAF2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6CBE-9AD8-A780-41C8-567C89C27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986F-4715-4EEA-29B5-8B1F26096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1D92A-02DF-2E03-4EEA-8E8FDFC9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46B48-9639-F0D7-0A1E-FA15A828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B6279-00A1-FBCC-6E47-C01AF373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B864-1738-6B11-5F42-D747AA6E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461F5-8C06-9725-48E6-C23D9AF8E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7AEB0-D855-2E5E-DDA3-5B6698481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E2825-9DA7-86C9-244E-05CE413D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B5ECB-0277-CE44-A881-D4C63D48D6FE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609F6-29C5-36D8-7BAF-F1C73163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C250B-14CE-1F3A-9D1A-EF0587CB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245" y="6302146"/>
            <a:ext cx="756385" cy="374865"/>
          </a:xfrm>
          <a:prstGeom prst="rect">
            <a:avLst/>
          </a:prstGeom>
        </p:spPr>
        <p:txBody>
          <a:bodyPr/>
          <a:lstStyle/>
          <a:p>
            <a:fld id="{42241AC9-0513-6944-9E20-5038F5D6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6F8C5-FA48-4C28-B513-9C22A719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4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C8AF5-B203-166A-BF51-49DFB8FB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051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7B609C-57A9-E1BA-AB2B-5D75BCACBE2E}"/>
              </a:ext>
            </a:extLst>
          </p:cNvPr>
          <p:cNvCxnSpPr>
            <a:cxnSpLocks/>
          </p:cNvCxnSpPr>
          <p:nvPr userDrawn="1"/>
        </p:nvCxnSpPr>
        <p:spPr>
          <a:xfrm>
            <a:off x="625231" y="6285110"/>
            <a:ext cx="10820399" cy="0"/>
          </a:xfrm>
          <a:prstGeom prst="line">
            <a:avLst/>
          </a:prstGeom>
          <a:ln w="28575">
            <a:solidFill>
              <a:srgbClr val="84BE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ECF58AB-7537-5F79-3720-6A685AD36B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37670" y="6210450"/>
            <a:ext cx="314522" cy="33107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6A026C5-04C6-E015-A42A-69CCFEB08F5C}"/>
              </a:ext>
            </a:extLst>
          </p:cNvPr>
          <p:cNvSpPr txBox="1">
            <a:spLocks/>
          </p:cNvSpPr>
          <p:nvPr userDrawn="1"/>
        </p:nvSpPr>
        <p:spPr>
          <a:xfrm>
            <a:off x="11085144" y="6264424"/>
            <a:ext cx="436158" cy="2161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2241AC9-0513-6944-9E20-5038F5D68AA6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0A1337-A725-0E54-83D3-A468B8309F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833652">
            <a:off x="609447" y="5676884"/>
            <a:ext cx="803670" cy="856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BC2BD-BE67-69A9-713C-DD012020A2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800425" y="5711682"/>
            <a:ext cx="1661136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4BE41"/>
          </a:solidFill>
          <a:latin typeface="+mn-lt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4BE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E4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E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E4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E4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rren@cervantesagritech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6ECB-5F32-4526-F6D5-BFA4C40F9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B0AC4-E837-23DF-DEB6-17986AB9A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03650-9EC9-A657-94DE-CEBE252F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8855" y="238777"/>
            <a:ext cx="15396890" cy="11367399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C23CDEA-50A2-D562-58E9-02C0AC9E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60" y="5636902"/>
            <a:ext cx="3552656" cy="1244248"/>
          </a:xfrm>
          <a:prstGeom prst="rect">
            <a:avLst/>
          </a:prstGeom>
        </p:spPr>
      </p:pic>
      <p:sp>
        <p:nvSpPr>
          <p:cNvPr id="5" name="Google Shape;147;p1">
            <a:extLst>
              <a:ext uri="{FF2B5EF4-FFF2-40B4-BE49-F238E27FC236}">
                <a16:creationId xmlns:a16="http://schemas.microsoft.com/office/drawing/2014/main" id="{F31C39A3-3369-B675-9669-B9035F54DD22}"/>
              </a:ext>
            </a:extLst>
          </p:cNvPr>
          <p:cNvSpPr txBox="1">
            <a:spLocks/>
          </p:cNvSpPr>
          <p:nvPr/>
        </p:nvSpPr>
        <p:spPr>
          <a:xfrm>
            <a:off x="7535288" y="3959355"/>
            <a:ext cx="4891966" cy="8913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84BE41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SzPts val="4800"/>
              <a:buFont typeface="Oswald"/>
              <a:buNone/>
            </a:pPr>
            <a:r>
              <a:rPr lang="en-GB" sz="48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Climate change project</a:t>
            </a:r>
            <a:endParaRPr lang="en-GB" b="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Google Shape;148;p1">
            <a:extLst>
              <a:ext uri="{FF2B5EF4-FFF2-40B4-BE49-F238E27FC236}">
                <a16:creationId xmlns:a16="http://schemas.microsoft.com/office/drawing/2014/main" id="{0CE2326C-2597-45C1-4E55-FB2AB3426019}"/>
              </a:ext>
            </a:extLst>
          </p:cNvPr>
          <p:cNvSpPr txBox="1"/>
          <p:nvPr/>
        </p:nvSpPr>
        <p:spPr>
          <a:xfrm>
            <a:off x="8206452" y="5013091"/>
            <a:ext cx="3129408" cy="67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GB" sz="24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Prof. Darren Kriticos</a:t>
            </a:r>
            <a:endParaRPr sz="2400" b="1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" name="Google Shape;153;p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238F7047-94BA-C7B9-3056-D83384CEC7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366" y="1586634"/>
            <a:ext cx="4754346" cy="1572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DB02B1-77D7-5811-3737-3A755740965B}"/>
              </a:ext>
            </a:extLst>
          </p:cNvPr>
          <p:cNvSpPr txBox="1"/>
          <p:nvPr/>
        </p:nvSpPr>
        <p:spPr>
          <a:xfrm>
            <a:off x="9918700" y="6673334"/>
            <a:ext cx="215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 Sept 2023 Nairobi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26606-D995-A06B-97DA-6971123A1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5447">
            <a:off x="1108672" y="-69828"/>
            <a:ext cx="5112175" cy="5168382"/>
          </a:xfrm>
          <a:prstGeom prst="rect">
            <a:avLst/>
          </a:prstGeom>
        </p:spPr>
      </p:pic>
      <p:pic>
        <p:nvPicPr>
          <p:cNvPr id="10" name="Picture 9" descr="Dunes at sunset">
            <a:extLst>
              <a:ext uri="{FF2B5EF4-FFF2-40B4-BE49-F238E27FC236}">
                <a16:creationId xmlns:a16="http://schemas.microsoft.com/office/drawing/2014/main" id="{70FB7DAB-0053-EBE8-B754-BC95ECB6E1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139" r="11139"/>
          <a:stretch/>
        </p:blipFill>
        <p:spPr>
          <a:xfrm rot="21335167">
            <a:off x="691779" y="957539"/>
            <a:ext cx="5282121" cy="3822866"/>
          </a:xfrm>
          <a:prstGeom prst="teardrop">
            <a:avLst>
              <a:gd name="adj" fmla="val 108982"/>
            </a:avLst>
          </a:prstGeom>
        </p:spPr>
      </p:pic>
    </p:spTree>
    <p:extLst>
      <p:ext uri="{BB962C8B-B14F-4D97-AF65-F5344CB8AC3E}">
        <p14:creationId xmlns:p14="http://schemas.microsoft.com/office/powerpoint/2010/main" val="22051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9B9B-9B51-D67A-019F-D86B7652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097C-DEA1-1E16-5D5C-AEC63FC8D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off too much</a:t>
            </a:r>
          </a:p>
          <a:p>
            <a:r>
              <a:rPr lang="en-US" dirty="0"/>
              <a:t>Manuscript development forced conversations</a:t>
            </a:r>
          </a:p>
          <a:p>
            <a:r>
              <a:rPr lang="en-US" dirty="0"/>
              <a:t>Need to use technology</a:t>
            </a:r>
          </a:p>
        </p:txBody>
      </p:sp>
    </p:spTree>
    <p:extLst>
      <p:ext uri="{BB962C8B-B14F-4D97-AF65-F5344CB8AC3E}">
        <p14:creationId xmlns:p14="http://schemas.microsoft.com/office/powerpoint/2010/main" val="428019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388B-46E8-99E2-B227-7E8A50B0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FF81-69E9-6138-15FF-556E94D40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far into the future should we consider climate change scenarios?</a:t>
            </a:r>
          </a:p>
          <a:p>
            <a:r>
              <a:rPr lang="en-US" dirty="0"/>
              <a:t>Commented on in other MSs</a:t>
            </a:r>
          </a:p>
          <a:p>
            <a:r>
              <a:rPr lang="en-US" dirty="0"/>
              <a:t>Not adequate</a:t>
            </a:r>
          </a:p>
          <a:p>
            <a:r>
              <a:rPr lang="en-US" dirty="0"/>
              <a:t>Needs an economist/risk statistician to lead this topic</a:t>
            </a:r>
          </a:p>
        </p:txBody>
      </p:sp>
    </p:spTree>
    <p:extLst>
      <p:ext uri="{BB962C8B-B14F-4D97-AF65-F5344CB8AC3E}">
        <p14:creationId xmlns:p14="http://schemas.microsoft.com/office/powerpoint/2010/main" val="117213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6F9203-D0FE-9F21-9A98-9C70203983B7}"/>
              </a:ext>
            </a:extLst>
          </p:cNvPr>
          <p:cNvSpPr txBox="1">
            <a:spLocks/>
          </p:cNvSpPr>
          <p:nvPr/>
        </p:nvSpPr>
        <p:spPr>
          <a:xfrm>
            <a:off x="782539" y="1241390"/>
            <a:ext cx="4839031" cy="1659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86D153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algn="l">
              <a:lnSpc>
                <a:spcPct val="73000"/>
              </a:lnSpc>
            </a:pPr>
            <a:r>
              <a:rPr lang="en-US" dirty="0"/>
              <a:t>Asante Sana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72B48-867B-736D-54AC-D27BC407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447">
            <a:off x="6192386" y="490200"/>
            <a:ext cx="5112175" cy="5168382"/>
          </a:xfrm>
          <a:prstGeom prst="rect">
            <a:avLst/>
          </a:prstGeom>
        </p:spPr>
      </p:pic>
      <p:pic>
        <p:nvPicPr>
          <p:cNvPr id="17" name="Picture 16" descr="Oranges in a fruit tree farm">
            <a:extLst>
              <a:ext uri="{FF2B5EF4-FFF2-40B4-BE49-F238E27FC236}">
                <a16:creationId xmlns:a16="http://schemas.microsoft.com/office/drawing/2014/main" id="{0A8A6B7F-A057-E7CC-4161-D5FA725FE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35" r="5135"/>
          <a:stretch/>
        </p:blipFill>
        <p:spPr>
          <a:xfrm rot="21335167">
            <a:off x="5775493" y="1517567"/>
            <a:ext cx="5282121" cy="3822866"/>
          </a:xfrm>
          <a:prstGeom prst="teardrop">
            <a:avLst>
              <a:gd name="adj" fmla="val 108982"/>
            </a:avLst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3D527-D334-4AC2-911C-CA8265E2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20" y="4289041"/>
            <a:ext cx="4701871" cy="1042239"/>
          </a:xfrm>
        </p:spPr>
        <p:txBody>
          <a:bodyPr/>
          <a:lstStyle/>
          <a:p>
            <a:pPr algn="l"/>
            <a:r>
              <a:rPr lang="en-US" dirty="0"/>
              <a:t>Prof. Darren Kriticos</a:t>
            </a:r>
          </a:p>
          <a:p>
            <a:pPr algn="l"/>
            <a:r>
              <a:rPr lang="en-US" sz="2400" dirty="0">
                <a:solidFill>
                  <a:srgbClr val="86D153"/>
                </a:solidFill>
              </a:rPr>
              <a:t>E: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darren@cervantesagritech.com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2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96C7DD-0550-95D7-BB66-7725F04E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CA83093-A2D1-5EBB-AF1F-7AF0AEAC6C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809778"/>
              </p:ext>
            </p:extLst>
          </p:nvPr>
        </p:nvGraphicFramePr>
        <p:xfrm>
          <a:off x="7383697" y="1956102"/>
          <a:ext cx="2164033" cy="3391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4033">
                  <a:extLst>
                    <a:ext uri="{9D8B030D-6E8A-4147-A177-3AD203B41FA5}">
                      <a16:colId xmlns:a16="http://schemas.microsoft.com/office/drawing/2014/main" val="3120753956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err="1">
                          <a:effectLst/>
                        </a:rPr>
                        <a:t>Dmitrii</a:t>
                      </a:r>
                      <a:r>
                        <a:rPr lang="en-AU" sz="1800" u="none" strike="noStrike" dirty="0">
                          <a:effectLst/>
                        </a:rPr>
                        <a:t> </a:t>
                      </a:r>
                      <a:r>
                        <a:rPr lang="en-AU" sz="1800" u="none" strike="noStrike" dirty="0" err="1">
                          <a:effectLst/>
                        </a:rPr>
                        <a:t>Musolin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422192501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Eleni Verykouki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225781733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Evgenia </a:t>
                      </a:r>
                      <a:r>
                        <a:rPr lang="en-AU" sz="1800" u="none" strike="noStrike" dirty="0" err="1">
                          <a:effectLst/>
                        </a:rPr>
                        <a:t>Sarakatsani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61081115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Jessica Kriticos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50005963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Johanna Boberg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87021013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Juha Tuomola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180890591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Martin Damus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8498597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Melanie Newfield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5002831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Muriel </a:t>
                      </a:r>
                      <a:r>
                        <a:rPr lang="en-AU" sz="1800" u="none" strike="noStrike" dirty="0" err="1">
                          <a:solidFill>
                            <a:srgbClr val="84BE41"/>
                          </a:solidFill>
                          <a:effectLst/>
                        </a:rPr>
                        <a:t>Suffert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28913742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Niklas Björklund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404553122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Ramona Maggini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24133143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Tim Beale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420687681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8955FFA-50E5-0A24-B4B7-FE04F264AF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9492188"/>
              </p:ext>
            </p:extLst>
          </p:nvPr>
        </p:nvGraphicFramePr>
        <p:xfrm>
          <a:off x="1892549" y="1794051"/>
          <a:ext cx="2525338" cy="3673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338">
                  <a:extLst>
                    <a:ext uri="{9D8B030D-6E8A-4147-A177-3AD203B41FA5}">
                      <a16:colId xmlns:a16="http://schemas.microsoft.com/office/drawing/2014/main" val="89838027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Alyssa Lowry 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8137183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Catherine Bradshaw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5938141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Alan MacLeod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26993221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Darren Kriticos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1064345770"/>
                  </a:ext>
                </a:extLst>
              </a:tr>
              <a:tr h="16277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Ciro </a:t>
                      </a:r>
                      <a:r>
                        <a:rPr lang="en-AU" sz="1800" u="none" strike="noStrike" dirty="0" err="1">
                          <a:solidFill>
                            <a:srgbClr val="84BE41"/>
                          </a:solidFill>
                          <a:effectLst/>
                        </a:rPr>
                        <a:t>Gardi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400233526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Sara </a:t>
                      </a:r>
                      <a:r>
                        <a:rPr lang="en-AU" sz="1800" u="none" strike="noStrike" dirty="0" err="1">
                          <a:solidFill>
                            <a:srgbClr val="84BE41"/>
                          </a:solidFill>
                          <a:effectLst/>
                        </a:rPr>
                        <a:t>Tramontini</a:t>
                      </a:r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 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151527165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Anca Hanea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88760127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Andrea Maiorano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7029733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err="1">
                          <a:effectLst/>
                        </a:rPr>
                        <a:t>Antigoni</a:t>
                      </a:r>
                      <a:r>
                        <a:rPr lang="en-AU" sz="1800" u="none" strike="noStrike" dirty="0">
                          <a:effectLst/>
                        </a:rPr>
                        <a:t> </a:t>
                      </a:r>
                      <a:r>
                        <a:rPr lang="en-AU" sz="1800" u="none" strike="noStrike" dirty="0" err="1">
                          <a:effectLst/>
                        </a:rPr>
                        <a:t>Akrivou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09330908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Chiara Rosace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077799154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84BE41"/>
                          </a:solidFill>
                          <a:effectLst/>
                        </a:rPr>
                        <a:t>Anna </a:t>
                      </a:r>
                      <a:r>
                        <a:rPr lang="en-AU" sz="1800" u="none" strike="noStrike" dirty="0" err="1">
                          <a:solidFill>
                            <a:srgbClr val="84BE41"/>
                          </a:solidFill>
                          <a:effectLst/>
                        </a:rPr>
                        <a:t>Szyniszewska</a:t>
                      </a:r>
                      <a:endParaRPr lang="en-AU" sz="1800" b="0" i="0" u="none" strike="noStrike" dirty="0">
                        <a:solidFill>
                          <a:srgbClr val="84BE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150005359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Chris Baker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2299508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Christine Li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8" marR="8288" marT="8288" marB="0" anchor="b"/>
                </a:tc>
                <a:extLst>
                  <a:ext uri="{0D108BD9-81ED-4DB2-BD59-A6C34878D82A}">
                    <a16:rowId xmlns:a16="http://schemas.microsoft.com/office/drawing/2014/main" val="304390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7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FFFF-6860-FC6A-A126-0A5421B0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from EFSA and EPPO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5BFF-9A8E-9C3E-30A3-D4483EF68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EFSA and EPPO were (really) concerned with climate change</a:t>
            </a:r>
          </a:p>
          <a:p>
            <a:r>
              <a:rPr lang="en-US" dirty="0"/>
              <a:t>To apply IPRRG effort to advise on how to deal with the emerging challenges from climate change</a:t>
            </a:r>
          </a:p>
          <a:p>
            <a:r>
              <a:rPr lang="en-US" dirty="0"/>
              <a:t>We negotiated a set of themes that they were interested in</a:t>
            </a:r>
          </a:p>
          <a:p>
            <a:r>
              <a:rPr lang="en-US" dirty="0"/>
              <a:t>Potential for inclusion of material in ISPMs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CA331-3D48-797B-B13F-6D633413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03" y="666121"/>
            <a:ext cx="279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9FF1-4B90-943A-B3EE-DC9A12F2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from EFSA and EPPO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BE4B-001A-8611-4A50-6E76F49848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Trends, magnitude and uncertainties in climate change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interpretation of climate change scenarios.  Appropriate framing of the risk assessment problems and communicating PRA scenarios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sensitivity of pests to climate change.  How important are the effects of climate change on PRA?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for changes in pest ranges and impacts in response to climatic changes, including case studies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strengths and weaknesses of different models for estimating species ranges under climate change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5B97F-05A4-39F5-D064-97AE6C5C23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current PRA tools include emerging threats due to climate change accurately and adequately, considering establishment, host crop exposure, and the distribution of impacts, etc.?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future climate scenarios be incorporated into PRA?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appropriate time horizon for PRA</a:t>
            </a:r>
            <a:endParaRPr lang="en-A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and horizon scanning for emerging pest threats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emerging pest threats under substantial climate uncertainty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0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13CD0-C81B-00CD-3F1B-429F62BC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Distillation process</a:t>
            </a:r>
          </a:p>
        </p:txBody>
      </p:sp>
      <p:pic>
        <p:nvPicPr>
          <p:cNvPr id="2050" name="Picture 2" descr="A fire on the mountains&#10;&#10;Description automatically generated">
            <a:extLst>
              <a:ext uri="{FF2B5EF4-FFF2-40B4-BE49-F238E27FC236}">
                <a16:creationId xmlns:a16="http://schemas.microsoft.com/office/drawing/2014/main" id="{0982F06F-A4F6-74F2-0A44-20C3C253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0166" b="2016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5014D-8557-803D-142C-A1D0D4D2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500"/>
              <a:t>Interpretation and 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/>
              <a:t>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/>
              <a:t>Modelling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/>
              <a:t>Climate change and PRA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/>
              <a:t>Time Horizon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/>
              <a:t>Horizon scanning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500"/>
              <a:t>Editorial</a:t>
            </a:r>
          </a:p>
          <a:p>
            <a:pPr marL="514350" indent="-514350">
              <a:buFont typeface="+mj-lt"/>
              <a:buAutoNum type="arabicPeriod"/>
            </a:pPr>
            <a:endParaRPr lang="en-US" sz="15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40EAD-2937-3F05-A5D3-0DE089C6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64" y="4323721"/>
            <a:ext cx="279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856A-6C06-A9F1-720A-6DF6A1E0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Café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B7B683-8520-25B6-5B20-7D86E5F8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135"/>
            <a:ext cx="5018070" cy="4351338"/>
          </a:xfrm>
        </p:spPr>
        <p:txBody>
          <a:bodyPr/>
          <a:lstStyle/>
          <a:p>
            <a:r>
              <a:rPr lang="en-US" dirty="0"/>
              <a:t>Topics distilled</a:t>
            </a:r>
          </a:p>
          <a:p>
            <a:r>
              <a:rPr lang="en-US" dirty="0"/>
              <a:t>Small groups moving to each theme station</a:t>
            </a:r>
          </a:p>
          <a:p>
            <a:r>
              <a:rPr lang="en-US" dirty="0"/>
              <a:t>Brainstorming topics that should be addressed</a:t>
            </a:r>
          </a:p>
          <a:p>
            <a:r>
              <a:rPr lang="en-US" dirty="0"/>
              <a:t>Capture a list of potential contributors and lead author</a:t>
            </a:r>
          </a:p>
          <a:p>
            <a:r>
              <a:rPr lang="en-US" dirty="0"/>
              <a:t>Editorial team appointed</a:t>
            </a:r>
          </a:p>
        </p:txBody>
      </p:sp>
      <p:pic>
        <p:nvPicPr>
          <p:cNvPr id="8" name="Content Placeholder 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AF9229A4-A802-9BB3-E1DD-AD0C4CCE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54" y="113126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1F9B-E592-D745-3AAF-335AD82A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The writing process</a:t>
            </a:r>
          </a:p>
        </p:txBody>
      </p:sp>
      <p:pic>
        <p:nvPicPr>
          <p:cNvPr id="5" name="Picture 4" descr="A dry cracked ground with water in the background&#10;&#10;Description automatically generated">
            <a:extLst>
              <a:ext uri="{FF2B5EF4-FFF2-40B4-BE49-F238E27FC236}">
                <a16:creationId xmlns:a16="http://schemas.microsoft.com/office/drawing/2014/main" id="{B7AAEB89-ABCD-6CC0-3BFF-75B7221F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2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32DB-41EB-8BB1-1ECB-8AA4C22E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MSs shared on Google drive</a:t>
            </a:r>
          </a:p>
          <a:p>
            <a:r>
              <a:rPr lang="en-US" sz="1800"/>
              <a:t>Lead authors contacted participants and arranged regular/semi-regular meetings</a:t>
            </a:r>
          </a:p>
          <a:p>
            <a:r>
              <a:rPr lang="en-US" sz="1800"/>
              <a:t>MSs evolved</a:t>
            </a:r>
          </a:p>
        </p:txBody>
      </p:sp>
    </p:spTree>
    <p:extLst>
      <p:ext uri="{BB962C8B-B14F-4D97-AF65-F5344CB8AC3E}">
        <p14:creationId xmlns:p14="http://schemas.microsoft.com/office/powerpoint/2010/main" val="55839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7656-9066-94D9-6B53-5F32CB81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940C-45AF-63E3-F22D-854D2481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135"/>
            <a:ext cx="6419127" cy="4351338"/>
          </a:xfrm>
        </p:spPr>
        <p:txBody>
          <a:bodyPr/>
          <a:lstStyle/>
          <a:p>
            <a:r>
              <a:rPr lang="en-US" dirty="0"/>
              <a:t>To have six manuscripts submitted to EPPO Bulletin by May</a:t>
            </a:r>
          </a:p>
          <a:p>
            <a:r>
              <a:rPr lang="en-US" dirty="0"/>
              <a:t>Editorial written and submitted</a:t>
            </a:r>
          </a:p>
          <a:p>
            <a:r>
              <a:rPr lang="en-US" dirty="0"/>
              <a:t>Special edition published prior to this meeting 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C3A18160-4D2D-0528-323D-F76C4F17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29" y="1634950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B377-32F5-58B5-C9BE-4F83671C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Progress</a:t>
            </a:r>
          </a:p>
        </p:txBody>
      </p:sp>
      <p:pic>
        <p:nvPicPr>
          <p:cNvPr id="6" name="Picture 5" descr="Desert dunes">
            <a:extLst>
              <a:ext uri="{FF2B5EF4-FFF2-40B4-BE49-F238E27FC236}">
                <a16:creationId xmlns:a16="http://schemas.microsoft.com/office/drawing/2014/main" id="{8BD9DF9B-0D95-EFAC-EFD7-DE730A62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85" b="2718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5193-467F-2ECE-19B3-3B51D3B0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300" dirty="0"/>
              <a:t>Could not find a lead author for MS 5, Time Horizon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84BE41"/>
                </a:solidFill>
              </a:rPr>
              <a:t>Interpretation and 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84BE41"/>
                </a:solidFill>
              </a:rPr>
              <a:t>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FFC000"/>
                </a:solidFill>
              </a:rPr>
              <a:t>Modelling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84BE41"/>
                </a:solidFill>
              </a:rPr>
              <a:t>Climate change and PRA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FF0000"/>
                </a:solidFill>
              </a:rPr>
              <a:t>Time Horizon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84BE41"/>
                </a:solidFill>
              </a:rPr>
              <a:t>Horizon scanning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b="1" dirty="0">
                <a:solidFill>
                  <a:srgbClr val="84BE41"/>
                </a:solidFill>
              </a:rPr>
              <a:t>Editorial</a:t>
            </a:r>
          </a:p>
          <a:p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4445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{4C7AB4CE-D786-8248-AD73-05CB7CB55060}tf16401378</Template>
  <TotalTime>702</TotalTime>
  <Words>430</Words>
  <Application>Microsoft Macintosh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</vt:lpstr>
      <vt:lpstr>Calibri</vt:lpstr>
      <vt:lpstr>Noto Sans Symbols</vt:lpstr>
      <vt:lpstr>Oswald</vt:lpstr>
      <vt:lpstr>Symbol</vt:lpstr>
      <vt:lpstr>Office Theme</vt:lpstr>
      <vt:lpstr>PowerPoint Presentation</vt:lpstr>
      <vt:lpstr>Contributors</vt:lpstr>
      <vt:lpstr>Challenge from EFSA and EPPO</vt:lpstr>
      <vt:lpstr>Challenge from EFSA and EPPO</vt:lpstr>
      <vt:lpstr>Distillation process</vt:lpstr>
      <vt:lpstr>World Café</vt:lpstr>
      <vt:lpstr>The writing process</vt:lpstr>
      <vt:lpstr>Aim</vt:lpstr>
      <vt:lpstr>Progress</vt:lpstr>
      <vt:lpstr>Lessons</vt:lpstr>
      <vt:lpstr>Time Horizon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Weinberg</dc:creator>
  <cp:lastModifiedBy>Darren Kriticos</cp:lastModifiedBy>
  <cp:revision>58</cp:revision>
  <dcterms:created xsi:type="dcterms:W3CDTF">2023-08-28T17:44:36Z</dcterms:created>
  <dcterms:modified xsi:type="dcterms:W3CDTF">2023-09-22T06:50:43Z</dcterms:modified>
</cp:coreProperties>
</file>