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g0eIPLJ0r6kBUOBHNiN7ZppzPd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Least favourable climate change scenario for Corythuca ciliata, similarly modelled decrease in S. America but reduction of EI (although not range) in Central and N. America. Very little change globally compared to current climate. </a:t>
            </a:r>
            <a:endParaRPr/>
          </a:p>
        </p:txBody>
      </p:sp>
      <p:sp>
        <p:nvSpPr>
          <p:cNvPr id="151" name="Google Shape;15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Invasion potential in s. hemisphere </a:t>
            </a:r>
            <a:endParaRPr/>
          </a:p>
        </p:txBody>
      </p:sp>
      <p:sp>
        <p:nvSpPr>
          <p:cNvPr id="158" name="Google Shape;15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HW stress is generally an indication of biotic competitive factors rather than direct abiotic stress </a:t>
            </a:r>
            <a:endParaRPr/>
          </a:p>
        </p:txBody>
      </p:sp>
      <p:sp>
        <p:nvSpPr>
          <p:cNvPr id="166" name="Google Shape;16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Ideally would have included x hispanica / x acerifolia, but the GBIF dataset is very large and Google Sheets refused to play ball. </a:t>
            </a:r>
            <a:endParaRPr/>
          </a:p>
        </p:txBody>
      </p:sp>
      <p:sp>
        <p:nvSpPr>
          <p:cNvPr id="107" name="Google Shape;10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Only using N. American dataset in its native temperate range</a:t>
            </a:r>
            <a:endParaRPr/>
          </a:p>
        </p:txBody>
      </p:sp>
      <p:sp>
        <p:nvSpPr>
          <p:cNvPr id="116" name="Google Shape;11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Relaxed Hot-Wet Stress parameter to fit to records in China where it has invaded subtropical areas, which also ensures that the northernmost Australian records fit. </a:t>
            </a:r>
            <a:endParaRPr/>
          </a:p>
        </p:txBody>
      </p:sp>
      <p:sp>
        <p:nvSpPr>
          <p:cNvPr id="123" name="Google Shape;12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Difference map between the model fit to the native range versus the global range. Relaxing the HW stress parameter allows subtropical and tropical regions to be modelled as suitable (S. America, SS Africa, South-Eastern Asia and Oceania ).  </a:t>
            </a:r>
            <a:endParaRPr/>
          </a:p>
        </p:txBody>
      </p:sp>
      <p:sp>
        <p:nvSpPr>
          <p:cNvPr id="130" name="Google Shape;13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Slight decrease in S. America, practically identical for SSA and S-E Asia </a:t>
            </a:r>
            <a:endParaRPr/>
          </a:p>
        </p:txBody>
      </p:sp>
      <p:sp>
        <p:nvSpPr>
          <p:cNvPr id="137" name="Google Shape;13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Main trend is a sharply decreased suitability in central Southern America … DS? Other subtropical regions show little to no variation between the two climate scenarios. Increase in range across Eastern Eurasia into Russia</a:t>
            </a:r>
            <a:endParaRPr/>
          </a:p>
        </p:txBody>
      </p:sp>
      <p:sp>
        <p:nvSpPr>
          <p:cNvPr id="144" name="Google Shape;14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84BE4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1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4"/>
          <p:cNvSpPr txBox="1"/>
          <p:nvPr>
            <p:ph type="title"/>
          </p:nvPr>
        </p:nvSpPr>
        <p:spPr>
          <a:xfrm>
            <a:off x="838200" y="468488"/>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84BE4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4"/>
          <p:cNvSpPr txBox="1"/>
          <p:nvPr>
            <p:ph idx="1" type="body"/>
          </p:nvPr>
        </p:nvSpPr>
        <p:spPr>
          <a:xfrm rot="5400000">
            <a:off x="3920331" y="-117699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2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24"/>
          <p:cNvSpPr txBox="1"/>
          <p:nvPr>
            <p:ph idx="12" type="sldNum"/>
          </p:nvPr>
        </p:nvSpPr>
        <p:spPr>
          <a:xfrm>
            <a:off x="10689245" y="6302146"/>
            <a:ext cx="756385" cy="37486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84BE4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2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25"/>
          <p:cNvSpPr txBox="1"/>
          <p:nvPr>
            <p:ph idx="12" type="sldNum"/>
          </p:nvPr>
        </p:nvSpPr>
        <p:spPr>
          <a:xfrm>
            <a:off x="10689245" y="6302146"/>
            <a:ext cx="756385" cy="37486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16"/>
          <p:cNvSpPr txBox="1"/>
          <p:nvPr>
            <p:ph type="title"/>
          </p:nvPr>
        </p:nvSpPr>
        <p:spPr>
          <a:xfrm>
            <a:off x="838200" y="468488"/>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84BE4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6"/>
          <p:cNvSpPr txBox="1"/>
          <p:nvPr>
            <p:ph idx="1" type="body"/>
          </p:nvPr>
        </p:nvSpPr>
        <p:spPr>
          <a:xfrm>
            <a:off x="838200" y="190513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84BE4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sz="2400">
                <a:solidFill>
                  <a:srgbClr val="888888"/>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1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17"/>
          <p:cNvSpPr txBox="1"/>
          <p:nvPr>
            <p:ph idx="12" type="sldNum"/>
          </p:nvPr>
        </p:nvSpPr>
        <p:spPr>
          <a:xfrm>
            <a:off x="10689245" y="6302146"/>
            <a:ext cx="756385" cy="37486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8"/>
          <p:cNvSpPr txBox="1"/>
          <p:nvPr>
            <p:ph type="title"/>
          </p:nvPr>
        </p:nvSpPr>
        <p:spPr>
          <a:xfrm>
            <a:off x="838200" y="468488"/>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84BE4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1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18"/>
          <p:cNvSpPr txBox="1"/>
          <p:nvPr>
            <p:ph idx="12" type="sldNum"/>
          </p:nvPr>
        </p:nvSpPr>
        <p:spPr>
          <a:xfrm>
            <a:off x="10689245" y="6302146"/>
            <a:ext cx="756385" cy="37486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84BE4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1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19"/>
          <p:cNvSpPr txBox="1"/>
          <p:nvPr>
            <p:ph idx="12" type="sldNum"/>
          </p:nvPr>
        </p:nvSpPr>
        <p:spPr>
          <a:xfrm>
            <a:off x="10689245" y="6302146"/>
            <a:ext cx="756385" cy="37486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5" name="Shape 45"/>
        <p:cNvGrpSpPr/>
        <p:nvPr/>
      </p:nvGrpSpPr>
      <p:grpSpPr>
        <a:xfrm>
          <a:off x="0" y="0"/>
          <a:ext cx="0" cy="0"/>
          <a:chOff x="0" y="0"/>
          <a:chExt cx="0" cy="0"/>
        </a:xfrm>
      </p:grpSpPr>
      <p:sp>
        <p:nvSpPr>
          <p:cNvPr id="46" name="Google Shape;46;p20"/>
          <p:cNvSpPr/>
          <p:nvPr/>
        </p:nvSpPr>
        <p:spPr>
          <a:xfrm>
            <a:off x="0" y="0"/>
            <a:ext cx="4044462" cy="6858000"/>
          </a:xfrm>
          <a:prstGeom prst="rect">
            <a:avLst/>
          </a:prstGeom>
          <a:solidFill>
            <a:srgbClr val="84BE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84BE41"/>
              </a:solidFill>
              <a:latin typeface="Calibri"/>
              <a:ea typeface="Calibri"/>
              <a:cs typeface="Calibri"/>
              <a:sym typeface="Calibri"/>
            </a:endParaRPr>
          </a:p>
        </p:txBody>
      </p:sp>
      <p:sp>
        <p:nvSpPr>
          <p:cNvPr id="47" name="Google Shape;47;p20"/>
          <p:cNvSpPr txBox="1"/>
          <p:nvPr>
            <p:ph type="title"/>
          </p:nvPr>
        </p:nvSpPr>
        <p:spPr>
          <a:xfrm>
            <a:off x="5911362" y="1174017"/>
            <a:ext cx="4955931"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84BE4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0"/>
          <p:cNvSpPr txBox="1"/>
          <p:nvPr>
            <p:ph idx="1" type="body"/>
          </p:nvPr>
        </p:nvSpPr>
        <p:spPr>
          <a:xfrm>
            <a:off x="5911362" y="2499579"/>
            <a:ext cx="5181600" cy="302198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800"/>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228600" lvl="3" marL="1828800" algn="l">
              <a:lnSpc>
                <a:spcPct val="90000"/>
              </a:lnSpc>
              <a:spcBef>
                <a:spcPts val="500"/>
              </a:spcBef>
              <a:spcAft>
                <a:spcPts val="0"/>
              </a:spcAft>
              <a:buSzPts val="1800"/>
              <a:buNone/>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2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2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21"/>
          <p:cNvSpPr txBox="1"/>
          <p:nvPr>
            <p:ph idx="12" type="sldNum"/>
          </p:nvPr>
        </p:nvSpPr>
        <p:spPr>
          <a:xfrm>
            <a:off x="10689245" y="6302146"/>
            <a:ext cx="756385" cy="37486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53" name="Google Shape;53;p21"/>
          <p:cNvPicPr preferRelativeResize="0"/>
          <p:nvPr/>
        </p:nvPicPr>
        <p:blipFill rotWithShape="1">
          <a:blip r:embed="rId2">
            <a:alphaModFix/>
          </a:blip>
          <a:srcRect b="0" l="0" r="0" t="0"/>
          <a:stretch/>
        </p:blipFill>
        <p:spPr>
          <a:xfrm>
            <a:off x="-2098445" y="0"/>
            <a:ext cx="15396890" cy="1136739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84BE4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sz="3200"/>
            </a:lvl1pPr>
            <a:lvl2pPr indent="-406400" lvl="1" marL="914400" algn="l">
              <a:lnSpc>
                <a:spcPct val="90000"/>
              </a:lnSpc>
              <a:spcBef>
                <a:spcPts val="500"/>
              </a:spcBef>
              <a:spcAft>
                <a:spcPts val="0"/>
              </a:spcAft>
              <a:buSzPts val="2800"/>
              <a:buChar char="•"/>
              <a:defRPr sz="2800"/>
            </a:lvl2pPr>
            <a:lvl3pPr indent="-381000" lvl="2" marL="1371600" algn="l">
              <a:lnSpc>
                <a:spcPct val="90000"/>
              </a:lnSpc>
              <a:spcBef>
                <a:spcPts val="500"/>
              </a:spcBef>
              <a:spcAft>
                <a:spcPts val="0"/>
              </a:spcAft>
              <a:buSzPts val="2400"/>
              <a:buChar char="•"/>
              <a:defRPr sz="2400"/>
            </a:lvl3pPr>
            <a:lvl4pPr indent="-355600" lvl="3" marL="1828800" algn="l">
              <a:lnSpc>
                <a:spcPct val="90000"/>
              </a:lnSpc>
              <a:spcBef>
                <a:spcPts val="500"/>
              </a:spcBef>
              <a:spcAft>
                <a:spcPts val="0"/>
              </a:spcAft>
              <a:buSzPts val="2000"/>
              <a:buChar char="•"/>
              <a:defRPr sz="2000"/>
            </a:lvl4pPr>
            <a:lvl5pPr indent="-355600" lvl="4" marL="2286000" algn="l">
              <a:lnSpc>
                <a:spcPct val="90000"/>
              </a:lnSpc>
              <a:spcBef>
                <a:spcPts val="500"/>
              </a:spcBef>
              <a:spcAft>
                <a:spcPts val="0"/>
              </a:spcAft>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2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22"/>
          <p:cNvSpPr txBox="1"/>
          <p:nvPr>
            <p:ph idx="12" type="sldNum"/>
          </p:nvPr>
        </p:nvSpPr>
        <p:spPr>
          <a:xfrm>
            <a:off x="10689245" y="6302146"/>
            <a:ext cx="756385" cy="37486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84BE4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3"/>
          <p:cNvSpPr/>
          <p:nvPr>
            <p:ph idx="2" type="pic"/>
          </p:nvPr>
        </p:nvSpPr>
        <p:spPr>
          <a:xfrm>
            <a:off x="5183188" y="987425"/>
            <a:ext cx="6172200" cy="4873625"/>
          </a:xfrm>
          <a:prstGeom prst="rect">
            <a:avLst/>
          </a:prstGeom>
          <a:noFill/>
          <a:ln>
            <a:noFill/>
          </a:ln>
        </p:spPr>
      </p:sp>
      <p:sp>
        <p:nvSpPr>
          <p:cNvPr id="64" name="Google Shape;64;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2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23"/>
          <p:cNvSpPr txBox="1"/>
          <p:nvPr>
            <p:ph idx="12" type="sldNum"/>
          </p:nvPr>
        </p:nvSpPr>
        <p:spPr>
          <a:xfrm>
            <a:off x="10689245" y="6302146"/>
            <a:ext cx="756385" cy="37486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468488"/>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84BE41"/>
              </a:buClr>
              <a:buSzPts val="4400"/>
              <a:buFont typeface="Calibri"/>
              <a:buNone/>
              <a:defRPr b="1" i="0" sz="4400" u="none" cap="none" strike="noStrike">
                <a:solidFill>
                  <a:srgbClr val="84BE4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txBox="1"/>
          <p:nvPr>
            <p:ph idx="1" type="body"/>
          </p:nvPr>
        </p:nvSpPr>
        <p:spPr>
          <a:xfrm>
            <a:off x="838200" y="190513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84BE4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rgbClr val="84BE4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rgbClr val="84BE4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rgbClr val="84BE4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rgbClr val="84BE4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 name="Google Shape;12;p14"/>
          <p:cNvCxnSpPr/>
          <p:nvPr/>
        </p:nvCxnSpPr>
        <p:spPr>
          <a:xfrm>
            <a:off x="625231" y="6285110"/>
            <a:ext cx="10820399" cy="0"/>
          </a:xfrm>
          <a:prstGeom prst="straightConnector1">
            <a:avLst/>
          </a:prstGeom>
          <a:noFill/>
          <a:ln cap="flat" cmpd="sng" w="28575">
            <a:solidFill>
              <a:srgbClr val="84BE41"/>
            </a:solidFill>
            <a:prstDash val="solid"/>
            <a:miter lim="800000"/>
            <a:headEnd len="sm" w="sm" type="none"/>
            <a:tailEnd len="sm" w="sm" type="none"/>
          </a:ln>
        </p:spPr>
      </p:cxnSp>
      <p:pic>
        <p:nvPicPr>
          <p:cNvPr id="13" name="Google Shape;13;p14"/>
          <p:cNvPicPr preferRelativeResize="0"/>
          <p:nvPr/>
        </p:nvPicPr>
        <p:blipFill rotWithShape="1">
          <a:blip r:embed="rId1">
            <a:alphaModFix/>
          </a:blip>
          <a:srcRect b="0" l="0" r="0" t="0"/>
          <a:stretch/>
        </p:blipFill>
        <p:spPr>
          <a:xfrm>
            <a:off x="11137670" y="6210450"/>
            <a:ext cx="314522" cy="331076"/>
          </a:xfrm>
          <a:prstGeom prst="rect">
            <a:avLst/>
          </a:prstGeom>
          <a:noFill/>
          <a:ln>
            <a:noFill/>
          </a:ln>
        </p:spPr>
      </p:pic>
      <p:sp>
        <p:nvSpPr>
          <p:cNvPr id="14" name="Google Shape;14;p14"/>
          <p:cNvSpPr txBox="1"/>
          <p:nvPr/>
        </p:nvSpPr>
        <p:spPr>
          <a:xfrm>
            <a:off x="11085144" y="6264424"/>
            <a:ext cx="436158" cy="21616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US" sz="1200" u="none" cap="none" strike="noStrike">
                <a:solidFill>
                  <a:schemeClr val="lt1"/>
                </a:solidFill>
                <a:latin typeface="Calibri"/>
                <a:ea typeface="Calibri"/>
                <a:cs typeface="Calibri"/>
                <a:sym typeface="Calibri"/>
              </a:rPr>
              <a:t>‹#›</a:t>
            </a:fld>
            <a:endParaRPr b="1" i="0" sz="12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jpg"/><Relationship Id="rId4" Type="http://schemas.openxmlformats.org/officeDocument/2006/relationships/image" Target="../media/image11.png"/><Relationship Id="rId5" Type="http://schemas.openxmlformats.org/officeDocument/2006/relationships/image" Target="../media/image14.png"/><Relationship Id="rId6"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jpg"/><Relationship Id="rId4" Type="http://schemas.openxmlformats.org/officeDocument/2006/relationships/image" Target="../media/image14.png"/><Relationship Id="rId5"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1.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
          <p:cNvSpPr txBox="1"/>
          <p:nvPr>
            <p:ph idx="1" type="subTitle"/>
          </p:nvPr>
        </p:nvSpPr>
        <p:spPr>
          <a:xfrm>
            <a:off x="532888" y="4291040"/>
            <a:ext cx="1953964" cy="511940"/>
          </a:xfrm>
          <a:prstGeom prst="rect">
            <a:avLst/>
          </a:prstGeom>
          <a:noFill/>
          <a:ln>
            <a:noFill/>
          </a:ln>
        </p:spPr>
        <p:txBody>
          <a:bodyPr anchorCtr="0" anchor="t" bIns="45700" lIns="91425" spcFirstLastPara="1" rIns="91425" wrap="square" tIns="45700">
            <a:normAutofit fontScale="62500" lnSpcReduction="20000"/>
          </a:bodyPr>
          <a:lstStyle/>
          <a:p>
            <a:pPr indent="0" lvl="0" marL="0" rtl="0" algn="ctr">
              <a:lnSpc>
                <a:spcPct val="90000"/>
              </a:lnSpc>
              <a:spcBef>
                <a:spcPts val="0"/>
              </a:spcBef>
              <a:spcAft>
                <a:spcPts val="0"/>
              </a:spcAft>
              <a:buSzPct val="100000"/>
              <a:buNone/>
            </a:pPr>
            <a:r>
              <a:rPr lang="en-US" sz="3200">
                <a:solidFill>
                  <a:schemeClr val="lt1"/>
                </a:solidFill>
                <a:latin typeface="Avenir"/>
                <a:ea typeface="Avenir"/>
                <a:cs typeface="Avenir"/>
                <a:sym typeface="Avenir"/>
              </a:rPr>
              <a:t>Jessica Kriticos</a:t>
            </a:r>
            <a:endParaRPr/>
          </a:p>
        </p:txBody>
      </p:sp>
      <p:sp>
        <p:nvSpPr>
          <p:cNvPr id="85" name="Google Shape;85;p1"/>
          <p:cNvSpPr txBox="1"/>
          <p:nvPr/>
        </p:nvSpPr>
        <p:spPr>
          <a:xfrm>
            <a:off x="532888" y="1904900"/>
            <a:ext cx="11126223"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800" u="none" cap="none" strike="noStrike">
                <a:solidFill>
                  <a:schemeClr val="lt1"/>
                </a:solidFill>
                <a:latin typeface="Avenir"/>
                <a:ea typeface="Avenir"/>
                <a:cs typeface="Avenir"/>
                <a:sym typeface="Avenir"/>
              </a:rPr>
              <a:t>The potential global distribution of </a:t>
            </a:r>
            <a:r>
              <a:rPr b="0" i="1" lang="en-US" sz="4800" u="none" cap="none" strike="noStrike">
                <a:solidFill>
                  <a:schemeClr val="lt1"/>
                </a:solidFill>
                <a:latin typeface="Avenir"/>
                <a:ea typeface="Avenir"/>
                <a:cs typeface="Avenir"/>
                <a:sym typeface="Avenir"/>
              </a:rPr>
              <a:t>Corythucha ciliata </a:t>
            </a:r>
            <a:r>
              <a:rPr b="0" i="0" lang="en-US" sz="4800" u="none" cap="none" strike="noStrike">
                <a:solidFill>
                  <a:schemeClr val="lt1"/>
                </a:solidFill>
                <a:latin typeface="Avenir"/>
                <a:ea typeface="Avenir"/>
                <a:cs typeface="Avenir"/>
                <a:sym typeface="Avenir"/>
              </a:rPr>
              <a:t>under current and future climates</a:t>
            </a:r>
            <a:endParaRPr/>
          </a:p>
        </p:txBody>
      </p:sp>
      <p:pic>
        <p:nvPicPr>
          <p:cNvPr id="86" name="Google Shape;86;p1"/>
          <p:cNvPicPr preferRelativeResize="0"/>
          <p:nvPr/>
        </p:nvPicPr>
        <p:blipFill rotWithShape="1">
          <a:blip r:embed="rId4">
            <a:alphaModFix/>
          </a:blip>
          <a:srcRect b="0" l="0" r="0" t="0"/>
          <a:stretch/>
        </p:blipFill>
        <p:spPr>
          <a:xfrm>
            <a:off x="621097" y="4877131"/>
            <a:ext cx="2532591" cy="886990"/>
          </a:xfrm>
          <a:prstGeom prst="rect">
            <a:avLst/>
          </a:prstGeom>
          <a:noFill/>
          <a:ln>
            <a:noFill/>
          </a:ln>
        </p:spPr>
      </p:pic>
      <p:pic>
        <p:nvPicPr>
          <p:cNvPr id="87" name="Google Shape;87;p1"/>
          <p:cNvPicPr preferRelativeResize="0"/>
          <p:nvPr/>
        </p:nvPicPr>
        <p:blipFill rotWithShape="1">
          <a:blip r:embed="rId5">
            <a:alphaModFix/>
          </a:blip>
          <a:srcRect b="0" l="0" r="0" t="0"/>
          <a:stretch/>
        </p:blipFill>
        <p:spPr>
          <a:xfrm>
            <a:off x="9760810" y="4371477"/>
            <a:ext cx="1898301" cy="1898301"/>
          </a:xfrm>
          <a:prstGeom prst="rect">
            <a:avLst/>
          </a:prstGeom>
          <a:noFill/>
          <a:ln>
            <a:noFill/>
          </a:ln>
        </p:spPr>
      </p:pic>
      <p:pic>
        <p:nvPicPr>
          <p:cNvPr descr="Corythucha ciliata | Insect art, Insects, Pests" id="88" name="Google Shape;88;p1"/>
          <p:cNvPicPr preferRelativeResize="0"/>
          <p:nvPr/>
        </p:nvPicPr>
        <p:blipFill rotWithShape="1">
          <a:blip r:embed="rId6">
            <a:alphaModFix/>
          </a:blip>
          <a:srcRect b="0" l="0" r="0" t="0"/>
          <a:stretch/>
        </p:blipFill>
        <p:spPr>
          <a:xfrm rot="-5400000">
            <a:off x="7322855" y="3872535"/>
            <a:ext cx="1979729" cy="28961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0"/>
          <p:cNvSpPr txBox="1"/>
          <p:nvPr>
            <p:ph type="title"/>
          </p:nvPr>
        </p:nvSpPr>
        <p:spPr>
          <a:xfrm>
            <a:off x="0" y="-8780"/>
            <a:ext cx="12196292" cy="156255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84BE41"/>
              </a:buClr>
              <a:buSzPts val="4000"/>
              <a:buFont typeface="Avenir"/>
              <a:buNone/>
            </a:pPr>
            <a:r>
              <a:rPr b="0" lang="en-US" sz="4000">
                <a:latin typeface="Avenir"/>
                <a:ea typeface="Avenir"/>
                <a:cs typeface="Avenir"/>
                <a:sym typeface="Avenir"/>
              </a:rPr>
              <a:t>2050 projection under Access model</a:t>
            </a:r>
            <a:endParaRPr/>
          </a:p>
        </p:txBody>
      </p:sp>
      <p:pic>
        <p:nvPicPr>
          <p:cNvPr descr="A map of the world&#10;&#10;Description automatically generated" id="154" name="Google Shape;154;p10"/>
          <p:cNvPicPr preferRelativeResize="0"/>
          <p:nvPr/>
        </p:nvPicPr>
        <p:blipFill rotWithShape="1">
          <a:blip r:embed="rId3">
            <a:alphaModFix/>
          </a:blip>
          <a:srcRect b="0" l="0" r="0" t="0"/>
          <a:stretch/>
        </p:blipFill>
        <p:spPr>
          <a:xfrm>
            <a:off x="1744763" y="1152387"/>
            <a:ext cx="8702474" cy="541406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1"/>
          <p:cNvSpPr txBox="1"/>
          <p:nvPr>
            <p:ph type="title"/>
          </p:nvPr>
        </p:nvSpPr>
        <p:spPr>
          <a:xfrm>
            <a:off x="529814" y="972244"/>
            <a:ext cx="52578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84BE41"/>
              </a:buClr>
              <a:buSzPts val="4000"/>
              <a:buFont typeface="Avenir"/>
              <a:buNone/>
            </a:pPr>
            <a:r>
              <a:rPr b="0" lang="en-US" sz="4000">
                <a:latin typeface="Avenir"/>
                <a:ea typeface="Avenir"/>
                <a:cs typeface="Avenir"/>
                <a:sym typeface="Avenir"/>
              </a:rPr>
              <a:t>Uncertainties of </a:t>
            </a:r>
            <a:br>
              <a:rPr b="0" lang="en-US" sz="4000">
                <a:latin typeface="Avenir"/>
                <a:ea typeface="Avenir"/>
                <a:cs typeface="Avenir"/>
                <a:sym typeface="Avenir"/>
              </a:rPr>
            </a:br>
            <a:r>
              <a:rPr b="0" lang="en-US" sz="4000">
                <a:latin typeface="Avenir"/>
                <a:ea typeface="Avenir"/>
                <a:cs typeface="Avenir"/>
                <a:sym typeface="Avenir"/>
              </a:rPr>
              <a:t>climate projections</a:t>
            </a:r>
            <a:endParaRPr/>
          </a:p>
        </p:txBody>
      </p:sp>
      <p:sp>
        <p:nvSpPr>
          <p:cNvPr id="161" name="Google Shape;161;p11"/>
          <p:cNvSpPr txBox="1"/>
          <p:nvPr>
            <p:ph idx="1" type="body"/>
          </p:nvPr>
        </p:nvSpPr>
        <p:spPr>
          <a:xfrm>
            <a:off x="529814" y="2375387"/>
            <a:ext cx="4916830" cy="3510369"/>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a:latin typeface="Avenir"/>
                <a:ea typeface="Avenir"/>
                <a:cs typeface="Avenir"/>
                <a:sym typeface="Avenir"/>
              </a:rPr>
              <a:t>Based on estimates of projected GHG emissions </a:t>
            </a:r>
            <a:endParaRPr/>
          </a:p>
          <a:p>
            <a:pPr indent="-228600" lvl="0" marL="228600" rtl="0" algn="l">
              <a:lnSpc>
                <a:spcPct val="90000"/>
              </a:lnSpc>
              <a:spcBef>
                <a:spcPts val="1000"/>
              </a:spcBef>
              <a:spcAft>
                <a:spcPts val="0"/>
              </a:spcAft>
              <a:buSzPts val="2800"/>
              <a:buChar char="•"/>
            </a:pPr>
            <a:r>
              <a:rPr lang="en-US">
                <a:latin typeface="Avenir"/>
                <a:ea typeface="Avenir"/>
                <a:cs typeface="Avenir"/>
                <a:sym typeface="Avenir"/>
              </a:rPr>
              <a:t>Future geopolitical impacts are inherently uncertain</a:t>
            </a:r>
            <a:endParaRPr/>
          </a:p>
          <a:p>
            <a:pPr indent="-228600" lvl="0" marL="228600" rtl="0" algn="l">
              <a:lnSpc>
                <a:spcPct val="90000"/>
              </a:lnSpc>
              <a:spcBef>
                <a:spcPts val="1000"/>
              </a:spcBef>
              <a:spcAft>
                <a:spcPts val="0"/>
              </a:spcAft>
              <a:buSzPts val="2800"/>
              <a:buChar char="•"/>
            </a:pPr>
            <a:r>
              <a:rPr lang="en-US">
                <a:latin typeface="Avenir"/>
                <a:ea typeface="Avenir"/>
                <a:cs typeface="Avenir"/>
                <a:sym typeface="Avenir"/>
              </a:rPr>
              <a:t>Focus on broad-scale patterns of invasion potential</a:t>
            </a:r>
            <a:endParaRPr/>
          </a:p>
        </p:txBody>
      </p:sp>
      <p:pic>
        <p:nvPicPr>
          <p:cNvPr descr="Frequently Asked Questions about Climate Change | Climate Change | US EPA" id="162" name="Google Shape;162;p11"/>
          <p:cNvPicPr preferRelativeResize="0"/>
          <p:nvPr/>
        </p:nvPicPr>
        <p:blipFill rotWithShape="1">
          <a:blip r:embed="rId3">
            <a:alphaModFix/>
          </a:blip>
          <a:srcRect b="0" l="0" r="0" t="0"/>
          <a:stretch/>
        </p:blipFill>
        <p:spPr>
          <a:xfrm>
            <a:off x="5552661" y="1048448"/>
            <a:ext cx="6466992" cy="55409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p12"/>
          <p:cNvSpPr txBox="1"/>
          <p:nvPr>
            <p:ph type="title"/>
          </p:nvPr>
        </p:nvSpPr>
        <p:spPr>
          <a:xfrm>
            <a:off x="655982" y="1098279"/>
            <a:ext cx="4085665" cy="140247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4BE41"/>
              </a:buClr>
              <a:buSzPts val="4000"/>
              <a:buFont typeface="Avenir"/>
              <a:buNone/>
            </a:pPr>
            <a:r>
              <a:rPr b="0" lang="en-US" sz="4000">
                <a:latin typeface="Avenir"/>
                <a:ea typeface="Avenir"/>
                <a:cs typeface="Avenir"/>
                <a:sym typeface="Avenir"/>
              </a:rPr>
              <a:t>Discussion</a:t>
            </a:r>
            <a:endParaRPr b="0" sz="3200">
              <a:latin typeface="Avenir"/>
              <a:ea typeface="Avenir"/>
              <a:cs typeface="Avenir"/>
              <a:sym typeface="Avenir"/>
            </a:endParaRPr>
          </a:p>
        </p:txBody>
      </p:sp>
      <p:cxnSp>
        <p:nvCxnSpPr>
          <p:cNvPr id="169" name="Google Shape;169;p12"/>
          <p:cNvCxnSpPr/>
          <p:nvPr/>
        </p:nvCxnSpPr>
        <p:spPr>
          <a:xfrm>
            <a:off x="865140" y="871146"/>
            <a:ext cx="736939" cy="0"/>
          </a:xfrm>
          <a:prstGeom prst="straightConnector1">
            <a:avLst/>
          </a:prstGeom>
          <a:noFill/>
          <a:ln cap="flat" cmpd="sng" w="57150">
            <a:solidFill>
              <a:schemeClr val="accent4"/>
            </a:solidFill>
            <a:prstDash val="solid"/>
            <a:miter lim="800000"/>
            <a:headEnd len="sm" w="sm" type="none"/>
            <a:tailEnd len="sm" w="sm" type="none"/>
          </a:ln>
        </p:spPr>
      </p:cxnSp>
      <p:sp>
        <p:nvSpPr>
          <p:cNvPr id="170" name="Google Shape;170;p12"/>
          <p:cNvSpPr txBox="1"/>
          <p:nvPr>
            <p:ph idx="1" type="body"/>
          </p:nvPr>
        </p:nvSpPr>
        <p:spPr>
          <a:xfrm>
            <a:off x="655982" y="2014330"/>
            <a:ext cx="5015947" cy="414130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a:latin typeface="Avenir"/>
                <a:ea typeface="Avenir"/>
                <a:cs typeface="Avenir"/>
                <a:sym typeface="Avenir"/>
              </a:rPr>
              <a:t>Natural enemies likely reduce range in south-eastern USA where we initially modelled HW stress</a:t>
            </a:r>
            <a:endParaRPr/>
          </a:p>
          <a:p>
            <a:pPr indent="-228600" lvl="0" marL="228600" rtl="0" algn="l">
              <a:lnSpc>
                <a:spcPct val="90000"/>
              </a:lnSpc>
              <a:spcBef>
                <a:spcPts val="1000"/>
              </a:spcBef>
              <a:spcAft>
                <a:spcPts val="0"/>
              </a:spcAft>
              <a:buSzPts val="2800"/>
              <a:buChar char="•"/>
            </a:pPr>
            <a:r>
              <a:rPr lang="en-US">
                <a:latin typeface="Avenir"/>
                <a:ea typeface="Avenir"/>
                <a:cs typeface="Avenir"/>
                <a:sym typeface="Avenir"/>
              </a:rPr>
              <a:t>Expansion into subtropical areas of Australia and China </a:t>
            </a:r>
            <a:endParaRPr/>
          </a:p>
          <a:p>
            <a:pPr indent="-228600" lvl="0" marL="228600" rtl="0" algn="l">
              <a:lnSpc>
                <a:spcPct val="90000"/>
              </a:lnSpc>
              <a:spcBef>
                <a:spcPts val="1000"/>
              </a:spcBef>
              <a:spcAft>
                <a:spcPts val="0"/>
              </a:spcAft>
              <a:buSzPts val="2800"/>
              <a:buChar char="•"/>
            </a:pPr>
            <a:r>
              <a:rPr lang="en-US">
                <a:latin typeface="Avenir"/>
                <a:ea typeface="Avenir"/>
                <a:cs typeface="Avenir"/>
                <a:sym typeface="Avenir"/>
              </a:rPr>
              <a:t>Largely restricted by the distribution of </a:t>
            </a:r>
            <a:r>
              <a:rPr i="1" lang="en-US">
                <a:latin typeface="Avenir"/>
                <a:ea typeface="Avenir"/>
                <a:cs typeface="Avenir"/>
                <a:sym typeface="Avenir"/>
              </a:rPr>
              <a:t>Platanus</a:t>
            </a:r>
            <a:r>
              <a:rPr lang="en-US">
                <a:latin typeface="Avenir"/>
                <a:ea typeface="Avenir"/>
                <a:cs typeface="Avenir"/>
                <a:sym typeface="Avenir"/>
              </a:rPr>
              <a:t> spp. as urban ornamentals </a:t>
            </a:r>
            <a:endParaRPr/>
          </a:p>
        </p:txBody>
      </p:sp>
      <p:pic>
        <p:nvPicPr>
          <p:cNvPr descr="Platanus L. | Plants of the World Online | Kew Science" id="171" name="Google Shape;171;p12"/>
          <p:cNvPicPr preferRelativeResize="0"/>
          <p:nvPr/>
        </p:nvPicPr>
        <p:blipFill rotWithShape="1">
          <a:blip r:embed="rId3">
            <a:alphaModFix/>
          </a:blip>
          <a:srcRect b="-2" l="15128" r="13575" t="0"/>
          <a:stretch/>
        </p:blipFill>
        <p:spPr>
          <a:xfrm>
            <a:off x="5863027" y="10"/>
            <a:ext cx="6541008" cy="685799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3"/>
          <p:cNvSpPr txBox="1"/>
          <p:nvPr>
            <p:ph idx="1" type="subTitle"/>
          </p:nvPr>
        </p:nvSpPr>
        <p:spPr>
          <a:xfrm>
            <a:off x="778944" y="3218113"/>
            <a:ext cx="4203872" cy="61818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400"/>
              <a:buNone/>
            </a:pPr>
            <a:r>
              <a:rPr lang="en-US">
                <a:latin typeface="Avenir"/>
                <a:ea typeface="Avenir"/>
                <a:cs typeface="Avenir"/>
                <a:sym typeface="Avenir"/>
              </a:rPr>
              <a:t>Email: jmkriticos@gmail.com</a:t>
            </a:r>
            <a:endParaRPr/>
          </a:p>
        </p:txBody>
      </p:sp>
      <p:sp>
        <p:nvSpPr>
          <p:cNvPr id="177" name="Google Shape;177;p13"/>
          <p:cNvSpPr txBox="1"/>
          <p:nvPr/>
        </p:nvSpPr>
        <p:spPr>
          <a:xfrm>
            <a:off x="778946" y="2093843"/>
            <a:ext cx="4203871" cy="1043712"/>
          </a:xfrm>
          <a:prstGeom prst="rect">
            <a:avLst/>
          </a:prstGeom>
          <a:noFill/>
          <a:ln>
            <a:noFill/>
          </a:ln>
        </p:spPr>
        <p:txBody>
          <a:bodyPr anchorCtr="0" anchor="b" bIns="45700" lIns="91425" spcFirstLastPara="1" rIns="91425" wrap="square" tIns="45700">
            <a:normAutofit/>
          </a:bodyPr>
          <a:lstStyle/>
          <a:p>
            <a:pPr indent="0" lvl="0" marL="0" marR="0" rtl="0" algn="ctr">
              <a:lnSpc>
                <a:spcPct val="73000"/>
              </a:lnSpc>
              <a:spcBef>
                <a:spcPts val="0"/>
              </a:spcBef>
              <a:spcAft>
                <a:spcPts val="0"/>
              </a:spcAft>
              <a:buClr>
                <a:srgbClr val="84BE41"/>
              </a:buClr>
              <a:buSzPts val="6000"/>
              <a:buFont typeface="Avenir"/>
              <a:buNone/>
            </a:pPr>
            <a:r>
              <a:rPr b="1" i="0" lang="en-US" sz="6000">
                <a:solidFill>
                  <a:srgbClr val="84BE41"/>
                </a:solidFill>
                <a:latin typeface="Avenir"/>
                <a:ea typeface="Avenir"/>
                <a:cs typeface="Avenir"/>
                <a:sym typeface="Avenir"/>
              </a:rPr>
              <a:t>Thank you!</a:t>
            </a:r>
            <a:endParaRPr/>
          </a:p>
        </p:txBody>
      </p:sp>
      <p:pic>
        <p:nvPicPr>
          <p:cNvPr id="178" name="Google Shape;178;p13"/>
          <p:cNvPicPr preferRelativeResize="0"/>
          <p:nvPr/>
        </p:nvPicPr>
        <p:blipFill rotWithShape="1">
          <a:blip r:embed="rId3">
            <a:alphaModFix/>
          </a:blip>
          <a:srcRect b="1590" l="0" r="0" t="1590"/>
          <a:stretch/>
        </p:blipFill>
        <p:spPr>
          <a:xfrm rot="-264821">
            <a:off x="5812488" y="1121224"/>
            <a:ext cx="5282165" cy="3822845"/>
          </a:xfrm>
          <a:prstGeom prst="teardrop">
            <a:avLst>
              <a:gd fmla="val 108982" name="adj"/>
            </a:avLst>
          </a:prstGeom>
          <a:noFill/>
          <a:ln>
            <a:noFill/>
          </a:ln>
        </p:spPr>
      </p:pic>
      <p:pic>
        <p:nvPicPr>
          <p:cNvPr id="179" name="Google Shape;179;p13"/>
          <p:cNvPicPr preferRelativeResize="0"/>
          <p:nvPr/>
        </p:nvPicPr>
        <p:blipFill rotWithShape="1">
          <a:blip r:embed="rId4">
            <a:alphaModFix/>
          </a:blip>
          <a:srcRect b="0" l="0" r="0" t="0"/>
          <a:stretch/>
        </p:blipFill>
        <p:spPr>
          <a:xfrm>
            <a:off x="1931729" y="3916857"/>
            <a:ext cx="1898301" cy="1898301"/>
          </a:xfrm>
          <a:prstGeom prst="rect">
            <a:avLst/>
          </a:prstGeom>
          <a:noFill/>
          <a:ln>
            <a:noFill/>
          </a:ln>
        </p:spPr>
      </p:pic>
      <p:pic>
        <p:nvPicPr>
          <p:cNvPr id="180" name="Google Shape;180;p13"/>
          <p:cNvPicPr preferRelativeResize="0"/>
          <p:nvPr/>
        </p:nvPicPr>
        <p:blipFill rotWithShape="1">
          <a:blip r:embed="rId5">
            <a:alphaModFix/>
          </a:blip>
          <a:srcRect b="0" l="0" r="0" t="0"/>
          <a:stretch/>
        </p:blipFill>
        <p:spPr>
          <a:xfrm>
            <a:off x="9400511" y="5671930"/>
            <a:ext cx="2002125" cy="5575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ph type="title"/>
          </p:nvPr>
        </p:nvSpPr>
        <p:spPr>
          <a:xfrm>
            <a:off x="0" y="503676"/>
            <a:ext cx="7686261" cy="150446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84BE41"/>
              </a:buClr>
              <a:buSzPts val="4000"/>
              <a:buFont typeface="Avenir"/>
              <a:buNone/>
            </a:pPr>
            <a:r>
              <a:rPr b="0" lang="en-US" sz="4000">
                <a:latin typeface="Avenir"/>
                <a:ea typeface="Avenir"/>
                <a:cs typeface="Avenir"/>
                <a:sym typeface="Avenir"/>
              </a:rPr>
              <a:t>Impacts of </a:t>
            </a:r>
            <a:r>
              <a:rPr b="0" i="1" lang="en-US" sz="4000">
                <a:latin typeface="Avenir"/>
                <a:ea typeface="Avenir"/>
                <a:cs typeface="Avenir"/>
                <a:sym typeface="Avenir"/>
              </a:rPr>
              <a:t>Corythucha ciliata</a:t>
            </a:r>
            <a:endParaRPr/>
          </a:p>
        </p:txBody>
      </p:sp>
      <p:sp>
        <p:nvSpPr>
          <p:cNvPr id="95" name="Google Shape;95;p2"/>
          <p:cNvSpPr txBox="1"/>
          <p:nvPr>
            <p:ph idx="1" type="body"/>
          </p:nvPr>
        </p:nvSpPr>
        <p:spPr>
          <a:xfrm>
            <a:off x="838200" y="2008140"/>
            <a:ext cx="5758566" cy="442258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a:latin typeface="Avenir"/>
                <a:ea typeface="Avenir"/>
                <a:cs typeface="Avenir"/>
                <a:sym typeface="Avenir"/>
              </a:rPr>
              <a:t>Adults and nymphs feed on the leaves of </a:t>
            </a:r>
            <a:r>
              <a:rPr i="1" lang="en-US">
                <a:latin typeface="Avenir"/>
                <a:ea typeface="Avenir"/>
                <a:cs typeface="Avenir"/>
                <a:sym typeface="Avenir"/>
              </a:rPr>
              <a:t>Platanus</a:t>
            </a:r>
            <a:r>
              <a:rPr lang="en-US">
                <a:latin typeface="Avenir"/>
                <a:ea typeface="Avenir"/>
                <a:cs typeface="Avenir"/>
                <a:sym typeface="Avenir"/>
              </a:rPr>
              <a:t> spp., causing foliar damage</a:t>
            </a:r>
            <a:endParaRPr/>
          </a:p>
          <a:p>
            <a:pPr indent="-228600" lvl="0" marL="228600" rtl="0" algn="l">
              <a:lnSpc>
                <a:spcPct val="90000"/>
              </a:lnSpc>
              <a:spcBef>
                <a:spcPts val="1000"/>
              </a:spcBef>
              <a:spcAft>
                <a:spcPts val="0"/>
              </a:spcAft>
              <a:buSzPts val="2800"/>
              <a:buChar char="•"/>
            </a:pPr>
            <a:r>
              <a:rPr lang="en-US">
                <a:latin typeface="Avenir"/>
                <a:ea typeface="Avenir"/>
                <a:cs typeface="Avenir"/>
                <a:sym typeface="Avenir"/>
              </a:rPr>
              <a:t>Severe infestations combined with drought or fungi can kill hosts </a:t>
            </a:r>
            <a:endParaRPr/>
          </a:p>
          <a:p>
            <a:pPr indent="-228600" lvl="0" marL="228600" rtl="0" algn="l">
              <a:lnSpc>
                <a:spcPct val="90000"/>
              </a:lnSpc>
              <a:spcBef>
                <a:spcPts val="1000"/>
              </a:spcBef>
              <a:spcAft>
                <a:spcPts val="0"/>
              </a:spcAft>
              <a:buSzPts val="2800"/>
              <a:buChar char="•"/>
            </a:pPr>
            <a:r>
              <a:rPr lang="en-US">
                <a:latin typeface="Avenir"/>
                <a:ea typeface="Avenir"/>
                <a:cs typeface="Avenir"/>
                <a:sym typeface="Avenir"/>
              </a:rPr>
              <a:t>Global spread via human activity </a:t>
            </a:r>
            <a:endParaRPr/>
          </a:p>
          <a:p>
            <a:pPr indent="-228600" lvl="0" marL="228600" rtl="0" algn="l">
              <a:lnSpc>
                <a:spcPct val="90000"/>
              </a:lnSpc>
              <a:spcBef>
                <a:spcPts val="1000"/>
              </a:spcBef>
              <a:spcAft>
                <a:spcPts val="0"/>
              </a:spcAft>
              <a:buSzPts val="2800"/>
              <a:buChar char="•"/>
            </a:pPr>
            <a:r>
              <a:rPr lang="en-US">
                <a:latin typeface="Avenir"/>
                <a:ea typeface="Avenir"/>
                <a:cs typeface="Avenir"/>
                <a:sym typeface="Avenir"/>
              </a:rPr>
              <a:t>Rapid natural spread across borders once established</a:t>
            </a:r>
            <a:endParaRPr/>
          </a:p>
        </p:txBody>
      </p:sp>
      <p:pic>
        <p:nvPicPr>
          <p:cNvPr id="96" name="Google Shape;96;p2"/>
          <p:cNvPicPr preferRelativeResize="0"/>
          <p:nvPr/>
        </p:nvPicPr>
        <p:blipFill rotWithShape="1">
          <a:blip r:embed="rId3">
            <a:alphaModFix/>
          </a:blip>
          <a:srcRect b="0" l="1026" r="1025" t="0"/>
          <a:stretch/>
        </p:blipFill>
        <p:spPr>
          <a:xfrm>
            <a:off x="6596766" y="1723337"/>
            <a:ext cx="4913243" cy="3809352"/>
          </a:xfrm>
          <a:prstGeom prst="teardrop">
            <a:avLst>
              <a:gd fmla="val 108982" name="adj"/>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ph type="title"/>
          </p:nvPr>
        </p:nvSpPr>
        <p:spPr>
          <a:xfrm>
            <a:off x="0" y="0"/>
            <a:ext cx="12196292" cy="156255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84BE41"/>
              </a:buClr>
              <a:buSzPts val="4000"/>
              <a:buFont typeface="Avenir"/>
              <a:buNone/>
            </a:pPr>
            <a:r>
              <a:rPr b="0" lang="en-US" sz="4000">
                <a:latin typeface="Avenir"/>
                <a:ea typeface="Avenir"/>
                <a:cs typeface="Avenir"/>
                <a:sym typeface="Avenir"/>
              </a:rPr>
              <a:t>Current global distribution of </a:t>
            </a:r>
            <a:r>
              <a:rPr b="0" i="1" lang="en-US" sz="4000">
                <a:latin typeface="Avenir"/>
                <a:ea typeface="Avenir"/>
                <a:cs typeface="Avenir"/>
                <a:sym typeface="Avenir"/>
              </a:rPr>
              <a:t>Corythucha ciliata</a:t>
            </a:r>
            <a:endParaRPr/>
          </a:p>
        </p:txBody>
      </p:sp>
      <p:pic>
        <p:nvPicPr>
          <p:cNvPr descr="A map of the world with purple dots&#10;&#10;Description automatically generated" id="102" name="Google Shape;102;p3"/>
          <p:cNvPicPr preferRelativeResize="0"/>
          <p:nvPr/>
        </p:nvPicPr>
        <p:blipFill rotWithShape="1">
          <a:blip r:embed="rId3">
            <a:alphaModFix/>
          </a:blip>
          <a:srcRect b="35082" l="0" r="0" t="5390"/>
          <a:stretch/>
        </p:blipFill>
        <p:spPr>
          <a:xfrm>
            <a:off x="233679" y="1397502"/>
            <a:ext cx="11724641" cy="4599710"/>
          </a:xfrm>
          <a:prstGeom prst="rect">
            <a:avLst/>
          </a:prstGeom>
          <a:noFill/>
          <a:ln>
            <a:noFill/>
          </a:ln>
        </p:spPr>
      </p:pic>
      <p:pic>
        <p:nvPicPr>
          <p:cNvPr descr="Corythucha ciliata | Insect art, Insects, Pests" id="103" name="Google Shape;103;p3"/>
          <p:cNvPicPr preferRelativeResize="0"/>
          <p:nvPr/>
        </p:nvPicPr>
        <p:blipFill rotWithShape="1">
          <a:blip r:embed="rId4">
            <a:alphaModFix/>
          </a:blip>
          <a:srcRect b="0" l="0" r="0" t="0"/>
          <a:stretch/>
        </p:blipFill>
        <p:spPr>
          <a:xfrm rot="1897280">
            <a:off x="238537" y="4259759"/>
            <a:ext cx="1837803" cy="268855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4"/>
          <p:cNvSpPr txBox="1"/>
          <p:nvPr>
            <p:ph type="title"/>
          </p:nvPr>
        </p:nvSpPr>
        <p:spPr>
          <a:xfrm>
            <a:off x="0" y="0"/>
            <a:ext cx="12196292" cy="156255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84BE41"/>
              </a:buClr>
              <a:buSzPts val="4000"/>
              <a:buFont typeface="Avenir"/>
              <a:buNone/>
            </a:pPr>
            <a:r>
              <a:rPr b="0" lang="en-US" sz="4000">
                <a:latin typeface="Avenir"/>
                <a:ea typeface="Avenir"/>
                <a:cs typeface="Avenir"/>
                <a:sym typeface="Avenir"/>
              </a:rPr>
              <a:t>Global host distribution</a:t>
            </a:r>
            <a:endParaRPr b="0" i="1" sz="4000">
              <a:latin typeface="Avenir"/>
              <a:ea typeface="Avenir"/>
              <a:cs typeface="Avenir"/>
              <a:sym typeface="Avenir"/>
            </a:endParaRPr>
          </a:p>
        </p:txBody>
      </p:sp>
      <p:pic>
        <p:nvPicPr>
          <p:cNvPr descr="A map of the world with different colored dots&#10;&#10;Description automatically generated" id="110" name="Google Shape;110;p4"/>
          <p:cNvPicPr preferRelativeResize="0"/>
          <p:nvPr/>
        </p:nvPicPr>
        <p:blipFill rotWithShape="1">
          <a:blip r:embed="rId3">
            <a:alphaModFix/>
          </a:blip>
          <a:srcRect b="35792" l="0" r="0" t="5533"/>
          <a:stretch/>
        </p:blipFill>
        <p:spPr>
          <a:xfrm>
            <a:off x="180073" y="1361661"/>
            <a:ext cx="11831853" cy="4575313"/>
          </a:xfrm>
          <a:prstGeom prst="rect">
            <a:avLst/>
          </a:prstGeom>
          <a:noFill/>
          <a:ln>
            <a:noFill/>
          </a:ln>
        </p:spPr>
      </p:pic>
      <p:sp>
        <p:nvSpPr>
          <p:cNvPr id="111" name="Google Shape;111;p4"/>
          <p:cNvSpPr txBox="1"/>
          <p:nvPr/>
        </p:nvSpPr>
        <p:spPr>
          <a:xfrm>
            <a:off x="180073" y="4505140"/>
            <a:ext cx="3419061" cy="64633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9606"/>
              </a:buClr>
              <a:buSzPts val="2250"/>
              <a:buFont typeface="Arial"/>
              <a:buChar char="•"/>
            </a:pPr>
            <a:r>
              <a:rPr i="1" lang="en-US" sz="1800">
                <a:solidFill>
                  <a:schemeClr val="dk1"/>
                </a:solidFill>
                <a:latin typeface="Avenir"/>
                <a:ea typeface="Avenir"/>
                <a:cs typeface="Avenir"/>
                <a:sym typeface="Avenir"/>
              </a:rPr>
              <a:t>Platanus occidentalis</a:t>
            </a:r>
            <a:endParaRPr/>
          </a:p>
          <a:p>
            <a:pPr indent="-285750" lvl="0" marL="285750" marR="0" rtl="0" algn="l">
              <a:spcBef>
                <a:spcPts val="0"/>
              </a:spcBef>
              <a:spcAft>
                <a:spcPts val="0"/>
              </a:spcAft>
              <a:buClr>
                <a:srgbClr val="53FF51"/>
              </a:buClr>
              <a:buSzPts val="2250"/>
              <a:buFont typeface="Arial"/>
              <a:buChar char="•"/>
            </a:pPr>
            <a:r>
              <a:rPr i="1" lang="en-US" sz="1800">
                <a:solidFill>
                  <a:schemeClr val="dk1"/>
                </a:solidFill>
                <a:latin typeface="Avenir"/>
                <a:ea typeface="Avenir"/>
                <a:cs typeface="Avenir"/>
                <a:sym typeface="Avenir"/>
              </a:rPr>
              <a:t>Platanus orientalis</a:t>
            </a:r>
            <a:endParaRPr i="1" sz="1800">
              <a:solidFill>
                <a:schemeClr val="dk1"/>
              </a:solidFill>
              <a:latin typeface="Avenir"/>
              <a:ea typeface="Avenir"/>
              <a:cs typeface="Avenir"/>
              <a:sym typeface="Avenir"/>
            </a:endParaRPr>
          </a:p>
        </p:txBody>
      </p:sp>
      <p:pic>
        <p:nvPicPr>
          <p:cNvPr descr="Platanus x hispanica (formerly P. x acerifolia) - London P… | Flickr" id="112" name="Google Shape;112;p4"/>
          <p:cNvPicPr preferRelativeResize="0"/>
          <p:nvPr/>
        </p:nvPicPr>
        <p:blipFill rotWithShape="1">
          <a:blip r:embed="rId4">
            <a:alphaModFix/>
          </a:blip>
          <a:srcRect b="0" l="0" r="0" t="0"/>
          <a:stretch/>
        </p:blipFill>
        <p:spPr>
          <a:xfrm rot="502856">
            <a:off x="-8747" y="5296126"/>
            <a:ext cx="2100333" cy="1575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5"/>
          <p:cNvSpPr txBox="1"/>
          <p:nvPr>
            <p:ph type="title"/>
          </p:nvPr>
        </p:nvSpPr>
        <p:spPr>
          <a:xfrm>
            <a:off x="-4292" y="0"/>
            <a:ext cx="12196292" cy="156255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84BE41"/>
              </a:buClr>
              <a:buSzPts val="4000"/>
              <a:buFont typeface="Avenir"/>
              <a:buNone/>
            </a:pPr>
            <a:r>
              <a:rPr b="0" lang="en-US" sz="4000">
                <a:latin typeface="Avenir"/>
                <a:ea typeface="Avenir"/>
                <a:cs typeface="Avenir"/>
                <a:sym typeface="Avenir"/>
              </a:rPr>
              <a:t>EI of CLIMEX model fitted to native range</a:t>
            </a:r>
            <a:endParaRPr/>
          </a:p>
        </p:txBody>
      </p:sp>
      <p:pic>
        <p:nvPicPr>
          <p:cNvPr descr="A map of the world&#10;&#10;Description automatically generated" id="119" name="Google Shape;119;p5"/>
          <p:cNvPicPr preferRelativeResize="0"/>
          <p:nvPr/>
        </p:nvPicPr>
        <p:blipFill rotWithShape="1">
          <a:blip r:embed="rId3">
            <a:alphaModFix/>
          </a:blip>
          <a:srcRect b="0" l="0" r="0" t="0"/>
          <a:stretch/>
        </p:blipFill>
        <p:spPr>
          <a:xfrm>
            <a:off x="1491439" y="1016568"/>
            <a:ext cx="9204830" cy="573541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6"/>
          <p:cNvSpPr txBox="1"/>
          <p:nvPr>
            <p:ph type="title"/>
          </p:nvPr>
        </p:nvSpPr>
        <p:spPr>
          <a:xfrm>
            <a:off x="-4292" y="0"/>
            <a:ext cx="12196292" cy="156255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84BE41"/>
              </a:buClr>
              <a:buSzPts val="4000"/>
              <a:buFont typeface="Avenir"/>
              <a:buNone/>
            </a:pPr>
            <a:r>
              <a:rPr b="0" lang="en-US" sz="4000">
                <a:latin typeface="Avenir"/>
                <a:ea typeface="Avenir"/>
                <a:cs typeface="Avenir"/>
                <a:sym typeface="Avenir"/>
              </a:rPr>
              <a:t>EI of CLIMEX model fitted to global range</a:t>
            </a:r>
            <a:endParaRPr/>
          </a:p>
        </p:txBody>
      </p:sp>
      <p:pic>
        <p:nvPicPr>
          <p:cNvPr descr="A map of the world&#10;&#10;Description automatically generated" id="126" name="Google Shape;126;p6"/>
          <p:cNvPicPr preferRelativeResize="0"/>
          <p:nvPr/>
        </p:nvPicPr>
        <p:blipFill rotWithShape="1">
          <a:blip r:embed="rId3">
            <a:alphaModFix/>
          </a:blip>
          <a:srcRect b="0" l="0" r="0" t="0"/>
          <a:stretch/>
        </p:blipFill>
        <p:spPr>
          <a:xfrm>
            <a:off x="1457740" y="1055185"/>
            <a:ext cx="9201342" cy="573324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7"/>
          <p:cNvSpPr txBox="1"/>
          <p:nvPr>
            <p:ph type="title"/>
          </p:nvPr>
        </p:nvSpPr>
        <p:spPr>
          <a:xfrm>
            <a:off x="0" y="0"/>
            <a:ext cx="12191999" cy="156255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84BE41"/>
              </a:buClr>
              <a:buSzPts val="4000"/>
              <a:buFont typeface="Avenir"/>
              <a:buNone/>
            </a:pPr>
            <a:r>
              <a:rPr b="0" lang="en-US" sz="4000">
                <a:latin typeface="Avenir"/>
                <a:ea typeface="Avenir"/>
                <a:cs typeface="Avenir"/>
                <a:sym typeface="Avenir"/>
              </a:rPr>
              <a:t>EI difference map</a:t>
            </a:r>
            <a:endParaRPr/>
          </a:p>
        </p:txBody>
      </p:sp>
      <p:pic>
        <p:nvPicPr>
          <p:cNvPr descr="A map of the world&#10;&#10;Description automatically generated" id="133" name="Google Shape;133;p7"/>
          <p:cNvPicPr preferRelativeResize="0"/>
          <p:nvPr/>
        </p:nvPicPr>
        <p:blipFill rotWithShape="1">
          <a:blip r:embed="rId3">
            <a:alphaModFix/>
          </a:blip>
          <a:srcRect b="0" l="0" r="0" t="0"/>
          <a:stretch/>
        </p:blipFill>
        <p:spPr>
          <a:xfrm>
            <a:off x="1552955" y="1086560"/>
            <a:ext cx="9086090" cy="56527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8"/>
          <p:cNvSpPr txBox="1"/>
          <p:nvPr>
            <p:ph type="title"/>
          </p:nvPr>
        </p:nvSpPr>
        <p:spPr>
          <a:xfrm>
            <a:off x="0" y="-8780"/>
            <a:ext cx="12196292" cy="156255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84BE41"/>
              </a:buClr>
              <a:buSzPts val="4000"/>
              <a:buFont typeface="Avenir"/>
              <a:buNone/>
            </a:pPr>
            <a:r>
              <a:rPr b="0" lang="en-US" sz="4000">
                <a:latin typeface="Avenir"/>
                <a:ea typeface="Avenir"/>
                <a:cs typeface="Avenir"/>
                <a:sym typeface="Avenir"/>
              </a:rPr>
              <a:t>2050 projection under CNRM model</a:t>
            </a:r>
            <a:endParaRPr/>
          </a:p>
        </p:txBody>
      </p:sp>
      <p:pic>
        <p:nvPicPr>
          <p:cNvPr descr="A map of the world&#10;&#10;Description automatically generated" id="140" name="Google Shape;140;p8"/>
          <p:cNvPicPr preferRelativeResize="0"/>
          <p:nvPr/>
        </p:nvPicPr>
        <p:blipFill rotWithShape="1">
          <a:blip r:embed="rId3">
            <a:alphaModFix/>
          </a:blip>
          <a:srcRect b="0" l="0" r="0" t="0"/>
          <a:stretch/>
        </p:blipFill>
        <p:spPr>
          <a:xfrm>
            <a:off x="1718041" y="1165639"/>
            <a:ext cx="8755917" cy="544731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9"/>
          <p:cNvSpPr txBox="1"/>
          <p:nvPr>
            <p:ph type="title"/>
          </p:nvPr>
        </p:nvSpPr>
        <p:spPr>
          <a:xfrm>
            <a:off x="0" y="-8780"/>
            <a:ext cx="12196292" cy="156255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84BE41"/>
              </a:buClr>
              <a:buSzPts val="4000"/>
              <a:buFont typeface="Avenir"/>
              <a:buNone/>
            </a:pPr>
            <a:r>
              <a:rPr b="0" lang="en-US" sz="4000">
                <a:latin typeface="Avenir"/>
                <a:ea typeface="Avenir"/>
                <a:cs typeface="Avenir"/>
                <a:sym typeface="Avenir"/>
              </a:rPr>
              <a:t>2050 projection under EC-Earth model</a:t>
            </a:r>
            <a:endParaRPr/>
          </a:p>
        </p:txBody>
      </p:sp>
      <p:pic>
        <p:nvPicPr>
          <p:cNvPr descr="A map of the world&#10;&#10;Description automatically generated" id="147" name="Google Shape;147;p9"/>
          <p:cNvPicPr preferRelativeResize="0"/>
          <p:nvPr/>
        </p:nvPicPr>
        <p:blipFill rotWithShape="1">
          <a:blip r:embed="rId3">
            <a:alphaModFix/>
          </a:blip>
          <a:srcRect b="0" l="0" r="0" t="0"/>
          <a:stretch/>
        </p:blipFill>
        <p:spPr>
          <a:xfrm>
            <a:off x="1723462" y="1192143"/>
            <a:ext cx="8745076" cy="544056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2023-08-28T17:44:36Z</dcterms:created>
  <dc:creator>Matt Weinberg</dc:creator>
</cp:coreProperties>
</file>