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23" r:id="rId2"/>
    <p:sldId id="330" r:id="rId3"/>
    <p:sldId id="425" r:id="rId4"/>
    <p:sldId id="427" r:id="rId5"/>
    <p:sldId id="430" r:id="rId6"/>
    <p:sldId id="429" r:id="rId7"/>
    <p:sldId id="450" r:id="rId8"/>
    <p:sldId id="451" r:id="rId9"/>
    <p:sldId id="431" r:id="rId10"/>
    <p:sldId id="452" r:id="rId11"/>
    <p:sldId id="432" r:id="rId12"/>
    <p:sldId id="434" r:id="rId13"/>
    <p:sldId id="433" r:id="rId14"/>
    <p:sldId id="435" r:id="rId15"/>
    <p:sldId id="453" r:id="rId16"/>
    <p:sldId id="443" r:id="rId17"/>
    <p:sldId id="439" r:id="rId18"/>
    <p:sldId id="444" r:id="rId19"/>
    <p:sldId id="445" r:id="rId20"/>
    <p:sldId id="447" r:id="rId21"/>
    <p:sldId id="448" r:id="rId22"/>
    <p:sldId id="454" r:id="rId23"/>
    <p:sldId id="455" r:id="rId24"/>
    <p:sldId id="456" r:id="rId25"/>
    <p:sldId id="449" r:id="rId26"/>
    <p:sldId id="440" r:id="rId27"/>
    <p:sldId id="42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E03B33-E33F-4C96-A422-20C5B2B78FE7}">
          <p14:sldIdLst>
            <p14:sldId id="423"/>
            <p14:sldId id="330"/>
            <p14:sldId id="425"/>
            <p14:sldId id="427"/>
            <p14:sldId id="430"/>
            <p14:sldId id="429"/>
            <p14:sldId id="450"/>
            <p14:sldId id="451"/>
            <p14:sldId id="431"/>
            <p14:sldId id="452"/>
            <p14:sldId id="432"/>
            <p14:sldId id="434"/>
            <p14:sldId id="433"/>
            <p14:sldId id="435"/>
            <p14:sldId id="453"/>
            <p14:sldId id="443"/>
            <p14:sldId id="439"/>
            <p14:sldId id="444"/>
            <p14:sldId id="445"/>
            <p14:sldId id="447"/>
            <p14:sldId id="448"/>
            <p14:sldId id="454"/>
            <p14:sldId id="455"/>
            <p14:sldId id="456"/>
            <p14:sldId id="449"/>
            <p14:sldId id="440"/>
            <p14:sldId id="4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6C5200"/>
    <a:srgbClr val="84B4E0"/>
    <a:srgbClr val="FFEBFD"/>
    <a:srgbClr val="FFCDFA"/>
    <a:srgbClr val="1E1E1E"/>
    <a:srgbClr val="FFFFFF"/>
    <a:srgbClr val="76ABDC"/>
    <a:srgbClr val="262626"/>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24" autoAdjust="0"/>
    <p:restoredTop sz="67090" autoAdjust="0"/>
  </p:normalViewPr>
  <p:slideViewPr>
    <p:cSldViewPr snapToGrid="0">
      <p:cViewPr varScale="1">
        <p:scale>
          <a:sx n="33" d="100"/>
          <a:sy n="33" d="100"/>
        </p:scale>
        <p:origin x="26" y="305"/>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CAB0F-83DA-4F39-A5C1-B7C1D1982527}"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CBB25-28A2-4F0D-8CC1-71FDF6E349A9}" type="slidenum">
              <a:rPr lang="en-US" smtClean="0"/>
              <a:t>‹#›</a:t>
            </a:fld>
            <a:endParaRPr lang="en-US"/>
          </a:p>
        </p:txBody>
      </p:sp>
    </p:spTree>
    <p:extLst>
      <p:ext uri="{BB962C8B-B14F-4D97-AF65-F5344CB8AC3E}">
        <p14:creationId xmlns:p14="http://schemas.microsoft.com/office/powerpoint/2010/main" val="48919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kern="100" dirty="0">
                <a:effectLst/>
                <a:latin typeface="Times New Roman" panose="02020603050405020304" pitchFamily="18" charset="0"/>
                <a:ea typeface="Calibri" panose="020F0502020204030204" pitchFamily="34" charset="0"/>
                <a:cs typeface="Times New Roman" panose="02020603050405020304" pitchFamily="18" charset="0"/>
              </a:rPr>
              <a:t>Various methods may be employed at borders to manage the biosecurity risks of plants and plant products. The targeting, frequency, and unit-selection for border inspections can be designed to meet multiple goals, </a:t>
            </a:r>
            <a:r>
              <a:rPr lang="en-AU" sz="900" kern="100" dirty="0">
                <a:effectLst/>
                <a:latin typeface="+mn-lt"/>
                <a:ea typeface="Calibri" panose="020F0502020204030204" pitchFamily="34" charset="0"/>
                <a:cs typeface="Times New Roman" panose="02020603050405020304" pitchFamily="18" charset="0"/>
              </a:rPr>
              <a:t>including data collection for pathway risk analyses, the detection and interception of pests, and incentivising stakeholders’ compliance with phytosanitary requirements. We have reviewed published and grey literature on biosecurity interventions at borders, focusing on fresh produce inspections on import and passenger pathways. Our overall aim was to critically assess and compare the practices of biosecurity systems across the globe. We also sought to identify geographic limitations and knowledge gaps in the published research. In our review, we describe a framework for designing sampling methods to meet regulatory goals, including for targeting inspections, selecting the units for inspection (e.g., within produce consignments), and for background monitoring of pathway risks. Using the Australian state of Tasmania as a case study, we then describe how sampling methodologies may be designed to meet a jurisdiction’s specific needs, protected values, and risk profile.</a:t>
            </a:r>
          </a:p>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a:t>
            </a:fld>
            <a:endParaRPr lang="en-US"/>
          </a:p>
        </p:txBody>
      </p:sp>
    </p:spTree>
    <p:extLst>
      <p:ext uri="{BB962C8B-B14F-4D97-AF65-F5344CB8AC3E}">
        <p14:creationId xmlns:p14="http://schemas.microsoft.com/office/powerpoint/2010/main" val="380728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10</a:t>
            </a:fld>
            <a:endParaRPr lang="en-US"/>
          </a:p>
        </p:txBody>
      </p:sp>
    </p:spTree>
    <p:extLst>
      <p:ext uri="{BB962C8B-B14F-4D97-AF65-F5344CB8AC3E}">
        <p14:creationId xmlns:p14="http://schemas.microsoft.com/office/powerpoint/2010/main" val="171884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11</a:t>
            </a:fld>
            <a:endParaRPr lang="en-US"/>
          </a:p>
        </p:txBody>
      </p:sp>
    </p:spTree>
    <p:extLst>
      <p:ext uri="{BB962C8B-B14F-4D97-AF65-F5344CB8AC3E}">
        <p14:creationId xmlns:p14="http://schemas.microsoft.com/office/powerpoint/2010/main" val="317874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12</a:t>
            </a:fld>
            <a:endParaRPr lang="en-US"/>
          </a:p>
        </p:txBody>
      </p:sp>
    </p:spTree>
    <p:extLst>
      <p:ext uri="{BB962C8B-B14F-4D97-AF65-F5344CB8AC3E}">
        <p14:creationId xmlns:p14="http://schemas.microsoft.com/office/powerpoint/2010/main" val="214329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13</a:t>
            </a:fld>
            <a:endParaRPr lang="en-US"/>
          </a:p>
        </p:txBody>
      </p:sp>
    </p:spTree>
    <p:extLst>
      <p:ext uri="{BB962C8B-B14F-4D97-AF65-F5344CB8AC3E}">
        <p14:creationId xmlns:p14="http://schemas.microsoft.com/office/powerpoint/2010/main" val="79838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14</a:t>
            </a:fld>
            <a:endParaRPr lang="en-US"/>
          </a:p>
        </p:txBody>
      </p:sp>
    </p:spTree>
    <p:extLst>
      <p:ext uri="{BB962C8B-B14F-4D97-AF65-F5344CB8AC3E}">
        <p14:creationId xmlns:p14="http://schemas.microsoft.com/office/powerpoint/2010/main" val="331376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15</a:t>
            </a:fld>
            <a:endParaRPr lang="en-US"/>
          </a:p>
        </p:txBody>
      </p:sp>
    </p:spTree>
    <p:extLst>
      <p:ext uri="{BB962C8B-B14F-4D97-AF65-F5344CB8AC3E}">
        <p14:creationId xmlns:p14="http://schemas.microsoft.com/office/powerpoint/2010/main" val="734368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16</a:t>
            </a:fld>
            <a:endParaRPr lang="en-US"/>
          </a:p>
        </p:txBody>
      </p:sp>
    </p:spTree>
    <p:extLst>
      <p:ext uri="{BB962C8B-B14F-4D97-AF65-F5344CB8AC3E}">
        <p14:creationId xmlns:p14="http://schemas.microsoft.com/office/powerpoint/2010/main" val="156096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17</a:t>
            </a:fld>
            <a:endParaRPr lang="en-US"/>
          </a:p>
        </p:txBody>
      </p:sp>
    </p:spTree>
    <p:extLst>
      <p:ext uri="{BB962C8B-B14F-4D97-AF65-F5344CB8AC3E}">
        <p14:creationId xmlns:p14="http://schemas.microsoft.com/office/powerpoint/2010/main" val="293612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18</a:t>
            </a:fld>
            <a:endParaRPr lang="en-US"/>
          </a:p>
        </p:txBody>
      </p:sp>
    </p:spTree>
    <p:extLst>
      <p:ext uri="{BB962C8B-B14F-4D97-AF65-F5344CB8AC3E}">
        <p14:creationId xmlns:p14="http://schemas.microsoft.com/office/powerpoint/2010/main" val="239680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19</a:t>
            </a:fld>
            <a:endParaRPr lang="en-US"/>
          </a:p>
        </p:txBody>
      </p:sp>
    </p:spTree>
    <p:extLst>
      <p:ext uri="{BB962C8B-B14F-4D97-AF65-F5344CB8AC3E}">
        <p14:creationId xmlns:p14="http://schemas.microsoft.com/office/powerpoint/2010/main" val="369130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2</a:t>
            </a:fld>
            <a:endParaRPr lang="en-US"/>
          </a:p>
        </p:txBody>
      </p:sp>
    </p:spTree>
    <p:extLst>
      <p:ext uri="{BB962C8B-B14F-4D97-AF65-F5344CB8AC3E}">
        <p14:creationId xmlns:p14="http://schemas.microsoft.com/office/powerpoint/2010/main" val="1549747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20</a:t>
            </a:fld>
            <a:endParaRPr lang="en-US"/>
          </a:p>
        </p:txBody>
      </p:sp>
    </p:spTree>
    <p:extLst>
      <p:ext uri="{BB962C8B-B14F-4D97-AF65-F5344CB8AC3E}">
        <p14:creationId xmlns:p14="http://schemas.microsoft.com/office/powerpoint/2010/main" val="991579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Primary focus is information collection </a:t>
            </a:r>
            <a:r>
              <a:rPr lang="en-GB" dirty="0" err="1"/>
              <a:t>re:pathway</a:t>
            </a:r>
            <a:r>
              <a:rPr lang="en-GB" dirty="0"/>
              <a:t> commodity/origin risk levels.</a:t>
            </a:r>
          </a:p>
        </p:txBody>
      </p:sp>
      <p:sp>
        <p:nvSpPr>
          <p:cNvPr id="4" name="Slide Number Placeholder 3"/>
          <p:cNvSpPr>
            <a:spLocks noGrp="1"/>
          </p:cNvSpPr>
          <p:nvPr>
            <p:ph type="sldNum" sz="quarter" idx="10"/>
          </p:nvPr>
        </p:nvSpPr>
        <p:spPr/>
        <p:txBody>
          <a:bodyPr/>
          <a:lstStyle/>
          <a:p>
            <a:fld id="{F0DCBB25-28A2-4F0D-8CC1-71FDF6E349A9}" type="slidenum">
              <a:rPr lang="en-US" smtClean="0"/>
              <a:t>21</a:t>
            </a:fld>
            <a:endParaRPr lang="en-US"/>
          </a:p>
        </p:txBody>
      </p:sp>
    </p:spTree>
    <p:extLst>
      <p:ext uri="{BB962C8B-B14F-4D97-AF65-F5344CB8AC3E}">
        <p14:creationId xmlns:p14="http://schemas.microsoft.com/office/powerpoint/2010/main" val="2076941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Primary focus is information collection </a:t>
            </a:r>
            <a:r>
              <a:rPr lang="en-GB" dirty="0" err="1"/>
              <a:t>re:pathway</a:t>
            </a:r>
            <a:r>
              <a:rPr lang="en-GB" dirty="0"/>
              <a:t> commodity/origin risk levels.</a:t>
            </a:r>
          </a:p>
        </p:txBody>
      </p:sp>
      <p:sp>
        <p:nvSpPr>
          <p:cNvPr id="4" name="Slide Number Placeholder 3"/>
          <p:cNvSpPr>
            <a:spLocks noGrp="1"/>
          </p:cNvSpPr>
          <p:nvPr>
            <p:ph type="sldNum" sz="quarter" idx="10"/>
          </p:nvPr>
        </p:nvSpPr>
        <p:spPr/>
        <p:txBody>
          <a:bodyPr/>
          <a:lstStyle/>
          <a:p>
            <a:fld id="{F0DCBB25-28A2-4F0D-8CC1-71FDF6E349A9}" type="slidenum">
              <a:rPr lang="en-US" smtClean="0"/>
              <a:t>22</a:t>
            </a:fld>
            <a:endParaRPr lang="en-US"/>
          </a:p>
        </p:txBody>
      </p:sp>
    </p:spTree>
    <p:extLst>
      <p:ext uri="{BB962C8B-B14F-4D97-AF65-F5344CB8AC3E}">
        <p14:creationId xmlns:p14="http://schemas.microsoft.com/office/powerpoint/2010/main" val="73151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0" i="0" u="none" strike="noStrike" baseline="0" dirty="0">
                <a:latin typeface="CMR12"/>
              </a:rPr>
              <a:t>where importers of eligible produce can be subject to reduced inspection rates if they have displayed consistent compliance over a number of successful compliance checks/inspections.</a:t>
            </a:r>
          </a:p>
          <a:p>
            <a:pPr algn="l"/>
            <a:endParaRPr lang="en-AU" sz="1800" b="0" i="0" u="none" strike="noStrike" baseline="0" dirty="0">
              <a:latin typeface="CMR1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dirty="0">
                <a:solidFill>
                  <a:schemeClr val="accent2">
                    <a:lumMod val="20000"/>
                    <a:lumOff val="80000"/>
                  </a:schemeClr>
                </a:solidFill>
              </a:rPr>
              <a:t>e.g., in Australia 2017–18, &lt;20% of air arrivals and &lt;25% of maritime arrivals were screened at all. </a:t>
            </a:r>
          </a:p>
          <a:p>
            <a:pPr algn="l"/>
            <a:endParaRPr lang="en-AU" sz="1800" b="0" i="0" u="none" strike="noStrike" baseline="0" dirty="0">
              <a:latin typeface="CMR12"/>
            </a:endParaRPr>
          </a:p>
          <a:p>
            <a:pPr algn="l"/>
            <a:r>
              <a:rPr lang="en-AU" sz="1800" b="0" i="0" u="none" strike="noStrike" baseline="0" dirty="0">
                <a:latin typeface="CMR12"/>
              </a:rPr>
              <a:t>Note, Tasmania’s system is currently more in line with the New Zealand system.</a:t>
            </a:r>
          </a:p>
          <a:p>
            <a:pPr algn="l"/>
            <a:endParaRPr lang="en-AU" sz="1800" b="0" i="0" u="none" strike="noStrike" baseline="0" dirty="0">
              <a:latin typeface="CMR12"/>
            </a:endParaRPr>
          </a:p>
          <a:p>
            <a:pPr algn="l"/>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23</a:t>
            </a:fld>
            <a:endParaRPr lang="en-US"/>
          </a:p>
        </p:txBody>
      </p:sp>
    </p:spTree>
    <p:extLst>
      <p:ext uri="{BB962C8B-B14F-4D97-AF65-F5344CB8AC3E}">
        <p14:creationId xmlns:p14="http://schemas.microsoft.com/office/powerpoint/2010/main" val="318660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0" i="0" u="none" strike="noStrike" baseline="0" dirty="0">
                <a:latin typeface="CMR12"/>
              </a:rPr>
              <a:t>where importers of eligible produce can be subject to reduced inspection rates if they have displayed consistent compliance over a number of successful compliance checks/inspections.</a:t>
            </a:r>
          </a:p>
          <a:p>
            <a:pPr algn="l"/>
            <a:endParaRPr lang="en-AU" sz="1800" b="0" i="0" u="none" strike="noStrike" baseline="0" dirty="0">
              <a:latin typeface="CMR1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dirty="0">
                <a:solidFill>
                  <a:schemeClr val="accent2">
                    <a:lumMod val="20000"/>
                    <a:lumOff val="80000"/>
                  </a:schemeClr>
                </a:solidFill>
              </a:rPr>
              <a:t>e.g., in Australia 2017–18, &lt;20% of air arrivals and &lt;25% of maritime arrivals were screened at all. </a:t>
            </a:r>
          </a:p>
          <a:p>
            <a:pPr algn="l"/>
            <a:endParaRPr lang="en-AU" sz="1800" b="0" i="0" u="none" strike="noStrike" baseline="0" dirty="0">
              <a:latin typeface="CMR12"/>
            </a:endParaRPr>
          </a:p>
          <a:p>
            <a:pPr algn="l"/>
            <a:r>
              <a:rPr lang="en-AU" sz="1800" b="0" i="0" u="none" strike="noStrike" baseline="0" dirty="0">
                <a:latin typeface="CMR12"/>
              </a:rPr>
              <a:t>Note, Tasmania’s system is currently more in line with the New Zealand system.</a:t>
            </a:r>
          </a:p>
          <a:p>
            <a:pPr algn="l"/>
            <a:endParaRPr lang="en-AU" sz="1800" b="0" i="0" u="none" strike="noStrike" baseline="0" dirty="0">
              <a:latin typeface="CMR12"/>
            </a:endParaRPr>
          </a:p>
          <a:p>
            <a:pPr algn="l"/>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24</a:t>
            </a:fld>
            <a:endParaRPr lang="en-US"/>
          </a:p>
        </p:txBody>
      </p:sp>
    </p:spTree>
    <p:extLst>
      <p:ext uri="{BB962C8B-B14F-4D97-AF65-F5344CB8AC3E}">
        <p14:creationId xmlns:p14="http://schemas.microsoft.com/office/powerpoint/2010/main" val="134730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b="0" i="0" u="none" strike="noStrike" baseline="0" dirty="0">
                <a:latin typeface="CMR12"/>
              </a:rPr>
              <a:t>where importers of eligible produce can be subject to reduced inspection rates if they have displayed consistent compliance over a number of successful compliance checks/inspections.</a:t>
            </a:r>
          </a:p>
          <a:p>
            <a:pPr algn="l"/>
            <a:endParaRPr lang="en-AU" sz="1800" b="0" i="0" u="none" strike="noStrike" baseline="0" dirty="0">
              <a:latin typeface="CMR1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dirty="0">
                <a:solidFill>
                  <a:schemeClr val="accent2">
                    <a:lumMod val="20000"/>
                    <a:lumOff val="80000"/>
                  </a:schemeClr>
                </a:solidFill>
              </a:rPr>
              <a:t>e.g., in Australia 2017–18, &lt;20% of air arrivals and &lt;25% of maritime arrivals were screened at all. </a:t>
            </a:r>
          </a:p>
          <a:p>
            <a:pPr algn="l"/>
            <a:endParaRPr lang="en-AU" sz="1800" b="0" i="0" u="none" strike="noStrike" baseline="0" dirty="0">
              <a:latin typeface="CMR12"/>
            </a:endParaRPr>
          </a:p>
          <a:p>
            <a:pPr algn="l"/>
            <a:r>
              <a:rPr lang="en-AU" sz="1800" b="0" i="0" u="none" strike="noStrike" baseline="0" dirty="0">
                <a:latin typeface="CMR12"/>
              </a:rPr>
              <a:t>Note, Tasmania’s system is currently more in line with the New Zealand system.</a:t>
            </a:r>
          </a:p>
          <a:p>
            <a:pPr algn="l"/>
            <a:endParaRPr lang="en-AU" sz="1800" b="0" i="0" u="none" strike="noStrike" baseline="0" dirty="0">
              <a:latin typeface="CMR12"/>
            </a:endParaRPr>
          </a:p>
          <a:p>
            <a:pPr algn="l"/>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25</a:t>
            </a:fld>
            <a:endParaRPr lang="en-US"/>
          </a:p>
        </p:txBody>
      </p:sp>
    </p:spTree>
    <p:extLst>
      <p:ext uri="{BB962C8B-B14F-4D97-AF65-F5344CB8AC3E}">
        <p14:creationId xmlns:p14="http://schemas.microsoft.com/office/powerpoint/2010/main" val="231980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26</a:t>
            </a:fld>
            <a:endParaRPr lang="en-US"/>
          </a:p>
        </p:txBody>
      </p:sp>
    </p:spTree>
    <p:extLst>
      <p:ext uri="{BB962C8B-B14F-4D97-AF65-F5344CB8AC3E}">
        <p14:creationId xmlns:p14="http://schemas.microsoft.com/office/powerpoint/2010/main" val="1233667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27</a:t>
            </a:fld>
            <a:endParaRPr lang="en-US"/>
          </a:p>
        </p:txBody>
      </p:sp>
    </p:spTree>
    <p:extLst>
      <p:ext uri="{BB962C8B-B14F-4D97-AF65-F5344CB8AC3E}">
        <p14:creationId xmlns:p14="http://schemas.microsoft.com/office/powerpoint/2010/main" val="39799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3</a:t>
            </a:fld>
            <a:endParaRPr lang="en-US"/>
          </a:p>
        </p:txBody>
      </p:sp>
    </p:spTree>
    <p:extLst>
      <p:ext uri="{BB962C8B-B14F-4D97-AF65-F5344CB8AC3E}">
        <p14:creationId xmlns:p14="http://schemas.microsoft.com/office/powerpoint/2010/main" val="117514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4</a:t>
            </a:fld>
            <a:endParaRPr lang="en-US"/>
          </a:p>
        </p:txBody>
      </p:sp>
    </p:spTree>
    <p:extLst>
      <p:ext uri="{BB962C8B-B14F-4D97-AF65-F5344CB8AC3E}">
        <p14:creationId xmlns:p14="http://schemas.microsoft.com/office/powerpoint/2010/main" val="8879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5</a:t>
            </a:fld>
            <a:endParaRPr lang="en-US"/>
          </a:p>
        </p:txBody>
      </p:sp>
    </p:spTree>
    <p:extLst>
      <p:ext uri="{BB962C8B-B14F-4D97-AF65-F5344CB8AC3E}">
        <p14:creationId xmlns:p14="http://schemas.microsoft.com/office/powerpoint/2010/main" val="266790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6</a:t>
            </a:fld>
            <a:endParaRPr lang="en-US"/>
          </a:p>
        </p:txBody>
      </p:sp>
    </p:spTree>
    <p:extLst>
      <p:ext uri="{BB962C8B-B14F-4D97-AF65-F5344CB8AC3E}">
        <p14:creationId xmlns:p14="http://schemas.microsoft.com/office/powerpoint/2010/main" val="224150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7</a:t>
            </a:fld>
            <a:endParaRPr lang="en-US"/>
          </a:p>
        </p:txBody>
      </p:sp>
    </p:spTree>
    <p:extLst>
      <p:ext uri="{BB962C8B-B14F-4D97-AF65-F5344CB8AC3E}">
        <p14:creationId xmlns:p14="http://schemas.microsoft.com/office/powerpoint/2010/main" val="161474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8</a:t>
            </a:fld>
            <a:endParaRPr lang="en-US"/>
          </a:p>
        </p:txBody>
      </p:sp>
    </p:spTree>
    <p:extLst>
      <p:ext uri="{BB962C8B-B14F-4D97-AF65-F5344CB8AC3E}">
        <p14:creationId xmlns:p14="http://schemas.microsoft.com/office/powerpoint/2010/main" val="425508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DCBB25-28A2-4F0D-8CC1-71FDF6E349A9}" type="slidenum">
              <a:rPr lang="en-US" smtClean="0"/>
              <a:t>9</a:t>
            </a:fld>
            <a:endParaRPr lang="en-US"/>
          </a:p>
        </p:txBody>
      </p:sp>
    </p:spTree>
    <p:extLst>
      <p:ext uri="{BB962C8B-B14F-4D97-AF65-F5344CB8AC3E}">
        <p14:creationId xmlns:p14="http://schemas.microsoft.com/office/powerpoint/2010/main" val="363434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B6946C-37CD-4ED4-A69A-3D70082A47E1}"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200334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6946C-37CD-4ED4-A69A-3D70082A47E1}"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283462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6946C-37CD-4ED4-A69A-3D70082A47E1}"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239321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6946C-37CD-4ED4-A69A-3D70082A47E1}"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311770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B6946C-37CD-4ED4-A69A-3D70082A47E1}"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211407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B6946C-37CD-4ED4-A69A-3D70082A47E1}"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15392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B6946C-37CD-4ED4-A69A-3D70082A47E1}"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249233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B6946C-37CD-4ED4-A69A-3D70082A47E1}"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168964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6946C-37CD-4ED4-A69A-3D70082A47E1}"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240575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B6946C-37CD-4ED4-A69A-3D70082A47E1}"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56534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B6946C-37CD-4ED4-A69A-3D70082A47E1}"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ABCAE-AB7A-4563-AA97-75938103FD44}" type="slidenum">
              <a:rPr lang="en-US" smtClean="0"/>
              <a:t>‹#›</a:t>
            </a:fld>
            <a:endParaRPr lang="en-US"/>
          </a:p>
        </p:txBody>
      </p:sp>
    </p:spTree>
    <p:extLst>
      <p:ext uri="{BB962C8B-B14F-4D97-AF65-F5344CB8AC3E}">
        <p14:creationId xmlns:p14="http://schemas.microsoft.com/office/powerpoint/2010/main" val="42928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6946C-37CD-4ED4-A69A-3D70082A47E1}" type="datetimeFigureOut">
              <a:rPr lang="en-US" smtClean="0"/>
              <a:t>9/22/2023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ABCAE-AB7A-4563-AA97-75938103FD44}" type="slidenum">
              <a:rPr lang="en-US" smtClean="0"/>
              <a:t>‹#›</a:t>
            </a:fld>
            <a:endParaRPr lang="en-US"/>
          </a:p>
        </p:txBody>
      </p:sp>
    </p:spTree>
    <p:extLst>
      <p:ext uri="{BB962C8B-B14F-4D97-AF65-F5344CB8AC3E}">
        <p14:creationId xmlns:p14="http://schemas.microsoft.com/office/powerpoint/2010/main" val="63128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3.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1.sv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5.sv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5.sv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p:cNvSpPr txBox="1"/>
          <p:nvPr/>
        </p:nvSpPr>
        <p:spPr>
          <a:xfrm>
            <a:off x="840284" y="1308733"/>
            <a:ext cx="8711220" cy="3231654"/>
          </a:xfrm>
          <a:prstGeom prst="rect">
            <a:avLst/>
          </a:prstGeom>
          <a:noFill/>
        </p:spPr>
        <p:txBody>
          <a:bodyPr wrap="square" rtlCol="0">
            <a:spAutoFit/>
          </a:bodyPr>
          <a:lstStyle/>
          <a:p>
            <a:r>
              <a:rPr lang="en-AU" sz="3600" b="1" dirty="0">
                <a:solidFill>
                  <a:schemeClr val="accent4">
                    <a:lumMod val="60000"/>
                    <a:lumOff val="40000"/>
                  </a:schemeClr>
                </a:solidFill>
              </a:rPr>
              <a:t>Phytosanitary sampling methodologies for at-border interventions:</a:t>
            </a:r>
            <a:endParaRPr lang="en-US" sz="3600" b="1" dirty="0">
              <a:solidFill>
                <a:schemeClr val="accent4">
                  <a:lumMod val="60000"/>
                  <a:lumOff val="40000"/>
                </a:schemeClr>
              </a:solidFill>
            </a:endParaRPr>
          </a:p>
          <a:p>
            <a:r>
              <a:rPr lang="en-AU" sz="3200" b="1" dirty="0">
                <a:solidFill>
                  <a:schemeClr val="accent6">
                    <a:lumMod val="20000"/>
                    <a:lumOff val="80000"/>
                  </a:schemeClr>
                </a:solidFill>
              </a:rPr>
              <a:t>A comparative review across jurisdictions</a:t>
            </a:r>
            <a:endParaRPr lang="en-US" sz="2400" dirty="0">
              <a:solidFill>
                <a:schemeClr val="accent6">
                  <a:lumMod val="20000"/>
                  <a:lumOff val="80000"/>
                </a:schemeClr>
              </a:solidFill>
            </a:endParaRPr>
          </a:p>
          <a:p>
            <a:endParaRPr lang="en-US" sz="2000" dirty="0">
              <a:solidFill>
                <a:srgbClr val="FFEBFD"/>
              </a:solidFill>
            </a:endParaRPr>
          </a:p>
          <a:p>
            <a:endParaRPr lang="en-US" sz="2000" dirty="0">
              <a:solidFill>
                <a:schemeClr val="accent6">
                  <a:lumMod val="40000"/>
                  <a:lumOff val="60000"/>
                </a:schemeClr>
              </a:solidFill>
            </a:endParaRPr>
          </a:p>
          <a:p>
            <a:r>
              <a:rPr lang="en-US" sz="1600" b="1" dirty="0">
                <a:solidFill>
                  <a:schemeClr val="accent6">
                    <a:lumMod val="40000"/>
                    <a:lumOff val="60000"/>
                  </a:schemeClr>
                </a:solidFill>
              </a:rPr>
              <a:t>Nicholas P Moran, Anca M Hanea, Andrew P Robinson</a:t>
            </a:r>
          </a:p>
          <a:p>
            <a:r>
              <a:rPr lang="en-AU" sz="1600" b="1" dirty="0">
                <a:solidFill>
                  <a:schemeClr val="accent6">
                    <a:lumMod val="40000"/>
                    <a:lumOff val="60000"/>
                  </a:schemeClr>
                </a:solidFill>
              </a:rPr>
              <a:t>Centre of Excellence for Biosecurity Risk Analysis, School of Biosciences, University of Melbourne</a:t>
            </a:r>
            <a:endParaRPr lang="en-US" sz="1600" b="1" dirty="0">
              <a:solidFill>
                <a:schemeClr val="accent6">
                  <a:lumMod val="40000"/>
                  <a:lumOff val="60000"/>
                </a:schemeClr>
              </a:solidFill>
            </a:endParaRPr>
          </a:p>
          <a:p>
            <a:r>
              <a:rPr lang="en-AU" sz="1400" dirty="0">
                <a:solidFill>
                  <a:schemeClr val="accent6">
                    <a:lumMod val="40000"/>
                    <a:lumOff val="60000"/>
                  </a:schemeClr>
                </a:solidFill>
              </a:rPr>
              <a:t>2023 Annual Meeting of the International Pest Risk Research Group</a:t>
            </a:r>
            <a:r>
              <a:rPr lang="en-US" sz="1400" dirty="0">
                <a:solidFill>
                  <a:schemeClr val="accent6">
                    <a:lumMod val="40000"/>
                    <a:lumOff val="60000"/>
                  </a:schemeClr>
                </a:solidFill>
              </a:rPr>
              <a:t>| </a:t>
            </a:r>
            <a:r>
              <a:rPr lang="en-AU" sz="1400" dirty="0">
                <a:solidFill>
                  <a:schemeClr val="accent6">
                    <a:lumMod val="40000"/>
                    <a:lumOff val="60000"/>
                  </a:schemeClr>
                </a:solidFill>
              </a:rPr>
              <a:t>KEPHIS, Nairobi, Kenya</a:t>
            </a:r>
            <a:endParaRPr lang="en-US" sz="1400" dirty="0">
              <a:solidFill>
                <a:schemeClr val="accent6">
                  <a:lumMod val="40000"/>
                  <a:lumOff val="60000"/>
                </a:schemeClr>
              </a:solidFill>
            </a:endParaRPr>
          </a:p>
          <a:p>
            <a:r>
              <a:rPr lang="en-US" sz="1400" dirty="0">
                <a:solidFill>
                  <a:schemeClr val="accent6">
                    <a:lumMod val="40000"/>
                    <a:lumOff val="60000"/>
                  </a:schemeClr>
                </a:solidFill>
              </a:rPr>
              <a:t>September 2023</a:t>
            </a:r>
          </a:p>
        </p:txBody>
      </p:sp>
      <p:pic>
        <p:nvPicPr>
          <p:cNvPr id="1026" name="Picture 2" descr="University of Melbourne logo">
            <a:extLst>
              <a:ext uri="{FF2B5EF4-FFF2-40B4-BE49-F238E27FC236}">
                <a16:creationId xmlns:a16="http://schemas.microsoft.com/office/drawing/2014/main" id="{3D8A6B10-78F9-51DF-8B09-B6AD6C9347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0286" y="5116286"/>
            <a:ext cx="1741714" cy="17417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C476C4B-3B75-4447-E1CC-BF8A2FDEE4A9}"/>
              </a:ext>
            </a:extLst>
          </p:cNvPr>
          <p:cNvPicPr>
            <a:picLocks noChangeAspect="1"/>
          </p:cNvPicPr>
          <p:nvPr/>
        </p:nvPicPr>
        <p:blipFill>
          <a:blip r:embed="rId4"/>
          <a:stretch>
            <a:fillRect/>
          </a:stretch>
        </p:blipFill>
        <p:spPr>
          <a:xfrm>
            <a:off x="7010400" y="4896845"/>
            <a:ext cx="3439886" cy="1961155"/>
          </a:xfrm>
          <a:prstGeom prst="rect">
            <a:avLst/>
          </a:prstGeom>
        </p:spPr>
      </p:pic>
    </p:spTree>
    <p:extLst>
      <p:ext uri="{BB962C8B-B14F-4D97-AF65-F5344CB8AC3E}">
        <p14:creationId xmlns:p14="http://schemas.microsoft.com/office/powerpoint/2010/main" val="33306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descr="A diagram of a search process&#10;&#10;Description automatically generated">
            <a:extLst>
              <a:ext uri="{FF2B5EF4-FFF2-40B4-BE49-F238E27FC236}">
                <a16:creationId xmlns:a16="http://schemas.microsoft.com/office/drawing/2014/main" id="{693A964F-DC35-B349-5085-C257C6403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219"/>
          <a:stretch/>
        </p:blipFill>
        <p:spPr>
          <a:xfrm>
            <a:off x="1154580" y="1221380"/>
            <a:ext cx="5768235" cy="4601980"/>
          </a:xfrm>
          <a:prstGeom prst="rect">
            <a:avLst/>
          </a:prstGeom>
        </p:spPr>
      </p:pic>
      <p:sp>
        <p:nvSpPr>
          <p:cNvPr id="5" name="TextBox 4">
            <a:extLst>
              <a:ext uri="{FF2B5EF4-FFF2-40B4-BE49-F238E27FC236}">
                <a16:creationId xmlns:a16="http://schemas.microsoft.com/office/drawing/2014/main" id="{AD6FDD10-B92A-0ABE-9036-1B76A2981236}"/>
              </a:ext>
            </a:extLst>
          </p:cNvPr>
          <p:cNvSpPr txBox="1"/>
          <p:nvPr/>
        </p:nvSpPr>
        <p:spPr>
          <a:xfrm>
            <a:off x="7517424" y="1219464"/>
            <a:ext cx="3496678" cy="4601980"/>
          </a:xfrm>
          <a:prstGeom prst="rect">
            <a:avLst/>
          </a:prstGeom>
          <a:solidFill>
            <a:schemeClr val="accent2">
              <a:lumMod val="40000"/>
              <a:lumOff val="60000"/>
            </a:schemeClr>
          </a:solid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450" b="1" dirty="0">
                <a:solidFill>
                  <a:schemeClr val="tx1"/>
                </a:solidFill>
                <a:cs typeface="Calibri" panose="020F0502020204030204" pitchFamily="34" charset="0"/>
              </a:rPr>
              <a:t>Pathway considered:</a:t>
            </a:r>
          </a:p>
          <a:p>
            <a:pPr marR="0" algn="l" rtl="0" fontAlgn="b">
              <a:spcBef>
                <a:spcPts val="0"/>
              </a:spcBef>
              <a:spcAft>
                <a:spcPts val="0"/>
              </a:spcAft>
            </a:pPr>
            <a:r>
              <a:rPr lang="en-AU" sz="1450" i="0" u="none" strike="noStrike" dirty="0">
                <a:solidFill>
                  <a:srgbClr val="000000"/>
                </a:solidFill>
                <a:effectLst/>
              </a:rPr>
              <a:t>Any -  		15/142 (11%)</a:t>
            </a:r>
            <a:endParaRPr lang="en-AU" sz="1450" i="0" u="none" strike="noStrike" dirty="0">
              <a:effectLst/>
            </a:endParaRPr>
          </a:p>
          <a:p>
            <a:pPr marR="0" algn="l" rtl="0" fontAlgn="b">
              <a:spcBef>
                <a:spcPts val="0"/>
              </a:spcBef>
              <a:spcAft>
                <a:spcPts val="0"/>
              </a:spcAft>
            </a:pPr>
            <a:r>
              <a:rPr lang="en-AU" sz="1450" i="0" u="none" strike="noStrike" dirty="0">
                <a:solidFill>
                  <a:srgbClr val="000000"/>
                </a:solidFill>
                <a:effectLst/>
              </a:rPr>
              <a:t>Animal products -  	19/142 (13%)</a:t>
            </a:r>
            <a:endParaRPr lang="en-AU" sz="1450" i="0" u="none" strike="noStrike" dirty="0">
              <a:effectLst/>
            </a:endParaRPr>
          </a:p>
          <a:p>
            <a:pPr marR="0" algn="l" rtl="0" fontAlgn="b">
              <a:spcBef>
                <a:spcPts val="0"/>
              </a:spcBef>
              <a:spcAft>
                <a:spcPts val="0"/>
              </a:spcAft>
            </a:pPr>
            <a:r>
              <a:rPr lang="en-AU" sz="1450" b="0" i="0" u="none" strike="noStrike" dirty="0">
                <a:solidFill>
                  <a:srgbClr val="000000"/>
                </a:solidFill>
                <a:effectLst/>
              </a:rPr>
              <a:t>Animals live -  	15/142 (11%)</a:t>
            </a:r>
            <a:endParaRPr lang="en-AU" sz="1450" b="0" i="0" u="none" strike="noStrike" dirty="0">
              <a:effectLst/>
            </a:endParaRPr>
          </a:p>
          <a:p>
            <a:pPr marR="0" algn="l" rtl="0" fontAlgn="b">
              <a:spcBef>
                <a:spcPts val="0"/>
              </a:spcBef>
              <a:spcAft>
                <a:spcPts val="0"/>
              </a:spcAft>
            </a:pPr>
            <a:r>
              <a:rPr lang="en-AU" sz="1450" b="1" i="0" u="none" strike="noStrike" dirty="0">
                <a:solidFill>
                  <a:srgbClr val="000000"/>
                </a:solidFill>
                <a:effectLst/>
              </a:rPr>
              <a:t>Plant products -  	69/142 (49%)</a:t>
            </a:r>
            <a:endParaRPr lang="en-AU" sz="1450" b="1" i="0" u="none" strike="noStrike" dirty="0">
              <a:effectLst/>
            </a:endParaRPr>
          </a:p>
          <a:p>
            <a:pPr marR="0" algn="l" rtl="0" fontAlgn="b">
              <a:spcBef>
                <a:spcPts val="0"/>
              </a:spcBef>
              <a:spcAft>
                <a:spcPts val="0"/>
              </a:spcAft>
            </a:pPr>
            <a:r>
              <a:rPr lang="en-AU" sz="1450" i="0" u="none" strike="noStrike" dirty="0">
                <a:solidFill>
                  <a:srgbClr val="000000"/>
                </a:solidFill>
                <a:effectLst/>
              </a:rPr>
              <a:t>Plant live -  		59/142 (42%)</a:t>
            </a:r>
            <a:endParaRPr lang="en-AU" sz="1450" i="0" u="none" strike="noStrike" dirty="0">
              <a:effectLst/>
            </a:endParaRPr>
          </a:p>
          <a:p>
            <a:pPr marR="0" algn="l" rtl="0" fontAlgn="b">
              <a:spcBef>
                <a:spcPts val="0"/>
              </a:spcBef>
              <a:spcAft>
                <a:spcPts val="0"/>
              </a:spcAft>
            </a:pPr>
            <a:r>
              <a:rPr lang="en-AU" sz="1450" b="0" i="0" u="none" strike="noStrike" dirty="0">
                <a:solidFill>
                  <a:srgbClr val="000000"/>
                </a:solidFill>
                <a:effectLst/>
              </a:rPr>
              <a:t>Seaweed trade -  	1/142 (1%)</a:t>
            </a:r>
            <a:endParaRPr lang="en-AU" sz="1450" b="0" i="0" u="none" strike="noStrike" dirty="0">
              <a:effectLst/>
            </a:endParaRPr>
          </a:p>
          <a:p>
            <a:pPr fontAlgn="b"/>
            <a:r>
              <a:rPr lang="en-AU" sz="1450" b="0" i="0" u="none" strike="noStrike" dirty="0">
                <a:solidFill>
                  <a:srgbClr val="000000"/>
                </a:solidFill>
                <a:effectLst/>
              </a:rPr>
              <a:t>Aquaculture trade -  	2/142 (1%)</a:t>
            </a:r>
            <a:endParaRPr lang="en-AU" sz="1450" b="0" i="0" u="none" strike="noStrike" dirty="0">
              <a:effectLst/>
            </a:endParaRPr>
          </a:p>
          <a:p>
            <a:pPr marR="0" algn="l" rtl="0" fontAlgn="b">
              <a:spcBef>
                <a:spcPts val="0"/>
              </a:spcBef>
              <a:spcAft>
                <a:spcPts val="0"/>
              </a:spcAft>
            </a:pPr>
            <a:r>
              <a:rPr lang="en-AU" sz="1450" b="0" i="0" u="none" strike="noStrike" dirty="0">
                <a:solidFill>
                  <a:srgbClr val="000000"/>
                </a:solidFill>
                <a:effectLst/>
              </a:rPr>
              <a:t>Marine biofouling - 	8/142 (6%)</a:t>
            </a:r>
            <a:endParaRPr lang="en-AU" sz="1450" b="0" i="0" u="none" strike="noStrike" dirty="0">
              <a:effectLst/>
            </a:endParaRPr>
          </a:p>
          <a:p>
            <a:pPr marR="0" algn="l" rtl="0" fontAlgn="b">
              <a:spcBef>
                <a:spcPts val="0"/>
              </a:spcBef>
              <a:spcAft>
                <a:spcPts val="0"/>
              </a:spcAft>
            </a:pPr>
            <a:r>
              <a:rPr lang="en-AU" sz="1450" i="0" u="none" strike="noStrike" dirty="0">
                <a:solidFill>
                  <a:srgbClr val="000000"/>
                </a:solidFill>
                <a:effectLst/>
              </a:rPr>
              <a:t>Ballast water -  	12/142 (8%)</a:t>
            </a:r>
            <a:endParaRPr lang="en-AU" sz="1450" i="0" u="none" strike="noStrike" dirty="0">
              <a:effectLst/>
            </a:endParaRPr>
          </a:p>
          <a:p>
            <a:pPr fontAlgn="b"/>
            <a:r>
              <a:rPr lang="en-AU" sz="1450" dirty="0">
                <a:solidFill>
                  <a:srgbClr val="000000"/>
                </a:solidFill>
              </a:rPr>
              <a:t>Maritime vessels -  	6/142 (4%)</a:t>
            </a:r>
            <a:endParaRPr lang="en-AU" sz="1450" dirty="0"/>
          </a:p>
          <a:p>
            <a:pPr marR="0" algn="l" rtl="0" fontAlgn="b">
              <a:spcBef>
                <a:spcPts val="0"/>
              </a:spcBef>
              <a:spcAft>
                <a:spcPts val="0"/>
              </a:spcAft>
            </a:pPr>
            <a:r>
              <a:rPr lang="en-AU" sz="1450" i="0" u="none" strike="noStrike" dirty="0">
                <a:solidFill>
                  <a:srgbClr val="000000"/>
                </a:solidFill>
                <a:effectLst/>
              </a:rPr>
              <a:t>General cargo -  	32/142 (23%)</a:t>
            </a:r>
            <a:endParaRPr lang="en-AU" sz="1450" i="0" u="none" strike="noStrike" dirty="0">
              <a:effectLst/>
            </a:endParaRPr>
          </a:p>
          <a:p>
            <a:pPr marR="0" algn="l" rtl="0" fontAlgn="b">
              <a:spcBef>
                <a:spcPts val="0"/>
              </a:spcBef>
              <a:spcAft>
                <a:spcPts val="0"/>
              </a:spcAft>
            </a:pPr>
            <a:r>
              <a:rPr lang="en-AU" sz="1450" b="0" i="0" u="none" strike="noStrike" dirty="0">
                <a:solidFill>
                  <a:srgbClr val="000000"/>
                </a:solidFill>
                <a:effectLst/>
              </a:rPr>
              <a:t>Containers -  	13/142 (9%)</a:t>
            </a:r>
            <a:endParaRPr lang="en-AU" sz="1450" b="0" i="0" u="none" strike="noStrike" dirty="0">
              <a:effectLst/>
            </a:endParaRPr>
          </a:p>
          <a:p>
            <a:pPr marR="0" algn="l" rtl="0" fontAlgn="b">
              <a:spcBef>
                <a:spcPts val="0"/>
              </a:spcBef>
              <a:spcAft>
                <a:spcPts val="0"/>
              </a:spcAft>
            </a:pPr>
            <a:r>
              <a:rPr lang="en-AU" sz="1450" i="0" u="none" strike="noStrike" dirty="0">
                <a:solidFill>
                  <a:srgbClr val="000000"/>
                </a:solidFill>
                <a:effectLst/>
              </a:rPr>
              <a:t>Wood packaging -  	21/142 (15%)</a:t>
            </a:r>
            <a:endParaRPr lang="en-AU" sz="1450" i="0" u="none" strike="noStrike" dirty="0">
              <a:effectLst/>
            </a:endParaRPr>
          </a:p>
          <a:p>
            <a:pPr marR="0" algn="l" rtl="0" fontAlgn="b">
              <a:spcBef>
                <a:spcPts val="0"/>
              </a:spcBef>
              <a:spcAft>
                <a:spcPts val="0"/>
              </a:spcAft>
            </a:pPr>
            <a:r>
              <a:rPr lang="en-AU" sz="1450" b="0" i="0" u="none" strike="noStrike" dirty="0">
                <a:solidFill>
                  <a:srgbClr val="000000"/>
                </a:solidFill>
                <a:effectLst/>
              </a:rPr>
              <a:t>Machinery -  	3/142 (2%)</a:t>
            </a:r>
            <a:endParaRPr lang="en-AU" sz="1450" b="0" i="0" u="none" strike="noStrike" dirty="0">
              <a:effectLst/>
            </a:endParaRPr>
          </a:p>
          <a:p>
            <a:pPr marR="0" algn="l" rtl="0" fontAlgn="b">
              <a:spcBef>
                <a:spcPts val="0"/>
              </a:spcBef>
              <a:spcAft>
                <a:spcPts val="0"/>
              </a:spcAft>
            </a:pPr>
            <a:r>
              <a:rPr lang="en-AU" sz="1450" b="1" i="0" u="none" strike="noStrike" dirty="0">
                <a:solidFill>
                  <a:srgbClr val="000000"/>
                </a:solidFill>
                <a:effectLst/>
              </a:rPr>
              <a:t>Passenger air -  	32/142 (23%)</a:t>
            </a:r>
            <a:endParaRPr lang="en-AU" sz="1450" b="1" i="0" u="none" strike="noStrike" dirty="0">
              <a:effectLst/>
            </a:endParaRPr>
          </a:p>
          <a:p>
            <a:pPr marR="0" algn="l" rtl="0" fontAlgn="b">
              <a:spcBef>
                <a:spcPts val="0"/>
              </a:spcBef>
              <a:spcAft>
                <a:spcPts val="0"/>
              </a:spcAft>
            </a:pPr>
            <a:r>
              <a:rPr lang="en-AU" sz="1450" b="1" i="0" u="none" strike="noStrike" dirty="0">
                <a:solidFill>
                  <a:srgbClr val="000000"/>
                </a:solidFill>
                <a:effectLst/>
              </a:rPr>
              <a:t>Passenger sea -  	27/142 (19%)</a:t>
            </a:r>
            <a:endParaRPr lang="en-AU" sz="1450" b="1" i="0" u="none" strike="noStrike" dirty="0">
              <a:effectLst/>
            </a:endParaRPr>
          </a:p>
          <a:p>
            <a:pPr marR="0" algn="l" rtl="0" fontAlgn="b">
              <a:spcBef>
                <a:spcPts val="0"/>
              </a:spcBef>
              <a:spcAft>
                <a:spcPts val="0"/>
              </a:spcAft>
            </a:pPr>
            <a:r>
              <a:rPr lang="en-AU" sz="1450" b="0" i="0" u="none" strike="noStrike" dirty="0">
                <a:solidFill>
                  <a:srgbClr val="000000"/>
                </a:solidFill>
                <a:effectLst/>
              </a:rPr>
              <a:t>Passenger vehicle -  	7/142 (5%)</a:t>
            </a:r>
            <a:endParaRPr lang="en-AU" sz="1450" b="0" i="0" u="none" strike="noStrike" dirty="0">
              <a:effectLst/>
            </a:endParaRPr>
          </a:p>
          <a:p>
            <a:pPr marR="0" algn="l" rtl="0" fontAlgn="b">
              <a:spcBef>
                <a:spcPts val="0"/>
              </a:spcBef>
              <a:spcAft>
                <a:spcPts val="0"/>
              </a:spcAft>
            </a:pPr>
            <a:r>
              <a:rPr lang="en-AU" sz="1450" b="0" i="0" u="none" strike="noStrike" dirty="0">
                <a:solidFill>
                  <a:srgbClr val="000000"/>
                </a:solidFill>
                <a:effectLst/>
              </a:rPr>
              <a:t>Mail -  		11/142 (8%)</a:t>
            </a:r>
            <a:endParaRPr lang="en-AU" sz="1450" b="0" i="0" u="none" strike="noStrike" dirty="0">
              <a:effectLst/>
            </a:endParaRPr>
          </a:p>
          <a:p>
            <a:pPr marR="0" algn="l" rtl="0" fontAlgn="b">
              <a:spcBef>
                <a:spcPts val="0"/>
              </a:spcBef>
              <a:spcAft>
                <a:spcPts val="0"/>
              </a:spcAft>
            </a:pPr>
            <a:r>
              <a:rPr lang="en-AU" sz="1450" b="0" i="0" u="none" strike="noStrike" dirty="0">
                <a:solidFill>
                  <a:srgbClr val="000000"/>
                </a:solidFill>
                <a:effectLst/>
              </a:rPr>
              <a:t>Space travel - 	1/142 (1%)</a:t>
            </a:r>
            <a:endParaRPr lang="en-AU" sz="1450" b="0" i="0" u="none" strike="noStrike" dirty="0">
              <a:effectLst/>
            </a:endParaRPr>
          </a:p>
        </p:txBody>
      </p:sp>
    </p:spTree>
    <p:extLst>
      <p:ext uri="{BB962C8B-B14F-4D97-AF65-F5344CB8AC3E}">
        <p14:creationId xmlns:p14="http://schemas.microsoft.com/office/powerpoint/2010/main" val="276698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9949E5-85BB-77CB-C8EF-2ADB694EBD97}"/>
              </a:ext>
            </a:extLst>
          </p:cNvPr>
          <p:cNvSpPr/>
          <p:nvPr/>
        </p:nvSpPr>
        <p:spPr>
          <a:xfrm>
            <a:off x="1237561" y="564614"/>
            <a:ext cx="9716878" cy="5728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graph showing the growth of a number of individuals&#10;&#10;Description automatically generated">
            <a:extLst>
              <a:ext uri="{FF2B5EF4-FFF2-40B4-BE49-F238E27FC236}">
                <a16:creationId xmlns:a16="http://schemas.microsoft.com/office/drawing/2014/main" id="{ABE03985-6A57-DCF1-2EA4-B18AE6AD7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559" y="709319"/>
            <a:ext cx="9066881" cy="5439360"/>
          </a:xfrm>
          <a:prstGeom prst="rect">
            <a:avLst/>
          </a:prstGeom>
        </p:spPr>
      </p:pic>
    </p:spTree>
    <p:extLst>
      <p:ext uri="{BB962C8B-B14F-4D97-AF65-F5344CB8AC3E}">
        <p14:creationId xmlns:p14="http://schemas.microsoft.com/office/powerpoint/2010/main" val="219720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7B9EE0-9EC0-8ACD-EA26-5E2AC4613FE0}"/>
              </a:ext>
            </a:extLst>
          </p:cNvPr>
          <p:cNvSpPr/>
          <p:nvPr/>
        </p:nvSpPr>
        <p:spPr>
          <a:xfrm>
            <a:off x="648159" y="564614"/>
            <a:ext cx="10895682" cy="5728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map of the world with pink and black countries/regions&#10;&#10;Description automatically generated">
            <a:extLst>
              <a:ext uri="{FF2B5EF4-FFF2-40B4-BE49-F238E27FC236}">
                <a16:creationId xmlns:a16="http://schemas.microsoft.com/office/drawing/2014/main" id="{E911EA6F-16B2-F02A-E258-384D0FD03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44" y="649575"/>
            <a:ext cx="10569712" cy="5558848"/>
          </a:xfrm>
          <a:prstGeom prst="rect">
            <a:avLst/>
          </a:prstGeom>
        </p:spPr>
      </p:pic>
    </p:spTree>
    <p:extLst>
      <p:ext uri="{BB962C8B-B14F-4D97-AF65-F5344CB8AC3E}">
        <p14:creationId xmlns:p14="http://schemas.microsoft.com/office/powerpoint/2010/main" val="327121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6DACC8-2858-4ED6-3D12-24D6FACFDE10}"/>
              </a:ext>
            </a:extLst>
          </p:cNvPr>
          <p:cNvSpPr/>
          <p:nvPr/>
        </p:nvSpPr>
        <p:spPr>
          <a:xfrm>
            <a:off x="1487277" y="564614"/>
            <a:ext cx="9232135" cy="5728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graph showing a number of publications&#10;&#10;Description automatically generated">
            <a:extLst>
              <a:ext uri="{FF2B5EF4-FFF2-40B4-BE49-F238E27FC236}">
                <a16:creationId xmlns:a16="http://schemas.microsoft.com/office/drawing/2014/main" id="{61F4387D-BFD6-6496-80DF-94E655020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236" y="667995"/>
            <a:ext cx="8835528" cy="5522010"/>
          </a:xfrm>
          <a:prstGeom prst="rect">
            <a:avLst/>
          </a:prstGeom>
        </p:spPr>
      </p:pic>
    </p:spTree>
    <p:extLst>
      <p:ext uri="{BB962C8B-B14F-4D97-AF65-F5344CB8AC3E}">
        <p14:creationId xmlns:p14="http://schemas.microsoft.com/office/powerpoint/2010/main" val="16615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9B568-EB72-5191-10B7-0D900D9985BD}"/>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Sampling</a:t>
            </a:r>
          </a:p>
        </p:txBody>
      </p:sp>
      <p:sp>
        <p:nvSpPr>
          <p:cNvPr id="2" name="Rectangle 1">
            <a:extLst>
              <a:ext uri="{FF2B5EF4-FFF2-40B4-BE49-F238E27FC236}">
                <a16:creationId xmlns:a16="http://schemas.microsoft.com/office/drawing/2014/main" id="{5FA94A80-8430-D746-8BED-A6F12BE41ACB}"/>
              </a:ext>
            </a:extLst>
          </p:cNvPr>
          <p:cNvSpPr/>
          <p:nvPr/>
        </p:nvSpPr>
        <p:spPr>
          <a:xfrm>
            <a:off x="1232053" y="2262122"/>
            <a:ext cx="9727894" cy="33849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C9950AD2-D7EB-5739-3358-20E81C7240D8}"/>
              </a:ext>
            </a:extLst>
          </p:cNvPr>
          <p:cNvCxnSpPr/>
          <p:nvPr/>
        </p:nvCxnSpPr>
        <p:spPr>
          <a:xfrm>
            <a:off x="3492348" y="2423242"/>
            <a:ext cx="0" cy="2963537"/>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B4D221E5-8AF5-6716-F694-BE88DBB4B4A4}"/>
              </a:ext>
            </a:extLst>
          </p:cNvPr>
          <p:cNvCxnSpPr/>
          <p:nvPr/>
        </p:nvCxnSpPr>
        <p:spPr>
          <a:xfrm>
            <a:off x="8789626" y="2423242"/>
            <a:ext cx="0" cy="2963537"/>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47A0526E-2BA8-6617-955C-223374227B35}"/>
              </a:ext>
            </a:extLst>
          </p:cNvPr>
          <p:cNvSpPr txBox="1"/>
          <p:nvPr/>
        </p:nvSpPr>
        <p:spPr>
          <a:xfrm>
            <a:off x="1535899" y="2300450"/>
            <a:ext cx="1904671" cy="584775"/>
          </a:xfrm>
          <a:prstGeom prst="rect">
            <a:avLst/>
          </a:prstGeom>
          <a:noFill/>
        </p:spPr>
        <p:txBody>
          <a:bodyPr wrap="square" rtlCol="0">
            <a:spAutoFit/>
          </a:bodyPr>
          <a:lstStyle/>
          <a:p>
            <a:r>
              <a:rPr lang="en-US" b="1" cap="all" dirty="0"/>
              <a:t>Pre-Border</a:t>
            </a:r>
          </a:p>
          <a:p>
            <a:endParaRPr lang="en-US" sz="1400" dirty="0"/>
          </a:p>
        </p:txBody>
      </p:sp>
      <p:sp>
        <p:nvSpPr>
          <p:cNvPr id="13" name="TextBox 12">
            <a:extLst>
              <a:ext uri="{FF2B5EF4-FFF2-40B4-BE49-F238E27FC236}">
                <a16:creationId xmlns:a16="http://schemas.microsoft.com/office/drawing/2014/main" id="{158DDF9A-C3DD-EB6C-E870-E18655FC47F8}"/>
              </a:ext>
            </a:extLst>
          </p:cNvPr>
          <p:cNvSpPr txBox="1"/>
          <p:nvPr/>
        </p:nvSpPr>
        <p:spPr>
          <a:xfrm>
            <a:off x="3583342" y="2718243"/>
            <a:ext cx="2522483" cy="954107"/>
          </a:xfrm>
          <a:prstGeom prst="rect">
            <a:avLst/>
          </a:prstGeom>
          <a:noFill/>
        </p:spPr>
        <p:txBody>
          <a:bodyPr wrap="square" rtlCol="0">
            <a:spAutoFit/>
          </a:bodyPr>
          <a:lstStyle/>
          <a:p>
            <a:r>
              <a:rPr lang="en-US" sz="1400" b="1" dirty="0"/>
              <a:t>1. Selection of units on pathways for inspection/ screening (e.g., flights, consignments, vessels) </a:t>
            </a:r>
            <a:endParaRPr lang="en-US" sz="1400" dirty="0"/>
          </a:p>
        </p:txBody>
      </p:sp>
      <p:sp>
        <p:nvSpPr>
          <p:cNvPr id="14" name="TextBox 13">
            <a:extLst>
              <a:ext uri="{FF2B5EF4-FFF2-40B4-BE49-F238E27FC236}">
                <a16:creationId xmlns:a16="http://schemas.microsoft.com/office/drawing/2014/main" id="{A8844961-9A38-CD72-7F55-F3B217EF0DB4}"/>
              </a:ext>
            </a:extLst>
          </p:cNvPr>
          <p:cNvSpPr txBox="1"/>
          <p:nvPr/>
        </p:nvSpPr>
        <p:spPr>
          <a:xfrm>
            <a:off x="9085653" y="2300450"/>
            <a:ext cx="1578267" cy="369332"/>
          </a:xfrm>
          <a:prstGeom prst="rect">
            <a:avLst/>
          </a:prstGeom>
          <a:noFill/>
        </p:spPr>
        <p:txBody>
          <a:bodyPr wrap="square" rtlCol="0">
            <a:spAutoFit/>
          </a:bodyPr>
          <a:lstStyle/>
          <a:p>
            <a:r>
              <a:rPr lang="en-US" b="1" cap="all" dirty="0"/>
              <a:t>Post-Border</a:t>
            </a:r>
          </a:p>
        </p:txBody>
      </p:sp>
      <p:pic>
        <p:nvPicPr>
          <p:cNvPr id="16" name="Graphic 15" descr="Airplane with solid fill">
            <a:extLst>
              <a:ext uri="{FF2B5EF4-FFF2-40B4-BE49-F238E27FC236}">
                <a16:creationId xmlns:a16="http://schemas.microsoft.com/office/drawing/2014/main" id="{F4763848-2C26-B3D3-733A-FD5AB0F335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708071" y="4441146"/>
            <a:ext cx="625015" cy="625015"/>
          </a:xfrm>
          <a:prstGeom prst="rect">
            <a:avLst/>
          </a:prstGeom>
        </p:spPr>
      </p:pic>
      <p:pic>
        <p:nvPicPr>
          <p:cNvPr id="17" name="Graphic 16" descr="Cruise ship with solid fill">
            <a:extLst>
              <a:ext uri="{FF2B5EF4-FFF2-40B4-BE49-F238E27FC236}">
                <a16:creationId xmlns:a16="http://schemas.microsoft.com/office/drawing/2014/main" id="{094389D6-85E6-5300-45C4-540DFDAD81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2024" y="4960530"/>
            <a:ext cx="572600" cy="572600"/>
          </a:xfrm>
          <a:prstGeom prst="rect">
            <a:avLst/>
          </a:prstGeom>
        </p:spPr>
      </p:pic>
      <p:cxnSp>
        <p:nvCxnSpPr>
          <p:cNvPr id="19" name="Straight Arrow Connector 18">
            <a:extLst>
              <a:ext uri="{FF2B5EF4-FFF2-40B4-BE49-F238E27FC236}">
                <a16:creationId xmlns:a16="http://schemas.microsoft.com/office/drawing/2014/main" id="{BCAAFE28-8092-293D-08CF-5E42D0090671}"/>
              </a:ext>
            </a:extLst>
          </p:cNvPr>
          <p:cNvCxnSpPr>
            <a:cxnSpLocks/>
          </p:cNvCxnSpPr>
          <p:nvPr/>
        </p:nvCxnSpPr>
        <p:spPr>
          <a:xfrm>
            <a:off x="1553801" y="4594117"/>
            <a:ext cx="1485395" cy="1521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pic>
        <p:nvPicPr>
          <p:cNvPr id="22" name="Graphic 21" descr="Box with solid fill">
            <a:extLst>
              <a:ext uri="{FF2B5EF4-FFF2-40B4-BE49-F238E27FC236}">
                <a16:creationId xmlns:a16="http://schemas.microsoft.com/office/drawing/2014/main" id="{03256D44-9988-F161-208D-04A1A11ACB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23984" y="4125084"/>
            <a:ext cx="625014" cy="625014"/>
          </a:xfrm>
          <a:prstGeom prst="rect">
            <a:avLst/>
          </a:prstGeom>
        </p:spPr>
      </p:pic>
      <p:sp>
        <p:nvSpPr>
          <p:cNvPr id="38" name="TextBox 37">
            <a:extLst>
              <a:ext uri="{FF2B5EF4-FFF2-40B4-BE49-F238E27FC236}">
                <a16:creationId xmlns:a16="http://schemas.microsoft.com/office/drawing/2014/main" id="{FADD557D-9984-BB6C-5015-5F939B903220}"/>
              </a:ext>
            </a:extLst>
          </p:cNvPr>
          <p:cNvSpPr txBox="1"/>
          <p:nvPr/>
        </p:nvSpPr>
        <p:spPr>
          <a:xfrm>
            <a:off x="5403089" y="2278972"/>
            <a:ext cx="1624260" cy="584775"/>
          </a:xfrm>
          <a:prstGeom prst="rect">
            <a:avLst/>
          </a:prstGeom>
          <a:noFill/>
        </p:spPr>
        <p:txBody>
          <a:bodyPr wrap="square" rtlCol="0">
            <a:spAutoFit/>
          </a:bodyPr>
          <a:lstStyle/>
          <a:p>
            <a:r>
              <a:rPr lang="en-US" b="1" cap="all" dirty="0"/>
              <a:t>AT-Border</a:t>
            </a:r>
          </a:p>
          <a:p>
            <a:endParaRPr lang="en-US" sz="1400" dirty="0"/>
          </a:p>
        </p:txBody>
      </p:sp>
      <p:pic>
        <p:nvPicPr>
          <p:cNvPr id="4" name="Graphic 3" descr="Cruise ship with solid fill">
            <a:extLst>
              <a:ext uri="{FF2B5EF4-FFF2-40B4-BE49-F238E27FC236}">
                <a16:creationId xmlns:a16="http://schemas.microsoft.com/office/drawing/2014/main" id="{4889853F-2A30-0DBA-9DF8-769584DE32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09608" y="4879299"/>
            <a:ext cx="572600" cy="572600"/>
          </a:xfrm>
          <a:prstGeom prst="rect">
            <a:avLst/>
          </a:prstGeom>
        </p:spPr>
      </p:pic>
      <p:pic>
        <p:nvPicPr>
          <p:cNvPr id="5" name="Graphic 4" descr="Cruise ship with solid fill">
            <a:extLst>
              <a:ext uri="{FF2B5EF4-FFF2-40B4-BE49-F238E27FC236}">
                <a16:creationId xmlns:a16="http://schemas.microsoft.com/office/drawing/2014/main" id="{CA91D4FC-47AB-E653-9E7D-262F6EF13F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3062" y="4581273"/>
            <a:ext cx="572600" cy="572600"/>
          </a:xfrm>
          <a:prstGeom prst="rect">
            <a:avLst/>
          </a:prstGeom>
        </p:spPr>
      </p:pic>
      <p:pic>
        <p:nvPicPr>
          <p:cNvPr id="9" name="Graphic 8" descr="Box with solid fill">
            <a:extLst>
              <a:ext uri="{FF2B5EF4-FFF2-40B4-BE49-F238E27FC236}">
                <a16:creationId xmlns:a16="http://schemas.microsoft.com/office/drawing/2014/main" id="{B2F3E4FF-E62A-E9F8-5550-9E248C8FB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0126" y="3828785"/>
            <a:ext cx="625014" cy="625014"/>
          </a:xfrm>
          <a:prstGeom prst="rect">
            <a:avLst/>
          </a:prstGeom>
        </p:spPr>
      </p:pic>
      <p:pic>
        <p:nvPicPr>
          <p:cNvPr id="10" name="Graphic 9" descr="Box with solid fill">
            <a:extLst>
              <a:ext uri="{FF2B5EF4-FFF2-40B4-BE49-F238E27FC236}">
                <a16:creationId xmlns:a16="http://schemas.microsoft.com/office/drawing/2014/main" id="{1E6E1E58-90D4-6488-F2EA-893EECECD3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2029" y="3587722"/>
            <a:ext cx="625014" cy="625014"/>
          </a:xfrm>
          <a:prstGeom prst="rect">
            <a:avLst/>
          </a:prstGeom>
        </p:spPr>
      </p:pic>
      <p:pic>
        <p:nvPicPr>
          <p:cNvPr id="11" name="Graphic 10" descr="Airplane with solid fill">
            <a:extLst>
              <a:ext uri="{FF2B5EF4-FFF2-40B4-BE49-F238E27FC236}">
                <a16:creationId xmlns:a16="http://schemas.microsoft.com/office/drawing/2014/main" id="{2E395266-A72E-4665-FCA5-4448BB4D39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130628" y="4731592"/>
            <a:ext cx="625015" cy="625015"/>
          </a:xfrm>
          <a:prstGeom prst="rect">
            <a:avLst/>
          </a:prstGeom>
        </p:spPr>
      </p:pic>
      <p:pic>
        <p:nvPicPr>
          <p:cNvPr id="18" name="Graphic 17" descr="Airplane with solid fill">
            <a:extLst>
              <a:ext uri="{FF2B5EF4-FFF2-40B4-BE49-F238E27FC236}">
                <a16:creationId xmlns:a16="http://schemas.microsoft.com/office/drawing/2014/main" id="{B55C756F-AFEF-E42C-F4BE-DD3728217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561189" y="5035811"/>
            <a:ext cx="625015" cy="625015"/>
          </a:xfrm>
          <a:prstGeom prst="rect">
            <a:avLst/>
          </a:prstGeom>
        </p:spPr>
      </p:pic>
    </p:spTree>
    <p:extLst>
      <p:ext uri="{BB962C8B-B14F-4D97-AF65-F5344CB8AC3E}">
        <p14:creationId xmlns:p14="http://schemas.microsoft.com/office/powerpoint/2010/main" val="253145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9B568-EB72-5191-10B7-0D900D9985BD}"/>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Sampling</a:t>
            </a:r>
          </a:p>
        </p:txBody>
      </p:sp>
      <p:sp>
        <p:nvSpPr>
          <p:cNvPr id="2" name="Rectangle 1">
            <a:extLst>
              <a:ext uri="{FF2B5EF4-FFF2-40B4-BE49-F238E27FC236}">
                <a16:creationId xmlns:a16="http://schemas.microsoft.com/office/drawing/2014/main" id="{5FA94A80-8430-D746-8BED-A6F12BE41ACB}"/>
              </a:ext>
            </a:extLst>
          </p:cNvPr>
          <p:cNvSpPr/>
          <p:nvPr/>
        </p:nvSpPr>
        <p:spPr>
          <a:xfrm>
            <a:off x="1232053" y="2262122"/>
            <a:ext cx="9727894" cy="33849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C9950AD2-D7EB-5739-3358-20E81C7240D8}"/>
              </a:ext>
            </a:extLst>
          </p:cNvPr>
          <p:cNvCxnSpPr/>
          <p:nvPr/>
        </p:nvCxnSpPr>
        <p:spPr>
          <a:xfrm>
            <a:off x="3492348" y="2423242"/>
            <a:ext cx="0" cy="2963537"/>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B4D221E5-8AF5-6716-F694-BE88DBB4B4A4}"/>
              </a:ext>
            </a:extLst>
          </p:cNvPr>
          <p:cNvCxnSpPr/>
          <p:nvPr/>
        </p:nvCxnSpPr>
        <p:spPr>
          <a:xfrm>
            <a:off x="8789626" y="2423242"/>
            <a:ext cx="0" cy="2963537"/>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47A0526E-2BA8-6617-955C-223374227B35}"/>
              </a:ext>
            </a:extLst>
          </p:cNvPr>
          <p:cNvSpPr txBox="1"/>
          <p:nvPr/>
        </p:nvSpPr>
        <p:spPr>
          <a:xfrm>
            <a:off x="1535899" y="2300450"/>
            <a:ext cx="1904671" cy="584775"/>
          </a:xfrm>
          <a:prstGeom prst="rect">
            <a:avLst/>
          </a:prstGeom>
          <a:noFill/>
        </p:spPr>
        <p:txBody>
          <a:bodyPr wrap="square" rtlCol="0">
            <a:spAutoFit/>
          </a:bodyPr>
          <a:lstStyle/>
          <a:p>
            <a:r>
              <a:rPr lang="en-US" b="1" cap="all" dirty="0"/>
              <a:t>Pre-Border</a:t>
            </a:r>
          </a:p>
          <a:p>
            <a:endParaRPr lang="en-US" sz="1400" dirty="0"/>
          </a:p>
        </p:txBody>
      </p:sp>
      <p:sp>
        <p:nvSpPr>
          <p:cNvPr id="13" name="TextBox 12">
            <a:extLst>
              <a:ext uri="{FF2B5EF4-FFF2-40B4-BE49-F238E27FC236}">
                <a16:creationId xmlns:a16="http://schemas.microsoft.com/office/drawing/2014/main" id="{158DDF9A-C3DD-EB6C-E870-E18655FC47F8}"/>
              </a:ext>
            </a:extLst>
          </p:cNvPr>
          <p:cNvSpPr txBox="1"/>
          <p:nvPr/>
        </p:nvSpPr>
        <p:spPr>
          <a:xfrm>
            <a:off x="3583342" y="2718243"/>
            <a:ext cx="2522483" cy="954107"/>
          </a:xfrm>
          <a:prstGeom prst="rect">
            <a:avLst/>
          </a:prstGeom>
          <a:noFill/>
        </p:spPr>
        <p:txBody>
          <a:bodyPr wrap="square" rtlCol="0">
            <a:spAutoFit/>
          </a:bodyPr>
          <a:lstStyle/>
          <a:p>
            <a:r>
              <a:rPr lang="en-US" sz="1400" b="1" dirty="0"/>
              <a:t>1. Selection of units on pathways for inspection/ screening (e.g., flights, consignments, vessels) </a:t>
            </a:r>
            <a:endParaRPr lang="en-US" sz="1400" dirty="0"/>
          </a:p>
        </p:txBody>
      </p:sp>
      <p:sp>
        <p:nvSpPr>
          <p:cNvPr id="14" name="TextBox 13">
            <a:extLst>
              <a:ext uri="{FF2B5EF4-FFF2-40B4-BE49-F238E27FC236}">
                <a16:creationId xmlns:a16="http://schemas.microsoft.com/office/drawing/2014/main" id="{A8844961-9A38-CD72-7F55-F3B217EF0DB4}"/>
              </a:ext>
            </a:extLst>
          </p:cNvPr>
          <p:cNvSpPr txBox="1"/>
          <p:nvPr/>
        </p:nvSpPr>
        <p:spPr>
          <a:xfrm>
            <a:off x="9085653" y="2300450"/>
            <a:ext cx="1578267" cy="369332"/>
          </a:xfrm>
          <a:prstGeom prst="rect">
            <a:avLst/>
          </a:prstGeom>
          <a:noFill/>
        </p:spPr>
        <p:txBody>
          <a:bodyPr wrap="square" rtlCol="0">
            <a:spAutoFit/>
          </a:bodyPr>
          <a:lstStyle/>
          <a:p>
            <a:r>
              <a:rPr lang="en-US" b="1" cap="all" dirty="0"/>
              <a:t>Post-Border</a:t>
            </a:r>
          </a:p>
        </p:txBody>
      </p:sp>
      <p:pic>
        <p:nvPicPr>
          <p:cNvPr id="15" name="Graphic 14" descr="Lemon with solid fill">
            <a:extLst>
              <a:ext uri="{FF2B5EF4-FFF2-40B4-BE49-F238E27FC236}">
                <a16:creationId xmlns:a16="http://schemas.microsoft.com/office/drawing/2014/main" id="{B7FC849C-0B98-F3B6-6F6F-24212C7900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0804" y="4331422"/>
            <a:ext cx="359227" cy="359227"/>
          </a:xfrm>
          <a:prstGeom prst="rect">
            <a:avLst/>
          </a:prstGeom>
        </p:spPr>
      </p:pic>
      <p:pic>
        <p:nvPicPr>
          <p:cNvPr id="16" name="Graphic 15" descr="Airplane with solid fill">
            <a:extLst>
              <a:ext uri="{FF2B5EF4-FFF2-40B4-BE49-F238E27FC236}">
                <a16:creationId xmlns:a16="http://schemas.microsoft.com/office/drawing/2014/main" id="{F4763848-2C26-B3D3-733A-FD5AB0F335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3708071" y="4441146"/>
            <a:ext cx="625015" cy="625015"/>
          </a:xfrm>
          <a:prstGeom prst="rect">
            <a:avLst/>
          </a:prstGeom>
        </p:spPr>
      </p:pic>
      <p:pic>
        <p:nvPicPr>
          <p:cNvPr id="17" name="Graphic 16" descr="Cruise ship with solid fill">
            <a:extLst>
              <a:ext uri="{FF2B5EF4-FFF2-40B4-BE49-F238E27FC236}">
                <a16:creationId xmlns:a16="http://schemas.microsoft.com/office/drawing/2014/main" id="{094389D6-85E6-5300-45C4-540DFDAD81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2024" y="4960530"/>
            <a:ext cx="572600" cy="572600"/>
          </a:xfrm>
          <a:prstGeom prst="rect">
            <a:avLst/>
          </a:prstGeom>
        </p:spPr>
      </p:pic>
      <p:cxnSp>
        <p:nvCxnSpPr>
          <p:cNvPr id="19" name="Straight Arrow Connector 18">
            <a:extLst>
              <a:ext uri="{FF2B5EF4-FFF2-40B4-BE49-F238E27FC236}">
                <a16:creationId xmlns:a16="http://schemas.microsoft.com/office/drawing/2014/main" id="{BCAAFE28-8092-293D-08CF-5E42D0090671}"/>
              </a:ext>
            </a:extLst>
          </p:cNvPr>
          <p:cNvCxnSpPr>
            <a:cxnSpLocks/>
          </p:cNvCxnSpPr>
          <p:nvPr/>
        </p:nvCxnSpPr>
        <p:spPr>
          <a:xfrm>
            <a:off x="1553801" y="4594117"/>
            <a:ext cx="1485395" cy="1521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ACEAE82B-328E-5153-6B60-66A0B4852BC7}"/>
              </a:ext>
            </a:extLst>
          </p:cNvPr>
          <p:cNvSpPr txBox="1"/>
          <p:nvPr/>
        </p:nvSpPr>
        <p:spPr>
          <a:xfrm>
            <a:off x="6260198" y="2724561"/>
            <a:ext cx="2522479" cy="954107"/>
          </a:xfrm>
          <a:prstGeom prst="rect">
            <a:avLst/>
          </a:prstGeom>
          <a:noFill/>
        </p:spPr>
        <p:txBody>
          <a:bodyPr wrap="square" rtlCol="0">
            <a:spAutoFit/>
          </a:bodyPr>
          <a:lstStyle/>
          <a:p>
            <a:r>
              <a:rPr lang="en-US" sz="1400" b="1" dirty="0"/>
              <a:t>2. Sampling of sub-units on pathway for inspection/ screening (e.g., pieces of fruit, passengers etc.)</a:t>
            </a:r>
          </a:p>
        </p:txBody>
      </p:sp>
      <p:pic>
        <p:nvPicPr>
          <p:cNvPr id="22" name="Graphic 21" descr="Box with solid fill">
            <a:extLst>
              <a:ext uri="{FF2B5EF4-FFF2-40B4-BE49-F238E27FC236}">
                <a16:creationId xmlns:a16="http://schemas.microsoft.com/office/drawing/2014/main" id="{03256D44-9988-F161-208D-04A1A11ACB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3984" y="4125084"/>
            <a:ext cx="625014" cy="625014"/>
          </a:xfrm>
          <a:prstGeom prst="rect">
            <a:avLst/>
          </a:prstGeom>
        </p:spPr>
      </p:pic>
      <p:pic>
        <p:nvPicPr>
          <p:cNvPr id="24" name="Graphic 23" descr="Lemon with solid fill">
            <a:extLst>
              <a:ext uri="{FF2B5EF4-FFF2-40B4-BE49-F238E27FC236}">
                <a16:creationId xmlns:a16="http://schemas.microsoft.com/office/drawing/2014/main" id="{FD4ABC46-5F1A-CB75-D922-5B422A2534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5121" y="4128063"/>
            <a:ext cx="359227" cy="359227"/>
          </a:xfrm>
          <a:prstGeom prst="rect">
            <a:avLst/>
          </a:prstGeom>
        </p:spPr>
      </p:pic>
      <p:pic>
        <p:nvPicPr>
          <p:cNvPr id="25" name="Graphic 24" descr="Lemon with solid fill">
            <a:extLst>
              <a:ext uri="{FF2B5EF4-FFF2-40B4-BE49-F238E27FC236}">
                <a16:creationId xmlns:a16="http://schemas.microsoft.com/office/drawing/2014/main" id="{5147B00E-97C4-5DE5-4CE6-8F45B40512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7931" y="3972195"/>
            <a:ext cx="359227" cy="359227"/>
          </a:xfrm>
          <a:prstGeom prst="rect">
            <a:avLst/>
          </a:prstGeom>
        </p:spPr>
      </p:pic>
      <p:pic>
        <p:nvPicPr>
          <p:cNvPr id="27" name="Graphic 26" descr="Group with solid fill">
            <a:extLst>
              <a:ext uri="{FF2B5EF4-FFF2-40B4-BE49-F238E27FC236}">
                <a16:creationId xmlns:a16="http://schemas.microsoft.com/office/drawing/2014/main" id="{7B60C229-112B-D865-0B1E-ACDA1AB5A5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17446" y="4766197"/>
            <a:ext cx="801675" cy="801675"/>
          </a:xfrm>
          <a:prstGeom prst="rect">
            <a:avLst/>
          </a:prstGeom>
        </p:spPr>
      </p:pic>
      <p:pic>
        <p:nvPicPr>
          <p:cNvPr id="28" name="Graphic 27" descr="Group with solid fill">
            <a:extLst>
              <a:ext uri="{FF2B5EF4-FFF2-40B4-BE49-F238E27FC236}">
                <a16:creationId xmlns:a16="http://schemas.microsoft.com/office/drawing/2014/main" id="{79BF13FB-C0EF-6C71-BCDD-C0C20C9C5F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43374" y="4764762"/>
            <a:ext cx="801675" cy="801675"/>
          </a:xfrm>
          <a:prstGeom prst="rect">
            <a:avLst/>
          </a:prstGeom>
        </p:spPr>
      </p:pic>
      <p:pic>
        <p:nvPicPr>
          <p:cNvPr id="29" name="Graphic 28" descr="Lemon with solid fill">
            <a:extLst>
              <a:ext uri="{FF2B5EF4-FFF2-40B4-BE49-F238E27FC236}">
                <a16:creationId xmlns:a16="http://schemas.microsoft.com/office/drawing/2014/main" id="{6D7F3C03-4609-A3D3-22B6-5476BAFC2F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4095" y="4101007"/>
            <a:ext cx="359227" cy="359227"/>
          </a:xfrm>
          <a:prstGeom prst="rect">
            <a:avLst/>
          </a:prstGeom>
        </p:spPr>
      </p:pic>
      <p:pic>
        <p:nvPicPr>
          <p:cNvPr id="30" name="Graphic 29" descr="Lemon with solid fill">
            <a:extLst>
              <a:ext uri="{FF2B5EF4-FFF2-40B4-BE49-F238E27FC236}">
                <a16:creationId xmlns:a16="http://schemas.microsoft.com/office/drawing/2014/main" id="{404F45BC-38A7-B3BC-61CD-62C5CEABEB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5284" y="4463894"/>
            <a:ext cx="359227" cy="359227"/>
          </a:xfrm>
          <a:prstGeom prst="rect">
            <a:avLst/>
          </a:prstGeom>
        </p:spPr>
      </p:pic>
      <p:pic>
        <p:nvPicPr>
          <p:cNvPr id="32" name="Graphic 31" descr="Lemon with solid fill">
            <a:extLst>
              <a:ext uri="{FF2B5EF4-FFF2-40B4-BE49-F238E27FC236}">
                <a16:creationId xmlns:a16="http://schemas.microsoft.com/office/drawing/2014/main" id="{2BE57409-31E5-3B85-AA7F-1CCB97B60C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0280" y="3932833"/>
            <a:ext cx="359227" cy="359227"/>
          </a:xfrm>
          <a:prstGeom prst="rect">
            <a:avLst/>
          </a:prstGeom>
        </p:spPr>
      </p:pic>
      <p:pic>
        <p:nvPicPr>
          <p:cNvPr id="33" name="Graphic 32" descr="Lemon with solid fill">
            <a:extLst>
              <a:ext uri="{FF2B5EF4-FFF2-40B4-BE49-F238E27FC236}">
                <a16:creationId xmlns:a16="http://schemas.microsoft.com/office/drawing/2014/main" id="{C3CA08D7-64CD-525B-4132-54A00808D8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8569" y="4307676"/>
            <a:ext cx="359227" cy="359227"/>
          </a:xfrm>
          <a:prstGeom prst="rect">
            <a:avLst/>
          </a:prstGeom>
        </p:spPr>
      </p:pic>
      <p:cxnSp>
        <p:nvCxnSpPr>
          <p:cNvPr id="36" name="Straight Arrow Connector 35">
            <a:extLst>
              <a:ext uri="{FF2B5EF4-FFF2-40B4-BE49-F238E27FC236}">
                <a16:creationId xmlns:a16="http://schemas.microsoft.com/office/drawing/2014/main" id="{689742A6-AD53-E002-67B6-088F9CCACA47}"/>
              </a:ext>
            </a:extLst>
          </p:cNvPr>
          <p:cNvCxnSpPr>
            <a:cxnSpLocks/>
          </p:cNvCxnSpPr>
          <p:nvPr/>
        </p:nvCxnSpPr>
        <p:spPr>
          <a:xfrm>
            <a:off x="5308038" y="4601723"/>
            <a:ext cx="1485395" cy="1521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FADD557D-9984-BB6C-5015-5F939B903220}"/>
              </a:ext>
            </a:extLst>
          </p:cNvPr>
          <p:cNvSpPr txBox="1"/>
          <p:nvPr/>
        </p:nvSpPr>
        <p:spPr>
          <a:xfrm>
            <a:off x="5403089" y="2278972"/>
            <a:ext cx="1624260" cy="584775"/>
          </a:xfrm>
          <a:prstGeom prst="rect">
            <a:avLst/>
          </a:prstGeom>
          <a:noFill/>
        </p:spPr>
        <p:txBody>
          <a:bodyPr wrap="square" rtlCol="0">
            <a:spAutoFit/>
          </a:bodyPr>
          <a:lstStyle/>
          <a:p>
            <a:r>
              <a:rPr lang="en-US" b="1" cap="all" dirty="0"/>
              <a:t>AT-Border</a:t>
            </a:r>
          </a:p>
          <a:p>
            <a:endParaRPr lang="en-US" sz="1400" dirty="0"/>
          </a:p>
        </p:txBody>
      </p:sp>
      <p:pic>
        <p:nvPicPr>
          <p:cNvPr id="4" name="Graphic 3" descr="Cruise ship with solid fill">
            <a:extLst>
              <a:ext uri="{FF2B5EF4-FFF2-40B4-BE49-F238E27FC236}">
                <a16:creationId xmlns:a16="http://schemas.microsoft.com/office/drawing/2014/main" id="{4889853F-2A30-0DBA-9DF8-769584DE32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09608" y="4879299"/>
            <a:ext cx="572600" cy="572600"/>
          </a:xfrm>
          <a:prstGeom prst="rect">
            <a:avLst/>
          </a:prstGeom>
        </p:spPr>
      </p:pic>
      <p:pic>
        <p:nvPicPr>
          <p:cNvPr id="5" name="Graphic 4" descr="Cruise ship with solid fill">
            <a:extLst>
              <a:ext uri="{FF2B5EF4-FFF2-40B4-BE49-F238E27FC236}">
                <a16:creationId xmlns:a16="http://schemas.microsoft.com/office/drawing/2014/main" id="{CA91D4FC-47AB-E653-9E7D-262F6EF13F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3062" y="4581273"/>
            <a:ext cx="572600" cy="572600"/>
          </a:xfrm>
          <a:prstGeom prst="rect">
            <a:avLst/>
          </a:prstGeom>
        </p:spPr>
      </p:pic>
      <p:pic>
        <p:nvPicPr>
          <p:cNvPr id="9" name="Graphic 8" descr="Box with solid fill">
            <a:extLst>
              <a:ext uri="{FF2B5EF4-FFF2-40B4-BE49-F238E27FC236}">
                <a16:creationId xmlns:a16="http://schemas.microsoft.com/office/drawing/2014/main" id="{B2F3E4FF-E62A-E9F8-5550-9E248C8FBA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0126" y="3828785"/>
            <a:ext cx="625014" cy="625014"/>
          </a:xfrm>
          <a:prstGeom prst="rect">
            <a:avLst/>
          </a:prstGeom>
        </p:spPr>
      </p:pic>
      <p:pic>
        <p:nvPicPr>
          <p:cNvPr id="10" name="Graphic 9" descr="Box with solid fill">
            <a:extLst>
              <a:ext uri="{FF2B5EF4-FFF2-40B4-BE49-F238E27FC236}">
                <a16:creationId xmlns:a16="http://schemas.microsoft.com/office/drawing/2014/main" id="{1E6E1E58-90D4-6488-F2EA-893EECECD3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2029" y="3587722"/>
            <a:ext cx="625014" cy="625014"/>
          </a:xfrm>
          <a:prstGeom prst="rect">
            <a:avLst/>
          </a:prstGeom>
        </p:spPr>
      </p:pic>
      <p:pic>
        <p:nvPicPr>
          <p:cNvPr id="11" name="Graphic 10" descr="Airplane with solid fill">
            <a:extLst>
              <a:ext uri="{FF2B5EF4-FFF2-40B4-BE49-F238E27FC236}">
                <a16:creationId xmlns:a16="http://schemas.microsoft.com/office/drawing/2014/main" id="{2E395266-A72E-4665-FCA5-4448BB4D39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4130628" y="4731592"/>
            <a:ext cx="625015" cy="625015"/>
          </a:xfrm>
          <a:prstGeom prst="rect">
            <a:avLst/>
          </a:prstGeom>
        </p:spPr>
      </p:pic>
      <p:pic>
        <p:nvPicPr>
          <p:cNvPr id="18" name="Graphic 17" descr="Airplane with solid fill">
            <a:extLst>
              <a:ext uri="{FF2B5EF4-FFF2-40B4-BE49-F238E27FC236}">
                <a16:creationId xmlns:a16="http://schemas.microsoft.com/office/drawing/2014/main" id="{B55C756F-AFEF-E42C-F4BE-DD3728217A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3561189" y="5035811"/>
            <a:ext cx="625015" cy="625015"/>
          </a:xfrm>
          <a:prstGeom prst="rect">
            <a:avLst/>
          </a:prstGeom>
        </p:spPr>
      </p:pic>
      <p:pic>
        <p:nvPicPr>
          <p:cNvPr id="21" name="Graphic 20" descr="Group with solid fill">
            <a:extLst>
              <a:ext uri="{FF2B5EF4-FFF2-40B4-BE49-F238E27FC236}">
                <a16:creationId xmlns:a16="http://schemas.microsoft.com/office/drawing/2014/main" id="{F37E3B42-6D72-7A8A-466D-A248862F41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91387" y="4972461"/>
            <a:ext cx="801675" cy="801675"/>
          </a:xfrm>
          <a:prstGeom prst="rect">
            <a:avLst/>
          </a:prstGeom>
        </p:spPr>
      </p:pic>
      <p:pic>
        <p:nvPicPr>
          <p:cNvPr id="23" name="Graphic 22" descr="Group with solid fill">
            <a:extLst>
              <a:ext uri="{FF2B5EF4-FFF2-40B4-BE49-F238E27FC236}">
                <a16:creationId xmlns:a16="http://schemas.microsoft.com/office/drawing/2014/main" id="{EC16B018-B211-0EA0-46D4-F91B5F97DA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78054" y="4977204"/>
            <a:ext cx="801675" cy="801675"/>
          </a:xfrm>
          <a:prstGeom prst="rect">
            <a:avLst/>
          </a:prstGeom>
        </p:spPr>
      </p:pic>
    </p:spTree>
    <p:extLst>
      <p:ext uri="{BB962C8B-B14F-4D97-AF65-F5344CB8AC3E}">
        <p14:creationId xmlns:p14="http://schemas.microsoft.com/office/powerpoint/2010/main" val="3423389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Purposes</a:t>
            </a:r>
          </a:p>
        </p:txBody>
      </p:sp>
      <p:sp>
        <p:nvSpPr>
          <p:cNvPr id="3" name="Rectangle 2">
            <a:extLst>
              <a:ext uri="{FF2B5EF4-FFF2-40B4-BE49-F238E27FC236}">
                <a16:creationId xmlns:a16="http://schemas.microsoft.com/office/drawing/2014/main" id="{6FFA4559-FCD9-9878-4635-AD4CB8E767E0}"/>
              </a:ext>
            </a:extLst>
          </p:cNvPr>
          <p:cNvSpPr/>
          <p:nvPr/>
        </p:nvSpPr>
        <p:spPr>
          <a:xfrm>
            <a:off x="393751" y="1161873"/>
            <a:ext cx="11350230" cy="5378395"/>
          </a:xfrm>
          <a:prstGeom prst="rect">
            <a:avLst/>
          </a:prstGeom>
        </p:spPr>
        <p:txBody>
          <a:bodyPr wrap="square">
            <a:spAutoFit/>
          </a:bodyPr>
          <a:lstStyle/>
          <a:p>
            <a:pPr>
              <a:spcAft>
                <a:spcPts val="300"/>
              </a:spcAft>
            </a:pPr>
            <a:r>
              <a:rPr lang="en-AU" dirty="0">
                <a:solidFill>
                  <a:schemeClr val="accent2">
                    <a:lumMod val="20000"/>
                    <a:lumOff val="80000"/>
                  </a:schemeClr>
                </a:solidFill>
              </a:rPr>
              <a:t>“The role of border inspection in this context covers two of the three roles identified by Robinson, </a:t>
            </a:r>
            <a:r>
              <a:rPr lang="en-AU" dirty="0" err="1">
                <a:solidFill>
                  <a:schemeClr val="accent2">
                    <a:lumMod val="20000"/>
                    <a:lumOff val="80000"/>
                  </a:schemeClr>
                </a:solidFill>
              </a:rPr>
              <a:t>Burgman</a:t>
            </a:r>
            <a:r>
              <a:rPr lang="en-AU" dirty="0">
                <a:solidFill>
                  <a:schemeClr val="accent2">
                    <a:lumMod val="20000"/>
                    <a:lumOff val="80000"/>
                  </a:schemeClr>
                </a:solidFill>
              </a:rPr>
              <a:t>, and Cannon (2011), namely, (1) monitoring pathway risk and its evolution to make informed decisions about the threat (e.g., shutting down a risky pathway), and (2) reducing the number of propagules entering the country (sometimes called leakage or slippage, i.e., trade volume × infestation rate × leakage rate) or the total pest risk (i.e., volume × infestation rate × leakage rate × impact) arriving in the country by filtering highly infested consignments.”</a:t>
            </a:r>
          </a:p>
          <a:p>
            <a:pPr algn="r">
              <a:spcAft>
                <a:spcPts val="300"/>
              </a:spcAft>
            </a:pPr>
            <a:r>
              <a:rPr lang="en-AU" sz="1400" dirty="0">
                <a:solidFill>
                  <a:schemeClr val="accent2">
                    <a:lumMod val="40000"/>
                    <a:lumOff val="60000"/>
                  </a:schemeClr>
                </a:solidFill>
              </a:rPr>
              <a:t>Trouvé, R., &amp; Robinson, A. P. (2021). Risk Analysis, 41(6), 992-1003</a:t>
            </a:r>
          </a:p>
          <a:p>
            <a:pPr algn="r">
              <a:spcAft>
                <a:spcPts val="300"/>
              </a:spcAft>
            </a:pPr>
            <a:endParaRPr lang="en-AU" sz="1400" dirty="0">
              <a:solidFill>
                <a:schemeClr val="accent2">
                  <a:lumMod val="40000"/>
                  <a:lumOff val="60000"/>
                </a:schemeClr>
              </a:solidFill>
            </a:endParaRPr>
          </a:p>
          <a:p>
            <a:pPr>
              <a:spcAft>
                <a:spcPts val="300"/>
              </a:spcAft>
            </a:pPr>
            <a:r>
              <a:rPr lang="en-AU" dirty="0">
                <a:solidFill>
                  <a:schemeClr val="accent2">
                    <a:lumMod val="20000"/>
                    <a:lumOff val="80000"/>
                  </a:schemeClr>
                </a:solidFill>
              </a:rPr>
              <a:t>“There are several purposes for border inspections: inspections (1) provide information about risks associated with individual pests or groups of pests that informs other biosecurity actions, (2) provide information about risks associated with specific commodities and this also informs biosecurity activities, (3) monitor the effectiveness of phytosanitary treatments, (4) incentivize exporters to reduce invasion risk in exports, and (5) directly identify infested shipments so that they can be excluded (</a:t>
            </a:r>
            <a:r>
              <a:rPr lang="en-AU" dirty="0" err="1">
                <a:solidFill>
                  <a:schemeClr val="accent2">
                    <a:lumMod val="20000"/>
                    <a:lumOff val="80000"/>
                  </a:schemeClr>
                </a:solidFill>
              </a:rPr>
              <a:t>Epanchin-Niell</a:t>
            </a:r>
            <a:r>
              <a:rPr lang="en-AU" dirty="0">
                <a:solidFill>
                  <a:schemeClr val="accent2">
                    <a:lumMod val="20000"/>
                    <a:lumOff val="80000"/>
                  </a:schemeClr>
                </a:solidFill>
              </a:rPr>
              <a:t> 2017).”</a:t>
            </a:r>
            <a:endParaRPr lang="en-AU" sz="1400" dirty="0">
              <a:solidFill>
                <a:schemeClr val="accent2">
                  <a:lumMod val="40000"/>
                  <a:lumOff val="60000"/>
                </a:schemeClr>
              </a:solidFill>
            </a:endParaRPr>
          </a:p>
          <a:p>
            <a:pPr algn="r">
              <a:spcAft>
                <a:spcPts val="300"/>
              </a:spcAft>
            </a:pPr>
            <a:r>
              <a:rPr lang="en-AU" sz="1400" dirty="0">
                <a:solidFill>
                  <a:schemeClr val="accent2">
                    <a:lumMod val="40000"/>
                    <a:lumOff val="60000"/>
                  </a:schemeClr>
                </a:solidFill>
              </a:rPr>
              <a:t>Turner, R. M., Plank, M. J., </a:t>
            </a:r>
            <a:r>
              <a:rPr lang="en-AU" sz="1400" dirty="0" err="1">
                <a:solidFill>
                  <a:schemeClr val="accent2">
                    <a:lumMod val="40000"/>
                    <a:lumOff val="60000"/>
                  </a:schemeClr>
                </a:solidFill>
              </a:rPr>
              <a:t>Brockerhoff</a:t>
            </a:r>
            <a:r>
              <a:rPr lang="en-AU" sz="1400" dirty="0">
                <a:solidFill>
                  <a:schemeClr val="accent2">
                    <a:lumMod val="40000"/>
                    <a:lumOff val="60000"/>
                  </a:schemeClr>
                </a:solidFill>
              </a:rPr>
              <a:t>, E. G., Pawson, S., </a:t>
            </a:r>
            <a:r>
              <a:rPr lang="en-AU" sz="1400" dirty="0" err="1">
                <a:solidFill>
                  <a:schemeClr val="accent2">
                    <a:lumMod val="40000"/>
                    <a:lumOff val="60000"/>
                  </a:schemeClr>
                </a:solidFill>
              </a:rPr>
              <a:t>Liebhold</a:t>
            </a:r>
            <a:r>
              <a:rPr lang="en-AU" sz="1400" dirty="0">
                <a:solidFill>
                  <a:schemeClr val="accent2">
                    <a:lumMod val="40000"/>
                    <a:lumOff val="60000"/>
                  </a:schemeClr>
                </a:solidFill>
              </a:rPr>
              <a:t>, A., &amp; James, A. (2020). Ecological Applications, 30(8), e02194</a:t>
            </a:r>
          </a:p>
          <a:p>
            <a:pPr>
              <a:spcAft>
                <a:spcPts val="300"/>
              </a:spcAft>
            </a:pPr>
            <a:endParaRPr lang="en-AU" dirty="0">
              <a:solidFill>
                <a:schemeClr val="accent2">
                  <a:lumMod val="20000"/>
                  <a:lumOff val="80000"/>
                </a:schemeClr>
              </a:solidFill>
            </a:endParaRPr>
          </a:p>
          <a:p>
            <a:pPr>
              <a:spcAft>
                <a:spcPts val="300"/>
              </a:spcAft>
            </a:pPr>
            <a:r>
              <a:rPr lang="en-AU" dirty="0">
                <a:solidFill>
                  <a:schemeClr val="accent2">
                    <a:lumMod val="20000"/>
                    <a:lumOff val="80000"/>
                  </a:schemeClr>
                </a:solidFill>
              </a:rPr>
              <a:t>“Border inspections play several beneficial roles, including (a) gathering information about risks across commodities that can be used to identify the need for quarantine measures; (b) incentivizing producers to abate NNS risk in exported goods (to avoid interception penalties; </a:t>
            </a:r>
            <a:r>
              <a:rPr lang="en-AU" dirty="0" err="1">
                <a:solidFill>
                  <a:schemeClr val="accent2">
                    <a:lumMod val="20000"/>
                    <a:lumOff val="80000"/>
                  </a:schemeClr>
                </a:solidFill>
              </a:rPr>
              <a:t>Ameden</a:t>
            </a:r>
            <a:r>
              <a:rPr lang="en-AU" dirty="0">
                <a:solidFill>
                  <a:schemeClr val="accent2">
                    <a:lumMod val="20000"/>
                    <a:lumOff val="80000"/>
                  </a:schemeClr>
                </a:solidFill>
              </a:rPr>
              <a:t>, Cash, and Zilberman 2007; </a:t>
            </a:r>
            <a:r>
              <a:rPr lang="en-AU" dirty="0" err="1">
                <a:solidFill>
                  <a:schemeClr val="accent2">
                    <a:lumMod val="20000"/>
                    <a:lumOff val="80000"/>
                  </a:schemeClr>
                </a:solidFill>
              </a:rPr>
              <a:t>Springborn</a:t>
            </a:r>
            <a:r>
              <a:rPr lang="en-AU" dirty="0">
                <a:solidFill>
                  <a:schemeClr val="accent2">
                    <a:lumMod val="20000"/>
                    <a:lumOff val="80000"/>
                  </a:schemeClr>
                </a:solidFill>
              </a:rPr>
              <a:t>, Lindsay, and </a:t>
            </a:r>
            <a:r>
              <a:rPr lang="en-AU" dirty="0" err="1">
                <a:solidFill>
                  <a:schemeClr val="accent2">
                    <a:lumMod val="20000"/>
                    <a:lumOff val="80000"/>
                  </a:schemeClr>
                </a:solidFill>
              </a:rPr>
              <a:t>Epanchin-Niell</a:t>
            </a:r>
            <a:r>
              <a:rPr lang="en-AU" dirty="0">
                <a:solidFill>
                  <a:schemeClr val="accent2">
                    <a:lumMod val="20000"/>
                    <a:lumOff val="80000"/>
                  </a:schemeClr>
                </a:solidFill>
              </a:rPr>
              <a:t> 2016); and (c) identifying infested shipments so they can be mitigated (</a:t>
            </a:r>
            <a:r>
              <a:rPr lang="en-AU" dirty="0" err="1">
                <a:solidFill>
                  <a:schemeClr val="accent2">
                    <a:lumMod val="20000"/>
                    <a:lumOff val="80000"/>
                  </a:schemeClr>
                </a:solidFill>
              </a:rPr>
              <a:t>Epanchin-Niell</a:t>
            </a:r>
            <a:r>
              <a:rPr lang="en-AU" dirty="0">
                <a:solidFill>
                  <a:schemeClr val="accent2">
                    <a:lumMod val="20000"/>
                    <a:lumOff val="80000"/>
                  </a:schemeClr>
                </a:solidFill>
              </a:rPr>
              <a:t> 2017). </a:t>
            </a:r>
          </a:p>
          <a:p>
            <a:pPr algn="r">
              <a:spcAft>
                <a:spcPts val="300"/>
              </a:spcAft>
            </a:pPr>
            <a:r>
              <a:rPr lang="en-AU" sz="1400" b="0" i="0" dirty="0" err="1">
                <a:solidFill>
                  <a:schemeClr val="accent2">
                    <a:lumMod val="40000"/>
                    <a:lumOff val="60000"/>
                  </a:schemeClr>
                </a:solidFill>
                <a:effectLst/>
              </a:rPr>
              <a:t>Epanchin-Niell</a:t>
            </a:r>
            <a:r>
              <a:rPr lang="en-AU" sz="1400" b="0" i="0" dirty="0">
                <a:solidFill>
                  <a:schemeClr val="accent2">
                    <a:lumMod val="40000"/>
                    <a:lumOff val="60000"/>
                  </a:schemeClr>
                </a:solidFill>
                <a:effectLst/>
              </a:rPr>
              <a:t>, R., </a:t>
            </a:r>
            <a:r>
              <a:rPr lang="en-AU" sz="1400" b="0" i="0" dirty="0" err="1">
                <a:solidFill>
                  <a:schemeClr val="accent2">
                    <a:lumMod val="40000"/>
                    <a:lumOff val="60000"/>
                  </a:schemeClr>
                </a:solidFill>
                <a:effectLst/>
              </a:rPr>
              <a:t>McAusland</a:t>
            </a:r>
            <a:r>
              <a:rPr lang="en-AU" sz="1400" b="0" i="0" dirty="0">
                <a:solidFill>
                  <a:schemeClr val="accent2">
                    <a:lumMod val="40000"/>
                    <a:lumOff val="60000"/>
                  </a:schemeClr>
                </a:solidFill>
                <a:effectLst/>
              </a:rPr>
              <a:t>, C., </a:t>
            </a:r>
            <a:r>
              <a:rPr lang="en-AU" sz="1400" b="0" i="0" dirty="0" err="1">
                <a:solidFill>
                  <a:schemeClr val="accent2">
                    <a:lumMod val="40000"/>
                    <a:lumOff val="60000"/>
                  </a:schemeClr>
                </a:solidFill>
                <a:effectLst/>
              </a:rPr>
              <a:t>Liebhold</a:t>
            </a:r>
            <a:r>
              <a:rPr lang="en-AU" sz="1400" b="0" i="0" dirty="0">
                <a:solidFill>
                  <a:schemeClr val="accent2">
                    <a:lumMod val="40000"/>
                    <a:lumOff val="60000"/>
                  </a:schemeClr>
                </a:solidFill>
                <a:effectLst/>
              </a:rPr>
              <a:t>, A., </a:t>
            </a:r>
            <a:r>
              <a:rPr lang="en-AU" sz="1400" b="0" i="0" dirty="0" err="1">
                <a:solidFill>
                  <a:schemeClr val="accent2">
                    <a:lumMod val="40000"/>
                    <a:lumOff val="60000"/>
                  </a:schemeClr>
                </a:solidFill>
                <a:effectLst/>
              </a:rPr>
              <a:t>Mwebaze</a:t>
            </a:r>
            <a:r>
              <a:rPr lang="en-AU" sz="1400" b="0" i="0" dirty="0">
                <a:solidFill>
                  <a:schemeClr val="accent2">
                    <a:lumMod val="40000"/>
                    <a:lumOff val="60000"/>
                  </a:schemeClr>
                </a:solidFill>
                <a:effectLst/>
              </a:rPr>
              <a:t>, P., &amp; </a:t>
            </a:r>
            <a:r>
              <a:rPr lang="en-AU" sz="1400" b="0" i="0" dirty="0" err="1">
                <a:solidFill>
                  <a:schemeClr val="accent2">
                    <a:lumMod val="40000"/>
                    <a:lumOff val="60000"/>
                  </a:schemeClr>
                </a:solidFill>
                <a:effectLst/>
              </a:rPr>
              <a:t>Springborn</a:t>
            </a:r>
            <a:r>
              <a:rPr lang="en-AU" sz="1400" b="0" i="0" dirty="0">
                <a:solidFill>
                  <a:schemeClr val="accent2">
                    <a:lumMod val="40000"/>
                    <a:lumOff val="60000"/>
                  </a:schemeClr>
                </a:solidFill>
                <a:effectLst/>
              </a:rPr>
              <a:t>, M. R. (2021). </a:t>
            </a:r>
            <a:r>
              <a:rPr lang="en-AU" sz="1400" b="0" i="1" dirty="0">
                <a:solidFill>
                  <a:schemeClr val="accent2">
                    <a:lumMod val="40000"/>
                    <a:lumOff val="60000"/>
                  </a:schemeClr>
                </a:solidFill>
                <a:effectLst/>
              </a:rPr>
              <a:t>Review of Environmental Economics and Policy</a:t>
            </a:r>
            <a:r>
              <a:rPr lang="en-AU" sz="1400" b="0" i="0" dirty="0">
                <a:solidFill>
                  <a:schemeClr val="accent2">
                    <a:lumMod val="40000"/>
                    <a:lumOff val="60000"/>
                  </a:schemeClr>
                </a:solidFill>
                <a:effectLst/>
              </a:rPr>
              <a:t>, </a:t>
            </a:r>
            <a:r>
              <a:rPr lang="en-AU" sz="1400" b="0" i="1" dirty="0">
                <a:solidFill>
                  <a:schemeClr val="accent2">
                    <a:lumMod val="40000"/>
                    <a:lumOff val="60000"/>
                  </a:schemeClr>
                </a:solidFill>
                <a:effectLst/>
              </a:rPr>
              <a:t>15</a:t>
            </a:r>
            <a:r>
              <a:rPr lang="en-AU" sz="1400" b="0" i="0" dirty="0">
                <a:solidFill>
                  <a:schemeClr val="accent2">
                    <a:lumMod val="40000"/>
                    <a:lumOff val="60000"/>
                  </a:schemeClr>
                </a:solidFill>
                <a:effectLst/>
              </a:rPr>
              <a:t>(1), 180-190.</a:t>
            </a:r>
            <a:endParaRPr lang="en-AU" sz="1400" dirty="0">
              <a:solidFill>
                <a:schemeClr val="accent2">
                  <a:lumMod val="40000"/>
                  <a:lumOff val="60000"/>
                </a:schemeClr>
              </a:solidFill>
            </a:endParaRPr>
          </a:p>
        </p:txBody>
      </p:sp>
    </p:spTree>
    <p:extLst>
      <p:ext uri="{BB962C8B-B14F-4D97-AF65-F5344CB8AC3E}">
        <p14:creationId xmlns:p14="http://schemas.microsoft.com/office/powerpoint/2010/main" val="257153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Purposes</a:t>
            </a:r>
          </a:p>
        </p:txBody>
      </p:sp>
      <p:sp>
        <p:nvSpPr>
          <p:cNvPr id="3" name="Rectangle 2">
            <a:extLst>
              <a:ext uri="{FF2B5EF4-FFF2-40B4-BE49-F238E27FC236}">
                <a16:creationId xmlns:a16="http://schemas.microsoft.com/office/drawing/2014/main" id="{6FFA4559-FCD9-9878-4635-AD4CB8E767E0}"/>
              </a:ext>
            </a:extLst>
          </p:cNvPr>
          <p:cNvSpPr/>
          <p:nvPr/>
        </p:nvSpPr>
        <p:spPr>
          <a:xfrm>
            <a:off x="393751" y="1161873"/>
            <a:ext cx="11350230" cy="5378395"/>
          </a:xfrm>
          <a:prstGeom prst="rect">
            <a:avLst/>
          </a:prstGeom>
        </p:spPr>
        <p:txBody>
          <a:bodyPr wrap="square">
            <a:spAutoFit/>
          </a:bodyPr>
          <a:lstStyle/>
          <a:p>
            <a:pPr>
              <a:spcAft>
                <a:spcPts val="300"/>
              </a:spcAft>
            </a:pPr>
            <a:r>
              <a:rPr lang="en-AU" dirty="0">
                <a:solidFill>
                  <a:schemeClr val="tx1">
                    <a:lumMod val="65000"/>
                    <a:lumOff val="35000"/>
                  </a:schemeClr>
                </a:solidFill>
              </a:rPr>
              <a:t>“The role of border inspection in this context covers two of the three roles identified by Robinson, </a:t>
            </a:r>
            <a:r>
              <a:rPr lang="en-AU" dirty="0" err="1">
                <a:solidFill>
                  <a:schemeClr val="tx1">
                    <a:lumMod val="65000"/>
                    <a:lumOff val="35000"/>
                  </a:schemeClr>
                </a:solidFill>
              </a:rPr>
              <a:t>Burgman</a:t>
            </a:r>
            <a:r>
              <a:rPr lang="en-AU" dirty="0">
                <a:solidFill>
                  <a:schemeClr val="tx1">
                    <a:lumMod val="65000"/>
                    <a:lumOff val="35000"/>
                  </a:schemeClr>
                </a:solidFill>
              </a:rPr>
              <a:t>, and Cannon (2011), namely, </a:t>
            </a:r>
            <a:r>
              <a:rPr lang="en-AU" u="sng" dirty="0">
                <a:solidFill>
                  <a:schemeClr val="accent2">
                    <a:lumMod val="20000"/>
                    <a:lumOff val="80000"/>
                  </a:schemeClr>
                </a:solidFill>
              </a:rPr>
              <a:t>(1) monitoring pathway risk and its evolution to make informed decisions about the threat </a:t>
            </a:r>
            <a:r>
              <a:rPr lang="en-AU" dirty="0">
                <a:solidFill>
                  <a:schemeClr val="tx1">
                    <a:lumMod val="65000"/>
                    <a:lumOff val="35000"/>
                  </a:schemeClr>
                </a:solidFill>
              </a:rPr>
              <a:t>(e.g., shutting down a risky pathway), and (2) reducing the number of propagules entering the country (sometimes called leakage or slippage, i.e., trade volume × infestation rate × leakage rate) or the total pest risk (i.e., volume × infestation rate × leakage rate × impact) arriving in the country by filtering highly infested consignments.”</a:t>
            </a:r>
          </a:p>
          <a:p>
            <a:pPr algn="r">
              <a:spcAft>
                <a:spcPts val="300"/>
              </a:spcAft>
            </a:pPr>
            <a:r>
              <a:rPr lang="en-AU" sz="1400" dirty="0">
                <a:solidFill>
                  <a:schemeClr val="tx1">
                    <a:lumMod val="65000"/>
                    <a:lumOff val="35000"/>
                  </a:schemeClr>
                </a:solidFill>
              </a:rPr>
              <a:t>Trouvé, R., &amp; Robinson, A. P. (2021).. Risk Analysis, 41(6), 992-1003</a:t>
            </a:r>
          </a:p>
          <a:p>
            <a:pPr algn="r">
              <a:spcAft>
                <a:spcPts val="300"/>
              </a:spcAft>
            </a:pPr>
            <a:endParaRPr lang="en-AU" sz="1400" dirty="0">
              <a:solidFill>
                <a:schemeClr val="tx1">
                  <a:lumMod val="65000"/>
                  <a:lumOff val="35000"/>
                </a:schemeClr>
              </a:solidFill>
            </a:endParaRPr>
          </a:p>
          <a:p>
            <a:pPr>
              <a:spcAft>
                <a:spcPts val="300"/>
              </a:spcAft>
            </a:pPr>
            <a:r>
              <a:rPr lang="en-AU" dirty="0">
                <a:solidFill>
                  <a:schemeClr val="tx1">
                    <a:lumMod val="65000"/>
                    <a:lumOff val="35000"/>
                  </a:schemeClr>
                </a:solidFill>
              </a:rPr>
              <a:t>“There are several purposes for border inspections: inspections </a:t>
            </a:r>
            <a:r>
              <a:rPr lang="en-AU" u="sng" dirty="0">
                <a:solidFill>
                  <a:schemeClr val="accent2">
                    <a:lumMod val="20000"/>
                    <a:lumOff val="80000"/>
                  </a:schemeClr>
                </a:solidFill>
              </a:rPr>
              <a:t>(1) provide information about risks associated with individual pests or groups of pests </a:t>
            </a:r>
            <a:r>
              <a:rPr lang="en-AU" dirty="0">
                <a:solidFill>
                  <a:schemeClr val="tx1">
                    <a:lumMod val="65000"/>
                    <a:lumOff val="35000"/>
                  </a:schemeClr>
                </a:solidFill>
              </a:rPr>
              <a:t>that informs other biosecurity actions, </a:t>
            </a:r>
            <a:r>
              <a:rPr lang="en-AU" u="sng" dirty="0">
                <a:solidFill>
                  <a:schemeClr val="accent2">
                    <a:lumMod val="20000"/>
                    <a:lumOff val="80000"/>
                  </a:schemeClr>
                </a:solidFill>
              </a:rPr>
              <a:t>(2) provide information about risks associated with specific commodities</a:t>
            </a:r>
            <a:r>
              <a:rPr lang="en-AU" dirty="0">
                <a:solidFill>
                  <a:schemeClr val="tx1">
                    <a:lumMod val="65000"/>
                    <a:lumOff val="35000"/>
                  </a:schemeClr>
                </a:solidFill>
              </a:rPr>
              <a:t> and this also informs biosecurity activities, </a:t>
            </a:r>
            <a:r>
              <a:rPr lang="en-AU" u="sng" dirty="0">
                <a:solidFill>
                  <a:schemeClr val="accent2">
                    <a:lumMod val="20000"/>
                    <a:lumOff val="80000"/>
                  </a:schemeClr>
                </a:solidFill>
              </a:rPr>
              <a:t>(3) monitor the effectiveness of phytosanitary treatments</a:t>
            </a:r>
            <a:r>
              <a:rPr lang="en-AU" dirty="0">
                <a:solidFill>
                  <a:schemeClr val="tx1">
                    <a:lumMod val="65000"/>
                    <a:lumOff val="35000"/>
                  </a:schemeClr>
                </a:solidFill>
              </a:rPr>
              <a:t>, (4) incentivize exporters to reduce invasion risk in exports, and (5) directly identify infested shipments so that they can be excluded (</a:t>
            </a:r>
            <a:r>
              <a:rPr lang="en-AU" dirty="0" err="1">
                <a:solidFill>
                  <a:schemeClr val="tx1">
                    <a:lumMod val="65000"/>
                    <a:lumOff val="35000"/>
                  </a:schemeClr>
                </a:solidFill>
              </a:rPr>
              <a:t>Epanchin-Niell</a:t>
            </a:r>
            <a:r>
              <a:rPr lang="en-AU" dirty="0">
                <a:solidFill>
                  <a:schemeClr val="tx1">
                    <a:lumMod val="65000"/>
                    <a:lumOff val="35000"/>
                  </a:schemeClr>
                </a:solidFill>
              </a:rPr>
              <a:t> 2017).”</a:t>
            </a:r>
            <a:endParaRPr lang="en-AU" sz="1400" dirty="0">
              <a:solidFill>
                <a:schemeClr val="tx1">
                  <a:lumMod val="65000"/>
                  <a:lumOff val="35000"/>
                </a:schemeClr>
              </a:solidFill>
            </a:endParaRPr>
          </a:p>
          <a:p>
            <a:pPr algn="r">
              <a:spcAft>
                <a:spcPts val="300"/>
              </a:spcAft>
            </a:pPr>
            <a:r>
              <a:rPr lang="en-AU" sz="1400" dirty="0">
                <a:solidFill>
                  <a:schemeClr val="tx1">
                    <a:lumMod val="65000"/>
                    <a:lumOff val="35000"/>
                  </a:schemeClr>
                </a:solidFill>
              </a:rPr>
              <a:t>Turner, R. M., Plank, M. J., </a:t>
            </a:r>
            <a:r>
              <a:rPr lang="en-AU" sz="1400" dirty="0" err="1">
                <a:solidFill>
                  <a:schemeClr val="tx1">
                    <a:lumMod val="65000"/>
                    <a:lumOff val="35000"/>
                  </a:schemeClr>
                </a:solidFill>
              </a:rPr>
              <a:t>Brockerhoff</a:t>
            </a:r>
            <a:r>
              <a:rPr lang="en-AU" sz="1400" dirty="0">
                <a:solidFill>
                  <a:schemeClr val="tx1">
                    <a:lumMod val="65000"/>
                    <a:lumOff val="35000"/>
                  </a:schemeClr>
                </a:solidFill>
              </a:rPr>
              <a:t>, E. G., Pawson, S., </a:t>
            </a:r>
            <a:r>
              <a:rPr lang="en-AU" sz="1400" dirty="0" err="1">
                <a:solidFill>
                  <a:schemeClr val="tx1">
                    <a:lumMod val="65000"/>
                    <a:lumOff val="35000"/>
                  </a:schemeClr>
                </a:solidFill>
              </a:rPr>
              <a:t>Liebhold</a:t>
            </a:r>
            <a:r>
              <a:rPr lang="en-AU" sz="1400" dirty="0">
                <a:solidFill>
                  <a:schemeClr val="tx1">
                    <a:lumMod val="65000"/>
                    <a:lumOff val="35000"/>
                  </a:schemeClr>
                </a:solidFill>
              </a:rPr>
              <a:t>, A., &amp; James, A. (2020). Ecological Applications, 30(8), e02194</a:t>
            </a:r>
          </a:p>
          <a:p>
            <a:pPr>
              <a:spcAft>
                <a:spcPts val="300"/>
              </a:spcAft>
            </a:pPr>
            <a:endParaRPr lang="en-AU" dirty="0">
              <a:solidFill>
                <a:schemeClr val="tx1">
                  <a:lumMod val="65000"/>
                  <a:lumOff val="35000"/>
                </a:schemeClr>
              </a:solidFill>
            </a:endParaRPr>
          </a:p>
          <a:p>
            <a:pPr>
              <a:spcAft>
                <a:spcPts val="300"/>
              </a:spcAft>
            </a:pPr>
            <a:r>
              <a:rPr lang="en-AU" dirty="0">
                <a:solidFill>
                  <a:schemeClr val="tx1">
                    <a:lumMod val="65000"/>
                    <a:lumOff val="35000"/>
                  </a:schemeClr>
                </a:solidFill>
              </a:rPr>
              <a:t>“Border inspections play several beneficial roles, including </a:t>
            </a:r>
            <a:r>
              <a:rPr lang="en-AU" u="sng" dirty="0">
                <a:solidFill>
                  <a:schemeClr val="accent2">
                    <a:lumMod val="20000"/>
                    <a:lumOff val="80000"/>
                  </a:schemeClr>
                </a:solidFill>
              </a:rPr>
              <a:t>(a) gathering information about risks across commodities </a:t>
            </a:r>
            <a:r>
              <a:rPr lang="en-AU" dirty="0">
                <a:solidFill>
                  <a:schemeClr val="tx1">
                    <a:lumMod val="65000"/>
                    <a:lumOff val="35000"/>
                  </a:schemeClr>
                </a:solidFill>
              </a:rPr>
              <a:t>that can be used to identify the need for quarantine measures; (b) incentivizing producers to abate NNS risk in exported goods (to avoid interception penalties; </a:t>
            </a:r>
            <a:r>
              <a:rPr lang="en-AU" dirty="0" err="1">
                <a:solidFill>
                  <a:schemeClr val="tx1">
                    <a:lumMod val="65000"/>
                    <a:lumOff val="35000"/>
                  </a:schemeClr>
                </a:solidFill>
              </a:rPr>
              <a:t>Ameden</a:t>
            </a:r>
            <a:r>
              <a:rPr lang="en-AU" dirty="0">
                <a:solidFill>
                  <a:schemeClr val="tx1">
                    <a:lumMod val="65000"/>
                    <a:lumOff val="35000"/>
                  </a:schemeClr>
                </a:solidFill>
              </a:rPr>
              <a:t>, Cash, and Zilberman 2007; </a:t>
            </a:r>
            <a:r>
              <a:rPr lang="en-AU" dirty="0" err="1">
                <a:solidFill>
                  <a:schemeClr val="tx1">
                    <a:lumMod val="65000"/>
                    <a:lumOff val="35000"/>
                  </a:schemeClr>
                </a:solidFill>
              </a:rPr>
              <a:t>Springborn</a:t>
            </a:r>
            <a:r>
              <a:rPr lang="en-AU" dirty="0">
                <a:solidFill>
                  <a:schemeClr val="tx1">
                    <a:lumMod val="65000"/>
                    <a:lumOff val="35000"/>
                  </a:schemeClr>
                </a:solidFill>
              </a:rPr>
              <a:t>, Lindsay, and </a:t>
            </a:r>
            <a:r>
              <a:rPr lang="en-AU" dirty="0" err="1">
                <a:solidFill>
                  <a:schemeClr val="tx1">
                    <a:lumMod val="65000"/>
                    <a:lumOff val="35000"/>
                  </a:schemeClr>
                </a:solidFill>
              </a:rPr>
              <a:t>Epanchin-Niell</a:t>
            </a:r>
            <a:r>
              <a:rPr lang="en-AU" dirty="0">
                <a:solidFill>
                  <a:schemeClr val="tx1">
                    <a:lumMod val="65000"/>
                    <a:lumOff val="35000"/>
                  </a:schemeClr>
                </a:solidFill>
              </a:rPr>
              <a:t> 2016); and (c) identifying infested shipments so they can be mitigated (</a:t>
            </a:r>
            <a:r>
              <a:rPr lang="en-AU" dirty="0" err="1">
                <a:solidFill>
                  <a:schemeClr val="tx1">
                    <a:lumMod val="65000"/>
                    <a:lumOff val="35000"/>
                  </a:schemeClr>
                </a:solidFill>
              </a:rPr>
              <a:t>Epanchin-Niell</a:t>
            </a:r>
            <a:r>
              <a:rPr lang="en-AU" dirty="0">
                <a:solidFill>
                  <a:schemeClr val="tx1">
                    <a:lumMod val="65000"/>
                    <a:lumOff val="35000"/>
                  </a:schemeClr>
                </a:solidFill>
              </a:rPr>
              <a:t> 2017). </a:t>
            </a:r>
          </a:p>
          <a:p>
            <a:pPr algn="r">
              <a:spcAft>
                <a:spcPts val="300"/>
              </a:spcAft>
            </a:pPr>
            <a:r>
              <a:rPr lang="en-AU" sz="1400" b="0" i="0" dirty="0" err="1">
                <a:solidFill>
                  <a:schemeClr val="tx1">
                    <a:lumMod val="65000"/>
                    <a:lumOff val="35000"/>
                  </a:schemeClr>
                </a:solidFill>
                <a:effectLst/>
              </a:rPr>
              <a:t>Epanchin-Niell</a:t>
            </a:r>
            <a:r>
              <a:rPr lang="en-AU" sz="1400" b="0" i="0" dirty="0">
                <a:solidFill>
                  <a:schemeClr val="tx1">
                    <a:lumMod val="65000"/>
                    <a:lumOff val="35000"/>
                  </a:schemeClr>
                </a:solidFill>
                <a:effectLst/>
              </a:rPr>
              <a:t>, R., </a:t>
            </a:r>
            <a:r>
              <a:rPr lang="en-AU" sz="1400" b="0" i="0" dirty="0" err="1">
                <a:solidFill>
                  <a:schemeClr val="tx1">
                    <a:lumMod val="65000"/>
                    <a:lumOff val="35000"/>
                  </a:schemeClr>
                </a:solidFill>
                <a:effectLst/>
              </a:rPr>
              <a:t>McAusland</a:t>
            </a:r>
            <a:r>
              <a:rPr lang="en-AU" sz="1400" b="0" i="0" dirty="0">
                <a:solidFill>
                  <a:schemeClr val="tx1">
                    <a:lumMod val="65000"/>
                    <a:lumOff val="35000"/>
                  </a:schemeClr>
                </a:solidFill>
                <a:effectLst/>
              </a:rPr>
              <a:t>, C., </a:t>
            </a:r>
            <a:r>
              <a:rPr lang="en-AU" sz="1400" b="0" i="0" dirty="0" err="1">
                <a:solidFill>
                  <a:schemeClr val="tx1">
                    <a:lumMod val="65000"/>
                    <a:lumOff val="35000"/>
                  </a:schemeClr>
                </a:solidFill>
                <a:effectLst/>
              </a:rPr>
              <a:t>Liebhold</a:t>
            </a:r>
            <a:r>
              <a:rPr lang="en-AU" sz="1400" b="0" i="0" dirty="0">
                <a:solidFill>
                  <a:schemeClr val="tx1">
                    <a:lumMod val="65000"/>
                    <a:lumOff val="35000"/>
                  </a:schemeClr>
                </a:solidFill>
                <a:effectLst/>
              </a:rPr>
              <a:t>, A., </a:t>
            </a:r>
            <a:r>
              <a:rPr lang="en-AU" sz="1400" b="0" i="0" dirty="0" err="1">
                <a:solidFill>
                  <a:schemeClr val="tx1">
                    <a:lumMod val="65000"/>
                    <a:lumOff val="35000"/>
                  </a:schemeClr>
                </a:solidFill>
                <a:effectLst/>
              </a:rPr>
              <a:t>Mwebaze</a:t>
            </a:r>
            <a:r>
              <a:rPr lang="en-AU" sz="1400" b="0" i="0" dirty="0">
                <a:solidFill>
                  <a:schemeClr val="tx1">
                    <a:lumMod val="65000"/>
                    <a:lumOff val="35000"/>
                  </a:schemeClr>
                </a:solidFill>
                <a:effectLst/>
              </a:rPr>
              <a:t>, P., &amp; </a:t>
            </a:r>
            <a:r>
              <a:rPr lang="en-AU" sz="1400" b="0" i="0" dirty="0" err="1">
                <a:solidFill>
                  <a:schemeClr val="tx1">
                    <a:lumMod val="65000"/>
                    <a:lumOff val="35000"/>
                  </a:schemeClr>
                </a:solidFill>
                <a:effectLst/>
              </a:rPr>
              <a:t>Springborn</a:t>
            </a:r>
            <a:r>
              <a:rPr lang="en-AU" sz="1400" b="0" i="0" dirty="0">
                <a:solidFill>
                  <a:schemeClr val="tx1">
                    <a:lumMod val="65000"/>
                    <a:lumOff val="35000"/>
                  </a:schemeClr>
                </a:solidFill>
                <a:effectLst/>
              </a:rPr>
              <a:t>, M. R. (2021). </a:t>
            </a:r>
            <a:r>
              <a:rPr lang="en-AU" sz="1400" b="0" i="1" dirty="0">
                <a:solidFill>
                  <a:schemeClr val="tx1">
                    <a:lumMod val="65000"/>
                    <a:lumOff val="35000"/>
                  </a:schemeClr>
                </a:solidFill>
                <a:effectLst/>
              </a:rPr>
              <a:t>Review of Environmental Economics and Policy</a:t>
            </a:r>
            <a:r>
              <a:rPr lang="en-AU" sz="1400" b="0" i="0" dirty="0">
                <a:solidFill>
                  <a:schemeClr val="tx1">
                    <a:lumMod val="65000"/>
                    <a:lumOff val="35000"/>
                  </a:schemeClr>
                </a:solidFill>
                <a:effectLst/>
              </a:rPr>
              <a:t>, </a:t>
            </a:r>
            <a:r>
              <a:rPr lang="en-AU" sz="1400" b="0" i="1" dirty="0">
                <a:solidFill>
                  <a:schemeClr val="tx1">
                    <a:lumMod val="65000"/>
                    <a:lumOff val="35000"/>
                  </a:schemeClr>
                </a:solidFill>
                <a:effectLst/>
              </a:rPr>
              <a:t>15</a:t>
            </a:r>
            <a:r>
              <a:rPr lang="en-AU" sz="1400" b="0" i="0" dirty="0">
                <a:solidFill>
                  <a:schemeClr val="tx1">
                    <a:lumMod val="65000"/>
                    <a:lumOff val="35000"/>
                  </a:schemeClr>
                </a:solidFill>
                <a:effectLst/>
              </a:rPr>
              <a:t>(1), 180-190.</a:t>
            </a:r>
            <a:endParaRPr lang="en-AU" sz="1400" dirty="0">
              <a:solidFill>
                <a:schemeClr val="tx1">
                  <a:lumMod val="65000"/>
                  <a:lumOff val="35000"/>
                </a:schemeClr>
              </a:solidFill>
            </a:endParaRPr>
          </a:p>
        </p:txBody>
      </p:sp>
    </p:spTree>
    <p:extLst>
      <p:ext uri="{BB962C8B-B14F-4D97-AF65-F5344CB8AC3E}">
        <p14:creationId xmlns:p14="http://schemas.microsoft.com/office/powerpoint/2010/main" val="38492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Purposes</a:t>
            </a:r>
          </a:p>
        </p:txBody>
      </p:sp>
      <p:sp>
        <p:nvSpPr>
          <p:cNvPr id="3" name="Rectangle 2">
            <a:extLst>
              <a:ext uri="{FF2B5EF4-FFF2-40B4-BE49-F238E27FC236}">
                <a16:creationId xmlns:a16="http://schemas.microsoft.com/office/drawing/2014/main" id="{6FFA4559-FCD9-9878-4635-AD4CB8E767E0}"/>
              </a:ext>
            </a:extLst>
          </p:cNvPr>
          <p:cNvSpPr/>
          <p:nvPr/>
        </p:nvSpPr>
        <p:spPr>
          <a:xfrm>
            <a:off x="393751" y="1161873"/>
            <a:ext cx="11350230" cy="5378395"/>
          </a:xfrm>
          <a:prstGeom prst="rect">
            <a:avLst/>
          </a:prstGeom>
        </p:spPr>
        <p:txBody>
          <a:bodyPr wrap="square">
            <a:spAutoFit/>
          </a:bodyPr>
          <a:lstStyle/>
          <a:p>
            <a:pPr>
              <a:spcAft>
                <a:spcPts val="300"/>
              </a:spcAft>
            </a:pPr>
            <a:r>
              <a:rPr lang="en-AU" dirty="0">
                <a:solidFill>
                  <a:schemeClr val="tx1">
                    <a:lumMod val="65000"/>
                    <a:lumOff val="35000"/>
                  </a:schemeClr>
                </a:solidFill>
              </a:rPr>
              <a:t>“The role of border inspection in this context covers two of the three roles identified by Robinson, </a:t>
            </a:r>
            <a:r>
              <a:rPr lang="en-AU" dirty="0" err="1">
                <a:solidFill>
                  <a:schemeClr val="tx1">
                    <a:lumMod val="65000"/>
                    <a:lumOff val="35000"/>
                  </a:schemeClr>
                </a:solidFill>
              </a:rPr>
              <a:t>Burgman</a:t>
            </a:r>
            <a:r>
              <a:rPr lang="en-AU" dirty="0">
                <a:solidFill>
                  <a:schemeClr val="tx1">
                    <a:lumMod val="65000"/>
                    <a:lumOff val="35000"/>
                  </a:schemeClr>
                </a:solidFill>
              </a:rPr>
              <a:t>, and Cannon (2011), namely, (1) monitoring pathway risk and its evolution to make informed decisions about the threat (e.g., shutting down a risky pathway), and (2) reducing the number of propagules entering the country (sometimes called leakage or slippage, i.e., trade volume × infestation rate × leakage rate) or the total pest risk (i.e., volume × infestation rate × leakage rate × impact) arriving in the country by filtering highly infested consignments.”</a:t>
            </a:r>
          </a:p>
          <a:p>
            <a:pPr algn="r">
              <a:spcAft>
                <a:spcPts val="300"/>
              </a:spcAft>
            </a:pPr>
            <a:r>
              <a:rPr lang="en-AU" sz="1400" dirty="0">
                <a:solidFill>
                  <a:schemeClr val="tx1">
                    <a:lumMod val="65000"/>
                    <a:lumOff val="35000"/>
                  </a:schemeClr>
                </a:solidFill>
              </a:rPr>
              <a:t>Trouvé, R., &amp; Robinson, A. P. (2021).. Risk Analysis, 41(6), 992-1003</a:t>
            </a:r>
          </a:p>
          <a:p>
            <a:pPr algn="r">
              <a:spcAft>
                <a:spcPts val="300"/>
              </a:spcAft>
            </a:pPr>
            <a:endParaRPr lang="en-AU" sz="1400" dirty="0">
              <a:solidFill>
                <a:schemeClr val="tx1">
                  <a:lumMod val="65000"/>
                  <a:lumOff val="35000"/>
                </a:schemeClr>
              </a:solidFill>
            </a:endParaRPr>
          </a:p>
          <a:p>
            <a:pPr>
              <a:spcAft>
                <a:spcPts val="300"/>
              </a:spcAft>
            </a:pPr>
            <a:r>
              <a:rPr lang="en-AU" dirty="0">
                <a:solidFill>
                  <a:schemeClr val="tx1">
                    <a:lumMod val="65000"/>
                    <a:lumOff val="35000"/>
                  </a:schemeClr>
                </a:solidFill>
              </a:rPr>
              <a:t>“There are several purposes for border inspections: inspections (1) provide information about risks associated with individual pests or groups of pests that informs other biosecurity actions, (2) provide information about risks associated with specific commodities and this also informs biosecurity activities, (3) monitor the effectiveness of phytosanitary treatments, </a:t>
            </a:r>
            <a:r>
              <a:rPr lang="en-AU" u="sng" dirty="0">
                <a:solidFill>
                  <a:schemeClr val="accent2">
                    <a:lumMod val="20000"/>
                    <a:lumOff val="80000"/>
                  </a:schemeClr>
                </a:solidFill>
              </a:rPr>
              <a:t>(4) incentivize exporters to reduce invasion risk in exports</a:t>
            </a:r>
            <a:r>
              <a:rPr lang="en-AU" dirty="0">
                <a:solidFill>
                  <a:schemeClr val="tx1">
                    <a:lumMod val="65000"/>
                    <a:lumOff val="35000"/>
                  </a:schemeClr>
                </a:solidFill>
              </a:rPr>
              <a:t>, and (5) directly identify infested shipments so that they can be excluded (</a:t>
            </a:r>
            <a:r>
              <a:rPr lang="en-AU" dirty="0" err="1">
                <a:solidFill>
                  <a:schemeClr val="tx1">
                    <a:lumMod val="65000"/>
                    <a:lumOff val="35000"/>
                  </a:schemeClr>
                </a:solidFill>
              </a:rPr>
              <a:t>Epanchin-Niell</a:t>
            </a:r>
            <a:r>
              <a:rPr lang="en-AU" dirty="0">
                <a:solidFill>
                  <a:schemeClr val="tx1">
                    <a:lumMod val="65000"/>
                    <a:lumOff val="35000"/>
                  </a:schemeClr>
                </a:solidFill>
              </a:rPr>
              <a:t> 2017).”</a:t>
            </a:r>
            <a:endParaRPr lang="en-AU" sz="1400" dirty="0">
              <a:solidFill>
                <a:schemeClr val="tx1">
                  <a:lumMod val="65000"/>
                  <a:lumOff val="35000"/>
                </a:schemeClr>
              </a:solidFill>
            </a:endParaRPr>
          </a:p>
          <a:p>
            <a:pPr algn="r">
              <a:spcAft>
                <a:spcPts val="300"/>
              </a:spcAft>
            </a:pPr>
            <a:r>
              <a:rPr lang="en-AU" sz="1400" dirty="0">
                <a:solidFill>
                  <a:schemeClr val="tx1">
                    <a:lumMod val="65000"/>
                    <a:lumOff val="35000"/>
                  </a:schemeClr>
                </a:solidFill>
              </a:rPr>
              <a:t>Turner, R. M., Plank, M. J., </a:t>
            </a:r>
            <a:r>
              <a:rPr lang="en-AU" sz="1400" dirty="0" err="1">
                <a:solidFill>
                  <a:schemeClr val="tx1">
                    <a:lumMod val="65000"/>
                    <a:lumOff val="35000"/>
                  </a:schemeClr>
                </a:solidFill>
              </a:rPr>
              <a:t>Brockerhoff</a:t>
            </a:r>
            <a:r>
              <a:rPr lang="en-AU" sz="1400" dirty="0">
                <a:solidFill>
                  <a:schemeClr val="tx1">
                    <a:lumMod val="65000"/>
                    <a:lumOff val="35000"/>
                  </a:schemeClr>
                </a:solidFill>
              </a:rPr>
              <a:t>, E. G., Pawson, S., </a:t>
            </a:r>
            <a:r>
              <a:rPr lang="en-AU" sz="1400" dirty="0" err="1">
                <a:solidFill>
                  <a:schemeClr val="tx1">
                    <a:lumMod val="65000"/>
                    <a:lumOff val="35000"/>
                  </a:schemeClr>
                </a:solidFill>
              </a:rPr>
              <a:t>Liebhold</a:t>
            </a:r>
            <a:r>
              <a:rPr lang="en-AU" sz="1400" dirty="0">
                <a:solidFill>
                  <a:schemeClr val="tx1">
                    <a:lumMod val="65000"/>
                    <a:lumOff val="35000"/>
                  </a:schemeClr>
                </a:solidFill>
              </a:rPr>
              <a:t>, A., &amp; James, A. (2020). Ecological Applications, 30(8), e02194</a:t>
            </a:r>
          </a:p>
          <a:p>
            <a:pPr>
              <a:spcAft>
                <a:spcPts val="300"/>
              </a:spcAft>
            </a:pPr>
            <a:endParaRPr lang="en-AU" dirty="0">
              <a:solidFill>
                <a:schemeClr val="tx1">
                  <a:lumMod val="65000"/>
                  <a:lumOff val="35000"/>
                </a:schemeClr>
              </a:solidFill>
            </a:endParaRPr>
          </a:p>
          <a:p>
            <a:pPr>
              <a:spcAft>
                <a:spcPts val="300"/>
              </a:spcAft>
            </a:pPr>
            <a:r>
              <a:rPr lang="en-AU" dirty="0">
                <a:solidFill>
                  <a:schemeClr val="tx1">
                    <a:lumMod val="65000"/>
                    <a:lumOff val="35000"/>
                  </a:schemeClr>
                </a:solidFill>
              </a:rPr>
              <a:t>“Border inspections play several beneficial roles, including (a) gathering information about risks across commodities that can be used to identify the need for quarantine measures; </a:t>
            </a:r>
            <a:r>
              <a:rPr lang="en-AU" u="sng" dirty="0">
                <a:solidFill>
                  <a:schemeClr val="accent2">
                    <a:lumMod val="20000"/>
                    <a:lumOff val="80000"/>
                  </a:schemeClr>
                </a:solidFill>
              </a:rPr>
              <a:t>(b) incentivizing producers to abate NNS risk in exported goods</a:t>
            </a:r>
            <a:r>
              <a:rPr lang="en-AU" dirty="0">
                <a:solidFill>
                  <a:schemeClr val="tx1">
                    <a:lumMod val="65000"/>
                    <a:lumOff val="35000"/>
                  </a:schemeClr>
                </a:solidFill>
              </a:rPr>
              <a:t> (to avoid interception penalties; </a:t>
            </a:r>
            <a:r>
              <a:rPr lang="en-AU" dirty="0" err="1">
                <a:solidFill>
                  <a:schemeClr val="tx1">
                    <a:lumMod val="65000"/>
                    <a:lumOff val="35000"/>
                  </a:schemeClr>
                </a:solidFill>
              </a:rPr>
              <a:t>Ameden</a:t>
            </a:r>
            <a:r>
              <a:rPr lang="en-AU" dirty="0">
                <a:solidFill>
                  <a:schemeClr val="tx1">
                    <a:lumMod val="65000"/>
                    <a:lumOff val="35000"/>
                  </a:schemeClr>
                </a:solidFill>
              </a:rPr>
              <a:t>, Cash, and Zilberman 2007; </a:t>
            </a:r>
            <a:r>
              <a:rPr lang="en-AU" dirty="0" err="1">
                <a:solidFill>
                  <a:schemeClr val="tx1">
                    <a:lumMod val="65000"/>
                    <a:lumOff val="35000"/>
                  </a:schemeClr>
                </a:solidFill>
              </a:rPr>
              <a:t>Springborn</a:t>
            </a:r>
            <a:r>
              <a:rPr lang="en-AU" dirty="0">
                <a:solidFill>
                  <a:schemeClr val="tx1">
                    <a:lumMod val="65000"/>
                    <a:lumOff val="35000"/>
                  </a:schemeClr>
                </a:solidFill>
              </a:rPr>
              <a:t>, Lindsay, and </a:t>
            </a:r>
            <a:r>
              <a:rPr lang="en-AU" dirty="0" err="1">
                <a:solidFill>
                  <a:schemeClr val="tx1">
                    <a:lumMod val="65000"/>
                    <a:lumOff val="35000"/>
                  </a:schemeClr>
                </a:solidFill>
              </a:rPr>
              <a:t>Epanchin-Niell</a:t>
            </a:r>
            <a:r>
              <a:rPr lang="en-AU" dirty="0">
                <a:solidFill>
                  <a:schemeClr val="tx1">
                    <a:lumMod val="65000"/>
                    <a:lumOff val="35000"/>
                  </a:schemeClr>
                </a:solidFill>
              </a:rPr>
              <a:t> 2016); and (c) identifying infested shipments so they can be mitigated (</a:t>
            </a:r>
            <a:r>
              <a:rPr lang="en-AU" dirty="0" err="1">
                <a:solidFill>
                  <a:schemeClr val="tx1">
                    <a:lumMod val="65000"/>
                    <a:lumOff val="35000"/>
                  </a:schemeClr>
                </a:solidFill>
              </a:rPr>
              <a:t>Epanchin-Niell</a:t>
            </a:r>
            <a:r>
              <a:rPr lang="en-AU" dirty="0">
                <a:solidFill>
                  <a:schemeClr val="tx1">
                    <a:lumMod val="65000"/>
                    <a:lumOff val="35000"/>
                  </a:schemeClr>
                </a:solidFill>
              </a:rPr>
              <a:t> 2017). </a:t>
            </a:r>
          </a:p>
          <a:p>
            <a:pPr algn="r">
              <a:spcAft>
                <a:spcPts val="300"/>
              </a:spcAft>
            </a:pPr>
            <a:r>
              <a:rPr lang="en-AU" sz="1400" b="0" i="0" dirty="0" err="1">
                <a:solidFill>
                  <a:schemeClr val="tx1">
                    <a:lumMod val="65000"/>
                    <a:lumOff val="35000"/>
                  </a:schemeClr>
                </a:solidFill>
                <a:effectLst/>
              </a:rPr>
              <a:t>Epanchin-Niell</a:t>
            </a:r>
            <a:r>
              <a:rPr lang="en-AU" sz="1400" b="0" i="0" dirty="0">
                <a:solidFill>
                  <a:schemeClr val="tx1">
                    <a:lumMod val="65000"/>
                    <a:lumOff val="35000"/>
                  </a:schemeClr>
                </a:solidFill>
                <a:effectLst/>
              </a:rPr>
              <a:t>, R., </a:t>
            </a:r>
            <a:r>
              <a:rPr lang="en-AU" sz="1400" b="0" i="0" dirty="0" err="1">
                <a:solidFill>
                  <a:schemeClr val="tx1">
                    <a:lumMod val="65000"/>
                    <a:lumOff val="35000"/>
                  </a:schemeClr>
                </a:solidFill>
                <a:effectLst/>
              </a:rPr>
              <a:t>McAusland</a:t>
            </a:r>
            <a:r>
              <a:rPr lang="en-AU" sz="1400" b="0" i="0" dirty="0">
                <a:solidFill>
                  <a:schemeClr val="tx1">
                    <a:lumMod val="65000"/>
                    <a:lumOff val="35000"/>
                  </a:schemeClr>
                </a:solidFill>
                <a:effectLst/>
              </a:rPr>
              <a:t>, C., </a:t>
            </a:r>
            <a:r>
              <a:rPr lang="en-AU" sz="1400" b="0" i="0" dirty="0" err="1">
                <a:solidFill>
                  <a:schemeClr val="tx1">
                    <a:lumMod val="65000"/>
                    <a:lumOff val="35000"/>
                  </a:schemeClr>
                </a:solidFill>
                <a:effectLst/>
              </a:rPr>
              <a:t>Liebhold</a:t>
            </a:r>
            <a:r>
              <a:rPr lang="en-AU" sz="1400" b="0" i="0" dirty="0">
                <a:solidFill>
                  <a:schemeClr val="tx1">
                    <a:lumMod val="65000"/>
                    <a:lumOff val="35000"/>
                  </a:schemeClr>
                </a:solidFill>
                <a:effectLst/>
              </a:rPr>
              <a:t>, A., </a:t>
            </a:r>
            <a:r>
              <a:rPr lang="en-AU" sz="1400" b="0" i="0" dirty="0" err="1">
                <a:solidFill>
                  <a:schemeClr val="tx1">
                    <a:lumMod val="65000"/>
                    <a:lumOff val="35000"/>
                  </a:schemeClr>
                </a:solidFill>
                <a:effectLst/>
              </a:rPr>
              <a:t>Mwebaze</a:t>
            </a:r>
            <a:r>
              <a:rPr lang="en-AU" sz="1400" b="0" i="0" dirty="0">
                <a:solidFill>
                  <a:schemeClr val="tx1">
                    <a:lumMod val="65000"/>
                    <a:lumOff val="35000"/>
                  </a:schemeClr>
                </a:solidFill>
                <a:effectLst/>
              </a:rPr>
              <a:t>, P., &amp; </a:t>
            </a:r>
            <a:r>
              <a:rPr lang="en-AU" sz="1400" b="0" i="0" dirty="0" err="1">
                <a:solidFill>
                  <a:schemeClr val="tx1">
                    <a:lumMod val="65000"/>
                    <a:lumOff val="35000"/>
                  </a:schemeClr>
                </a:solidFill>
                <a:effectLst/>
              </a:rPr>
              <a:t>Springborn</a:t>
            </a:r>
            <a:r>
              <a:rPr lang="en-AU" sz="1400" b="0" i="0" dirty="0">
                <a:solidFill>
                  <a:schemeClr val="tx1">
                    <a:lumMod val="65000"/>
                    <a:lumOff val="35000"/>
                  </a:schemeClr>
                </a:solidFill>
                <a:effectLst/>
              </a:rPr>
              <a:t>, M. R. (2021). </a:t>
            </a:r>
            <a:r>
              <a:rPr lang="en-AU" sz="1400" b="0" i="1" dirty="0">
                <a:solidFill>
                  <a:schemeClr val="tx1">
                    <a:lumMod val="65000"/>
                    <a:lumOff val="35000"/>
                  </a:schemeClr>
                </a:solidFill>
                <a:effectLst/>
              </a:rPr>
              <a:t>Review of Environmental Economics and Policy</a:t>
            </a:r>
            <a:r>
              <a:rPr lang="en-AU" sz="1400" b="0" i="0" dirty="0">
                <a:solidFill>
                  <a:schemeClr val="tx1">
                    <a:lumMod val="65000"/>
                    <a:lumOff val="35000"/>
                  </a:schemeClr>
                </a:solidFill>
                <a:effectLst/>
              </a:rPr>
              <a:t>, </a:t>
            </a:r>
            <a:r>
              <a:rPr lang="en-AU" sz="1400" b="0" i="1" dirty="0">
                <a:solidFill>
                  <a:schemeClr val="tx1">
                    <a:lumMod val="65000"/>
                    <a:lumOff val="35000"/>
                  </a:schemeClr>
                </a:solidFill>
                <a:effectLst/>
              </a:rPr>
              <a:t>15</a:t>
            </a:r>
            <a:r>
              <a:rPr lang="en-AU" sz="1400" b="0" i="0" dirty="0">
                <a:solidFill>
                  <a:schemeClr val="tx1">
                    <a:lumMod val="65000"/>
                    <a:lumOff val="35000"/>
                  </a:schemeClr>
                </a:solidFill>
                <a:effectLst/>
              </a:rPr>
              <a:t>(1), 180-190.</a:t>
            </a:r>
            <a:endParaRPr lang="en-AU" sz="1400" dirty="0">
              <a:solidFill>
                <a:schemeClr val="tx1">
                  <a:lumMod val="65000"/>
                  <a:lumOff val="35000"/>
                </a:schemeClr>
              </a:solidFill>
            </a:endParaRPr>
          </a:p>
        </p:txBody>
      </p:sp>
    </p:spTree>
    <p:extLst>
      <p:ext uri="{BB962C8B-B14F-4D97-AF65-F5344CB8AC3E}">
        <p14:creationId xmlns:p14="http://schemas.microsoft.com/office/powerpoint/2010/main" val="1280286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Purposes</a:t>
            </a:r>
          </a:p>
        </p:txBody>
      </p:sp>
      <p:sp>
        <p:nvSpPr>
          <p:cNvPr id="3" name="Rectangle 2">
            <a:extLst>
              <a:ext uri="{FF2B5EF4-FFF2-40B4-BE49-F238E27FC236}">
                <a16:creationId xmlns:a16="http://schemas.microsoft.com/office/drawing/2014/main" id="{6FFA4559-FCD9-9878-4635-AD4CB8E767E0}"/>
              </a:ext>
            </a:extLst>
          </p:cNvPr>
          <p:cNvSpPr/>
          <p:nvPr/>
        </p:nvSpPr>
        <p:spPr>
          <a:xfrm>
            <a:off x="393751" y="1161873"/>
            <a:ext cx="11350230" cy="5378395"/>
          </a:xfrm>
          <a:prstGeom prst="rect">
            <a:avLst/>
          </a:prstGeom>
        </p:spPr>
        <p:txBody>
          <a:bodyPr wrap="square">
            <a:spAutoFit/>
          </a:bodyPr>
          <a:lstStyle/>
          <a:p>
            <a:pPr>
              <a:spcAft>
                <a:spcPts val="300"/>
              </a:spcAft>
            </a:pPr>
            <a:r>
              <a:rPr lang="en-AU" dirty="0">
                <a:solidFill>
                  <a:schemeClr val="tx1">
                    <a:lumMod val="65000"/>
                    <a:lumOff val="35000"/>
                  </a:schemeClr>
                </a:solidFill>
              </a:rPr>
              <a:t>“The role of border inspection in this context covers two of the three roles identified by Robinson, </a:t>
            </a:r>
            <a:r>
              <a:rPr lang="en-AU" dirty="0" err="1">
                <a:solidFill>
                  <a:schemeClr val="tx1">
                    <a:lumMod val="65000"/>
                    <a:lumOff val="35000"/>
                  </a:schemeClr>
                </a:solidFill>
              </a:rPr>
              <a:t>Burgman</a:t>
            </a:r>
            <a:r>
              <a:rPr lang="en-AU" dirty="0">
                <a:solidFill>
                  <a:schemeClr val="tx1">
                    <a:lumMod val="65000"/>
                    <a:lumOff val="35000"/>
                  </a:schemeClr>
                </a:solidFill>
              </a:rPr>
              <a:t>, and Cannon (2011), namely, (1) monitoring pathway risk and its evolution to make informed decisions about the threat (e.g., shutting down a risky pathway), and </a:t>
            </a:r>
            <a:r>
              <a:rPr lang="en-AU" u="sng" dirty="0">
                <a:solidFill>
                  <a:schemeClr val="accent2">
                    <a:lumMod val="20000"/>
                    <a:lumOff val="80000"/>
                  </a:schemeClr>
                </a:solidFill>
              </a:rPr>
              <a:t>(2) reducing the number of propagules entering the country </a:t>
            </a:r>
            <a:r>
              <a:rPr lang="en-AU" dirty="0">
                <a:solidFill>
                  <a:schemeClr val="tx1">
                    <a:lumMod val="65000"/>
                    <a:lumOff val="35000"/>
                  </a:schemeClr>
                </a:solidFill>
              </a:rPr>
              <a:t>(sometimes called leakage or slippage, i.e., trade volume × infestation rate × leakage rate) or the total pest risk (i.e., volume × infestation rate × leakage rate × impact) arriving in the country by filtering highly infested consignments.”</a:t>
            </a:r>
          </a:p>
          <a:p>
            <a:pPr algn="r">
              <a:spcAft>
                <a:spcPts val="300"/>
              </a:spcAft>
            </a:pPr>
            <a:r>
              <a:rPr lang="en-AU" sz="1400" dirty="0">
                <a:solidFill>
                  <a:schemeClr val="tx1">
                    <a:lumMod val="65000"/>
                    <a:lumOff val="35000"/>
                  </a:schemeClr>
                </a:solidFill>
              </a:rPr>
              <a:t>Trouvé, R., &amp; Robinson, A. P. (2021).. Risk Analysis, 41(6), 992-1003</a:t>
            </a:r>
          </a:p>
          <a:p>
            <a:pPr algn="r">
              <a:spcAft>
                <a:spcPts val="300"/>
              </a:spcAft>
            </a:pPr>
            <a:endParaRPr lang="en-AU" sz="1400" dirty="0">
              <a:solidFill>
                <a:schemeClr val="tx1">
                  <a:lumMod val="65000"/>
                  <a:lumOff val="35000"/>
                </a:schemeClr>
              </a:solidFill>
            </a:endParaRPr>
          </a:p>
          <a:p>
            <a:pPr>
              <a:spcAft>
                <a:spcPts val="300"/>
              </a:spcAft>
            </a:pPr>
            <a:r>
              <a:rPr lang="en-AU" dirty="0">
                <a:solidFill>
                  <a:schemeClr val="tx1">
                    <a:lumMod val="65000"/>
                    <a:lumOff val="35000"/>
                  </a:schemeClr>
                </a:solidFill>
              </a:rPr>
              <a:t>“There are several purposes for border inspections: inspections (1) provide information about risks associated with individual pests or groups of pests that informs other biosecurity actions, (2) provide information about risks associated with specific commodities and this also informs biosecurity activities, (3) monitor the effectiveness of phytosanitary treatments, (4) incentivize exporters to reduce invasion risk in exports, and </a:t>
            </a:r>
            <a:r>
              <a:rPr lang="en-AU" u="sng" dirty="0">
                <a:solidFill>
                  <a:schemeClr val="accent2">
                    <a:lumMod val="20000"/>
                    <a:lumOff val="80000"/>
                  </a:schemeClr>
                </a:solidFill>
              </a:rPr>
              <a:t>(5) directly identify infested shipments so that they can be excluded</a:t>
            </a:r>
            <a:r>
              <a:rPr lang="en-AU" dirty="0">
                <a:solidFill>
                  <a:schemeClr val="tx1">
                    <a:lumMod val="65000"/>
                    <a:lumOff val="35000"/>
                  </a:schemeClr>
                </a:solidFill>
              </a:rPr>
              <a:t> (</a:t>
            </a:r>
            <a:r>
              <a:rPr lang="en-AU" dirty="0" err="1">
                <a:solidFill>
                  <a:schemeClr val="tx1">
                    <a:lumMod val="65000"/>
                    <a:lumOff val="35000"/>
                  </a:schemeClr>
                </a:solidFill>
              </a:rPr>
              <a:t>Epanchin-Niell</a:t>
            </a:r>
            <a:r>
              <a:rPr lang="en-AU" dirty="0">
                <a:solidFill>
                  <a:schemeClr val="tx1">
                    <a:lumMod val="65000"/>
                    <a:lumOff val="35000"/>
                  </a:schemeClr>
                </a:solidFill>
              </a:rPr>
              <a:t> 2017).”</a:t>
            </a:r>
            <a:endParaRPr lang="en-AU" sz="1400" dirty="0">
              <a:solidFill>
                <a:schemeClr val="tx1">
                  <a:lumMod val="65000"/>
                  <a:lumOff val="35000"/>
                </a:schemeClr>
              </a:solidFill>
            </a:endParaRPr>
          </a:p>
          <a:p>
            <a:pPr algn="r">
              <a:spcAft>
                <a:spcPts val="300"/>
              </a:spcAft>
            </a:pPr>
            <a:r>
              <a:rPr lang="en-AU" sz="1400" dirty="0">
                <a:solidFill>
                  <a:schemeClr val="tx1">
                    <a:lumMod val="65000"/>
                    <a:lumOff val="35000"/>
                  </a:schemeClr>
                </a:solidFill>
              </a:rPr>
              <a:t>Turner, R. M., Plank, M. J., </a:t>
            </a:r>
            <a:r>
              <a:rPr lang="en-AU" sz="1400" dirty="0" err="1">
                <a:solidFill>
                  <a:schemeClr val="tx1">
                    <a:lumMod val="65000"/>
                    <a:lumOff val="35000"/>
                  </a:schemeClr>
                </a:solidFill>
              </a:rPr>
              <a:t>Brockerhoff</a:t>
            </a:r>
            <a:r>
              <a:rPr lang="en-AU" sz="1400" dirty="0">
                <a:solidFill>
                  <a:schemeClr val="tx1">
                    <a:lumMod val="65000"/>
                    <a:lumOff val="35000"/>
                  </a:schemeClr>
                </a:solidFill>
              </a:rPr>
              <a:t>, E. G., Pawson, S., </a:t>
            </a:r>
            <a:r>
              <a:rPr lang="en-AU" sz="1400" dirty="0" err="1">
                <a:solidFill>
                  <a:schemeClr val="tx1">
                    <a:lumMod val="65000"/>
                    <a:lumOff val="35000"/>
                  </a:schemeClr>
                </a:solidFill>
              </a:rPr>
              <a:t>Liebhold</a:t>
            </a:r>
            <a:r>
              <a:rPr lang="en-AU" sz="1400" dirty="0">
                <a:solidFill>
                  <a:schemeClr val="tx1">
                    <a:lumMod val="65000"/>
                    <a:lumOff val="35000"/>
                  </a:schemeClr>
                </a:solidFill>
              </a:rPr>
              <a:t>, A., &amp; James, A. (2020). Ecological Applications, 30(8), e02194</a:t>
            </a:r>
          </a:p>
          <a:p>
            <a:pPr>
              <a:spcAft>
                <a:spcPts val="300"/>
              </a:spcAft>
            </a:pPr>
            <a:endParaRPr lang="en-AU" dirty="0">
              <a:solidFill>
                <a:schemeClr val="tx1">
                  <a:lumMod val="65000"/>
                  <a:lumOff val="35000"/>
                </a:schemeClr>
              </a:solidFill>
            </a:endParaRPr>
          </a:p>
          <a:p>
            <a:pPr>
              <a:spcAft>
                <a:spcPts val="300"/>
              </a:spcAft>
            </a:pPr>
            <a:r>
              <a:rPr lang="en-AU" dirty="0">
                <a:solidFill>
                  <a:schemeClr val="tx1">
                    <a:lumMod val="65000"/>
                    <a:lumOff val="35000"/>
                  </a:schemeClr>
                </a:solidFill>
              </a:rPr>
              <a:t>“Border inspections play several beneficial roles, including (a) gathering information about risks across commodities that can be used to identify the need for quarantine measures; (b) incentivizing producers to abate NNS risk in exported goods (to avoid interception penalties; </a:t>
            </a:r>
            <a:r>
              <a:rPr lang="en-AU" dirty="0" err="1">
                <a:solidFill>
                  <a:schemeClr val="tx1">
                    <a:lumMod val="65000"/>
                    <a:lumOff val="35000"/>
                  </a:schemeClr>
                </a:solidFill>
              </a:rPr>
              <a:t>Ameden</a:t>
            </a:r>
            <a:r>
              <a:rPr lang="en-AU" dirty="0">
                <a:solidFill>
                  <a:schemeClr val="tx1">
                    <a:lumMod val="65000"/>
                    <a:lumOff val="35000"/>
                  </a:schemeClr>
                </a:solidFill>
              </a:rPr>
              <a:t>, Cash, and Zilberman 2007; </a:t>
            </a:r>
            <a:r>
              <a:rPr lang="en-AU" dirty="0" err="1">
                <a:solidFill>
                  <a:schemeClr val="tx1">
                    <a:lumMod val="65000"/>
                    <a:lumOff val="35000"/>
                  </a:schemeClr>
                </a:solidFill>
              </a:rPr>
              <a:t>Springborn</a:t>
            </a:r>
            <a:r>
              <a:rPr lang="en-AU" dirty="0">
                <a:solidFill>
                  <a:schemeClr val="tx1">
                    <a:lumMod val="65000"/>
                    <a:lumOff val="35000"/>
                  </a:schemeClr>
                </a:solidFill>
              </a:rPr>
              <a:t>, Lindsay, and </a:t>
            </a:r>
            <a:r>
              <a:rPr lang="en-AU" dirty="0" err="1">
                <a:solidFill>
                  <a:schemeClr val="tx1">
                    <a:lumMod val="65000"/>
                    <a:lumOff val="35000"/>
                  </a:schemeClr>
                </a:solidFill>
              </a:rPr>
              <a:t>Epanchin-Niell</a:t>
            </a:r>
            <a:r>
              <a:rPr lang="en-AU" dirty="0">
                <a:solidFill>
                  <a:schemeClr val="tx1">
                    <a:lumMod val="65000"/>
                    <a:lumOff val="35000"/>
                  </a:schemeClr>
                </a:solidFill>
              </a:rPr>
              <a:t> 2016); and </a:t>
            </a:r>
            <a:r>
              <a:rPr lang="en-AU" u="sng" dirty="0">
                <a:solidFill>
                  <a:schemeClr val="accent2">
                    <a:lumMod val="20000"/>
                    <a:lumOff val="80000"/>
                  </a:schemeClr>
                </a:solidFill>
              </a:rPr>
              <a:t>(c) identifying infested shipments so they can be mitigated </a:t>
            </a:r>
            <a:r>
              <a:rPr lang="en-AU" dirty="0">
                <a:solidFill>
                  <a:schemeClr val="tx1">
                    <a:lumMod val="65000"/>
                    <a:lumOff val="35000"/>
                  </a:schemeClr>
                </a:solidFill>
              </a:rPr>
              <a:t>(</a:t>
            </a:r>
            <a:r>
              <a:rPr lang="en-AU" dirty="0" err="1">
                <a:solidFill>
                  <a:schemeClr val="tx1">
                    <a:lumMod val="65000"/>
                    <a:lumOff val="35000"/>
                  </a:schemeClr>
                </a:solidFill>
              </a:rPr>
              <a:t>Epanchin-Niell</a:t>
            </a:r>
            <a:r>
              <a:rPr lang="en-AU" dirty="0">
                <a:solidFill>
                  <a:schemeClr val="tx1">
                    <a:lumMod val="65000"/>
                    <a:lumOff val="35000"/>
                  </a:schemeClr>
                </a:solidFill>
              </a:rPr>
              <a:t> 2017). </a:t>
            </a:r>
          </a:p>
          <a:p>
            <a:pPr algn="r">
              <a:spcAft>
                <a:spcPts val="300"/>
              </a:spcAft>
            </a:pPr>
            <a:r>
              <a:rPr lang="en-AU" sz="1400" b="0" i="0" dirty="0" err="1">
                <a:solidFill>
                  <a:schemeClr val="tx1">
                    <a:lumMod val="65000"/>
                    <a:lumOff val="35000"/>
                  </a:schemeClr>
                </a:solidFill>
                <a:effectLst/>
              </a:rPr>
              <a:t>Epanchin-Niell</a:t>
            </a:r>
            <a:r>
              <a:rPr lang="en-AU" sz="1400" b="0" i="0" dirty="0">
                <a:solidFill>
                  <a:schemeClr val="tx1">
                    <a:lumMod val="65000"/>
                    <a:lumOff val="35000"/>
                  </a:schemeClr>
                </a:solidFill>
                <a:effectLst/>
              </a:rPr>
              <a:t>, R., </a:t>
            </a:r>
            <a:r>
              <a:rPr lang="en-AU" sz="1400" b="0" i="0" dirty="0" err="1">
                <a:solidFill>
                  <a:schemeClr val="tx1">
                    <a:lumMod val="65000"/>
                    <a:lumOff val="35000"/>
                  </a:schemeClr>
                </a:solidFill>
                <a:effectLst/>
              </a:rPr>
              <a:t>McAusland</a:t>
            </a:r>
            <a:r>
              <a:rPr lang="en-AU" sz="1400" b="0" i="0" dirty="0">
                <a:solidFill>
                  <a:schemeClr val="tx1">
                    <a:lumMod val="65000"/>
                    <a:lumOff val="35000"/>
                  </a:schemeClr>
                </a:solidFill>
                <a:effectLst/>
              </a:rPr>
              <a:t>, C., </a:t>
            </a:r>
            <a:r>
              <a:rPr lang="en-AU" sz="1400" b="0" i="0" dirty="0" err="1">
                <a:solidFill>
                  <a:schemeClr val="tx1">
                    <a:lumMod val="65000"/>
                    <a:lumOff val="35000"/>
                  </a:schemeClr>
                </a:solidFill>
                <a:effectLst/>
              </a:rPr>
              <a:t>Liebhold</a:t>
            </a:r>
            <a:r>
              <a:rPr lang="en-AU" sz="1400" b="0" i="0" dirty="0">
                <a:solidFill>
                  <a:schemeClr val="tx1">
                    <a:lumMod val="65000"/>
                    <a:lumOff val="35000"/>
                  </a:schemeClr>
                </a:solidFill>
                <a:effectLst/>
              </a:rPr>
              <a:t>, A., </a:t>
            </a:r>
            <a:r>
              <a:rPr lang="en-AU" sz="1400" b="0" i="0" dirty="0" err="1">
                <a:solidFill>
                  <a:schemeClr val="tx1">
                    <a:lumMod val="65000"/>
                    <a:lumOff val="35000"/>
                  </a:schemeClr>
                </a:solidFill>
                <a:effectLst/>
              </a:rPr>
              <a:t>Mwebaze</a:t>
            </a:r>
            <a:r>
              <a:rPr lang="en-AU" sz="1400" b="0" i="0" dirty="0">
                <a:solidFill>
                  <a:schemeClr val="tx1">
                    <a:lumMod val="65000"/>
                    <a:lumOff val="35000"/>
                  </a:schemeClr>
                </a:solidFill>
                <a:effectLst/>
              </a:rPr>
              <a:t>, P., &amp; </a:t>
            </a:r>
            <a:r>
              <a:rPr lang="en-AU" sz="1400" b="0" i="0" dirty="0" err="1">
                <a:solidFill>
                  <a:schemeClr val="tx1">
                    <a:lumMod val="65000"/>
                    <a:lumOff val="35000"/>
                  </a:schemeClr>
                </a:solidFill>
                <a:effectLst/>
              </a:rPr>
              <a:t>Springborn</a:t>
            </a:r>
            <a:r>
              <a:rPr lang="en-AU" sz="1400" b="0" i="0" dirty="0">
                <a:solidFill>
                  <a:schemeClr val="tx1">
                    <a:lumMod val="65000"/>
                    <a:lumOff val="35000"/>
                  </a:schemeClr>
                </a:solidFill>
                <a:effectLst/>
              </a:rPr>
              <a:t>, M. R. (2021). </a:t>
            </a:r>
            <a:r>
              <a:rPr lang="en-AU" sz="1400" b="0" i="1" dirty="0">
                <a:solidFill>
                  <a:schemeClr val="tx1">
                    <a:lumMod val="65000"/>
                    <a:lumOff val="35000"/>
                  </a:schemeClr>
                </a:solidFill>
                <a:effectLst/>
              </a:rPr>
              <a:t>Review of Environmental Economics and Policy</a:t>
            </a:r>
            <a:r>
              <a:rPr lang="en-AU" sz="1400" b="0" i="0" dirty="0">
                <a:solidFill>
                  <a:schemeClr val="tx1">
                    <a:lumMod val="65000"/>
                    <a:lumOff val="35000"/>
                  </a:schemeClr>
                </a:solidFill>
                <a:effectLst/>
              </a:rPr>
              <a:t>, </a:t>
            </a:r>
            <a:r>
              <a:rPr lang="en-AU" sz="1400" b="0" i="1" dirty="0">
                <a:solidFill>
                  <a:schemeClr val="tx1">
                    <a:lumMod val="65000"/>
                    <a:lumOff val="35000"/>
                  </a:schemeClr>
                </a:solidFill>
                <a:effectLst/>
              </a:rPr>
              <a:t>15</a:t>
            </a:r>
            <a:r>
              <a:rPr lang="en-AU" sz="1400" b="0" i="0" dirty="0">
                <a:solidFill>
                  <a:schemeClr val="tx1">
                    <a:lumMod val="65000"/>
                    <a:lumOff val="35000"/>
                  </a:schemeClr>
                </a:solidFill>
                <a:effectLst/>
              </a:rPr>
              <a:t>(1), 180-190.</a:t>
            </a:r>
            <a:endParaRPr lang="en-AU" sz="1400" dirty="0">
              <a:solidFill>
                <a:schemeClr val="tx1">
                  <a:lumMod val="65000"/>
                  <a:lumOff val="35000"/>
                </a:schemeClr>
              </a:solidFill>
            </a:endParaRPr>
          </a:p>
        </p:txBody>
      </p:sp>
    </p:spTree>
    <p:extLst>
      <p:ext uri="{BB962C8B-B14F-4D97-AF65-F5344CB8AC3E}">
        <p14:creationId xmlns:p14="http://schemas.microsoft.com/office/powerpoint/2010/main" val="362692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8D13E-1DD9-F27B-F523-83593BC53748}"/>
              </a:ext>
            </a:extLst>
          </p:cNvPr>
          <p:cNvSpPr txBox="1"/>
          <p:nvPr/>
        </p:nvSpPr>
        <p:spPr>
          <a:xfrm>
            <a:off x="233731" y="207039"/>
            <a:ext cx="8711220" cy="1200329"/>
          </a:xfrm>
          <a:prstGeom prst="rect">
            <a:avLst/>
          </a:prstGeom>
          <a:noFill/>
        </p:spPr>
        <p:txBody>
          <a:bodyPr wrap="square" rtlCol="0">
            <a:spAutoFit/>
          </a:bodyPr>
          <a:lstStyle/>
          <a:p>
            <a:r>
              <a:rPr lang="en-AU" sz="3600" b="1" dirty="0">
                <a:solidFill>
                  <a:schemeClr val="accent4">
                    <a:lumMod val="60000"/>
                    <a:lumOff val="40000"/>
                  </a:schemeClr>
                </a:solidFill>
              </a:rPr>
              <a:t>Biosecurity in </a:t>
            </a:r>
          </a:p>
          <a:p>
            <a:r>
              <a:rPr lang="en-AU" sz="3600" b="1" dirty="0">
                <a:solidFill>
                  <a:schemeClr val="accent4">
                    <a:lumMod val="60000"/>
                    <a:lumOff val="40000"/>
                  </a:schemeClr>
                </a:solidFill>
              </a:rPr>
              <a:t>Tasmania</a:t>
            </a:r>
            <a:endParaRPr lang="en-US" sz="3600" b="1" dirty="0">
              <a:solidFill>
                <a:schemeClr val="accent4">
                  <a:lumMod val="60000"/>
                  <a:lumOff val="40000"/>
                </a:schemeClr>
              </a:solidFill>
            </a:endParaRPr>
          </a:p>
        </p:txBody>
      </p:sp>
      <p:pic>
        <p:nvPicPr>
          <p:cNvPr id="8" name="Picture 7">
            <a:extLst>
              <a:ext uri="{FF2B5EF4-FFF2-40B4-BE49-F238E27FC236}">
                <a16:creationId xmlns:a16="http://schemas.microsoft.com/office/drawing/2014/main" id="{60C68436-F388-98DE-3FC5-138F8E0689EF}"/>
              </a:ext>
            </a:extLst>
          </p:cNvPr>
          <p:cNvPicPr>
            <a:picLocks noChangeAspect="1"/>
          </p:cNvPicPr>
          <p:nvPr/>
        </p:nvPicPr>
        <p:blipFill rotWithShape="1">
          <a:blip r:embed="rId3"/>
          <a:srcRect t="977"/>
          <a:stretch/>
        </p:blipFill>
        <p:spPr>
          <a:xfrm>
            <a:off x="3920359" y="0"/>
            <a:ext cx="8271641" cy="6858000"/>
          </a:xfrm>
          <a:prstGeom prst="rect">
            <a:avLst/>
          </a:prstGeom>
        </p:spPr>
      </p:pic>
      <p:sp>
        <p:nvSpPr>
          <p:cNvPr id="9" name="Rectangle 8">
            <a:extLst>
              <a:ext uri="{FF2B5EF4-FFF2-40B4-BE49-F238E27FC236}">
                <a16:creationId xmlns:a16="http://schemas.microsoft.com/office/drawing/2014/main" id="{281E7473-DF68-10D6-E7BA-3DB3E31E3569}"/>
              </a:ext>
            </a:extLst>
          </p:cNvPr>
          <p:cNvSpPr/>
          <p:nvPr/>
        </p:nvSpPr>
        <p:spPr>
          <a:xfrm>
            <a:off x="233731" y="1681555"/>
            <a:ext cx="3423869" cy="4216539"/>
          </a:xfrm>
          <a:prstGeom prst="rect">
            <a:avLst/>
          </a:prstGeom>
        </p:spPr>
        <p:txBody>
          <a:bodyPr wrap="square">
            <a:spAutoFit/>
          </a:bodyPr>
          <a:lstStyle/>
          <a:p>
            <a:pPr>
              <a:spcAft>
                <a:spcPts val="300"/>
              </a:spcAft>
            </a:pPr>
            <a:r>
              <a:rPr lang="en-US" sz="2000" dirty="0">
                <a:solidFill>
                  <a:schemeClr val="accent2">
                    <a:lumMod val="20000"/>
                    <a:lumOff val="80000"/>
                  </a:schemeClr>
                </a:solidFill>
              </a:rPr>
              <a:t>Relatively small (~68,401 km²)</a:t>
            </a:r>
          </a:p>
          <a:p>
            <a:pPr>
              <a:spcAft>
                <a:spcPts val="300"/>
              </a:spcAft>
            </a:pPr>
            <a:endParaRPr lang="en-AU" sz="2000" dirty="0">
              <a:solidFill>
                <a:schemeClr val="accent2">
                  <a:lumMod val="40000"/>
                  <a:lumOff val="60000"/>
                </a:schemeClr>
              </a:solidFill>
            </a:endParaRPr>
          </a:p>
          <a:p>
            <a:pPr>
              <a:spcAft>
                <a:spcPts val="300"/>
              </a:spcAft>
            </a:pPr>
            <a:r>
              <a:rPr lang="en-AU" sz="2000" dirty="0">
                <a:solidFill>
                  <a:schemeClr val="accent2">
                    <a:lumMod val="20000"/>
                    <a:lumOff val="80000"/>
                  </a:schemeClr>
                </a:solidFill>
              </a:rPr>
              <a:t>A major centre of endemism for Australian flora and fauna </a:t>
            </a:r>
          </a:p>
          <a:p>
            <a:pPr marL="539750" indent="-357188">
              <a:spcAft>
                <a:spcPts val="300"/>
              </a:spcAft>
              <a:buFont typeface="Wingdings" panose="05000000000000000000" pitchFamily="2" charset="2"/>
              <a:buChar char="§"/>
            </a:pPr>
            <a:r>
              <a:rPr lang="en-AU" sz="1600" dirty="0">
                <a:solidFill>
                  <a:schemeClr val="accent2">
                    <a:lumMod val="40000"/>
                    <a:lumOff val="60000"/>
                  </a:schemeClr>
                </a:solidFill>
              </a:rPr>
              <a:t>E.g., eucalypts, devils</a:t>
            </a:r>
          </a:p>
          <a:p>
            <a:pPr>
              <a:spcAft>
                <a:spcPts val="300"/>
              </a:spcAft>
            </a:pPr>
            <a:endParaRPr lang="en-AU" sz="2000" dirty="0">
              <a:solidFill>
                <a:schemeClr val="accent2">
                  <a:lumMod val="40000"/>
                  <a:lumOff val="60000"/>
                </a:schemeClr>
              </a:solidFill>
            </a:endParaRPr>
          </a:p>
          <a:p>
            <a:pPr>
              <a:spcAft>
                <a:spcPts val="300"/>
              </a:spcAft>
            </a:pPr>
            <a:r>
              <a:rPr lang="en-AU" sz="2000" dirty="0">
                <a:solidFill>
                  <a:schemeClr val="accent2">
                    <a:lumMod val="20000"/>
                    <a:lumOff val="80000"/>
                  </a:schemeClr>
                </a:solidFill>
              </a:rPr>
              <a:t>Export-oriented primary industries</a:t>
            </a:r>
          </a:p>
          <a:p>
            <a:pPr marL="539750" indent="-342900">
              <a:spcAft>
                <a:spcPts val="300"/>
              </a:spcAft>
              <a:buFont typeface="Wingdings" panose="05000000000000000000" pitchFamily="2" charset="2"/>
              <a:buChar char="§"/>
            </a:pPr>
            <a:r>
              <a:rPr lang="en-AU" sz="1600" dirty="0">
                <a:solidFill>
                  <a:schemeClr val="accent2">
                    <a:lumMod val="40000"/>
                    <a:lumOff val="60000"/>
                  </a:schemeClr>
                </a:solidFill>
              </a:rPr>
              <a:t>AU$4.73 billion in total income in 2021/22 associated with agriculture, forestry + fisheries </a:t>
            </a:r>
          </a:p>
          <a:p>
            <a:pPr marL="539750" indent="-342900">
              <a:spcAft>
                <a:spcPts val="300"/>
              </a:spcAft>
              <a:buFont typeface="Wingdings" panose="05000000000000000000" pitchFamily="2" charset="2"/>
              <a:buChar char="§"/>
            </a:pPr>
            <a:r>
              <a:rPr lang="en-AU" sz="1600" dirty="0">
                <a:solidFill>
                  <a:schemeClr val="accent2">
                    <a:lumMod val="40000"/>
                    <a:lumOff val="60000"/>
                  </a:schemeClr>
                </a:solidFill>
              </a:rPr>
              <a:t>Produced 5.5x more food than it consumed in 2021/22</a:t>
            </a:r>
          </a:p>
          <a:p>
            <a:pPr marL="196850" algn="r">
              <a:spcAft>
                <a:spcPts val="300"/>
              </a:spcAft>
            </a:pPr>
            <a:r>
              <a:rPr lang="en-AU" sz="1200" dirty="0">
                <a:solidFill>
                  <a:schemeClr val="accent2">
                    <a:lumMod val="40000"/>
                    <a:lumOff val="60000"/>
                  </a:schemeClr>
                </a:solidFill>
              </a:rPr>
              <a:t>(DNRET, 2021; ABS, 2022)</a:t>
            </a:r>
          </a:p>
        </p:txBody>
      </p:sp>
      <p:pic>
        <p:nvPicPr>
          <p:cNvPr id="11" name="Picture 10" descr="A map of australia with a small green object&#10;&#10;Description automatically generated">
            <a:extLst>
              <a:ext uri="{FF2B5EF4-FFF2-40B4-BE49-F238E27FC236}">
                <a16:creationId xmlns:a16="http://schemas.microsoft.com/office/drawing/2014/main" id="{52CC30FD-B646-644D-6D7C-0DEA3B52D8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420" t="16245" r="16912" b="16782"/>
          <a:stretch/>
        </p:blipFill>
        <p:spPr>
          <a:xfrm>
            <a:off x="10121462" y="0"/>
            <a:ext cx="2070538" cy="1642623"/>
          </a:xfrm>
          <a:prstGeom prst="rect">
            <a:avLst/>
          </a:prstGeom>
        </p:spPr>
      </p:pic>
    </p:spTree>
    <p:extLst>
      <p:ext uri="{BB962C8B-B14F-4D97-AF65-F5344CB8AC3E}">
        <p14:creationId xmlns:p14="http://schemas.microsoft.com/office/powerpoint/2010/main" val="114427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New Zealand</a:t>
            </a:r>
          </a:p>
        </p:txBody>
      </p:sp>
      <p:pic>
        <p:nvPicPr>
          <p:cNvPr id="5" name="Graphic 4" descr="Lemon with solid fill">
            <a:extLst>
              <a:ext uri="{FF2B5EF4-FFF2-40B4-BE49-F238E27FC236}">
                <a16:creationId xmlns:a16="http://schemas.microsoft.com/office/drawing/2014/main" id="{0DB6E34C-1282-7C4A-79AF-601F5BF65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1777" y="1542755"/>
            <a:ext cx="646331" cy="646331"/>
          </a:xfrm>
          <a:prstGeom prst="rect">
            <a:avLst/>
          </a:prstGeom>
        </p:spPr>
      </p:pic>
      <p:sp>
        <p:nvSpPr>
          <p:cNvPr id="4" name="Rectangle 3">
            <a:extLst>
              <a:ext uri="{FF2B5EF4-FFF2-40B4-BE49-F238E27FC236}">
                <a16:creationId xmlns:a16="http://schemas.microsoft.com/office/drawing/2014/main" id="{0EA2E70B-821D-944C-C01B-B7E50D1ABE2B}"/>
              </a:ext>
            </a:extLst>
          </p:cNvPr>
          <p:cNvSpPr/>
          <p:nvPr/>
        </p:nvSpPr>
        <p:spPr>
          <a:xfrm>
            <a:off x="1235876" y="1935849"/>
            <a:ext cx="4079395" cy="1862048"/>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             1. Unit Selection</a:t>
            </a:r>
          </a:p>
          <a:p>
            <a:pPr>
              <a:spcAft>
                <a:spcPts val="300"/>
              </a:spcAft>
            </a:pPr>
            <a:r>
              <a:rPr lang="en-AU" dirty="0">
                <a:solidFill>
                  <a:schemeClr val="accent2">
                    <a:lumMod val="40000"/>
                    <a:lumOff val="60000"/>
                  </a:schemeClr>
                </a:solidFill>
              </a:rPr>
              <a:t>Risk-based sampling of consignments</a:t>
            </a:r>
          </a:p>
          <a:p>
            <a:pPr>
              <a:spcAft>
                <a:spcPts val="300"/>
              </a:spcAft>
            </a:pPr>
            <a:r>
              <a:rPr lang="en-AU" dirty="0">
                <a:solidFill>
                  <a:schemeClr val="accent2">
                    <a:lumMod val="40000"/>
                    <a:lumOff val="60000"/>
                  </a:schemeClr>
                </a:solidFill>
              </a:rPr>
              <a:t>- MPI risk profiling of ‘biosecurity risk’ (e.g., risk associated with the commodity/origin) and ‘pathway risk’ (e.g., previous importer non-compliance).</a:t>
            </a:r>
          </a:p>
        </p:txBody>
      </p:sp>
      <p:cxnSp>
        <p:nvCxnSpPr>
          <p:cNvPr id="7" name="Straight Arrow Connector 6">
            <a:extLst>
              <a:ext uri="{FF2B5EF4-FFF2-40B4-BE49-F238E27FC236}">
                <a16:creationId xmlns:a16="http://schemas.microsoft.com/office/drawing/2014/main" id="{C811EEA1-9DBD-E69F-9AD7-652089FC06EE}"/>
              </a:ext>
            </a:extLst>
          </p:cNvPr>
          <p:cNvCxnSpPr>
            <a:cxnSpLocks/>
          </p:cNvCxnSpPr>
          <p:nvPr/>
        </p:nvCxnSpPr>
        <p:spPr>
          <a:xfrm>
            <a:off x="5315272" y="2581510"/>
            <a:ext cx="962658" cy="0"/>
          </a:xfrm>
          <a:prstGeom prst="straightConnector1">
            <a:avLst/>
          </a:prstGeom>
          <a:ln w="57150">
            <a:solidFill>
              <a:schemeClr val="accent4">
                <a:lumMod val="40000"/>
                <a:lumOff val="60000"/>
              </a:schemeClr>
            </a:solidFill>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5D67EF5E-4D83-E892-A920-D5F71B6A1383}"/>
              </a:ext>
            </a:extLst>
          </p:cNvPr>
          <p:cNvSpPr/>
          <p:nvPr/>
        </p:nvSpPr>
        <p:spPr>
          <a:xfrm>
            <a:off x="6732573" y="1897377"/>
            <a:ext cx="4240034" cy="1308050"/>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2. Sub-units sampling</a:t>
            </a:r>
          </a:p>
          <a:p>
            <a:pPr>
              <a:spcAft>
                <a:spcPts val="300"/>
              </a:spcAft>
            </a:pPr>
            <a:r>
              <a:rPr lang="en-AU" dirty="0">
                <a:solidFill>
                  <a:schemeClr val="accent2">
                    <a:lumMod val="40000"/>
                    <a:lumOff val="60000"/>
                  </a:schemeClr>
                </a:solidFill>
              </a:rPr>
              <a:t>Random 600-unit samples</a:t>
            </a:r>
          </a:p>
          <a:p>
            <a:pPr>
              <a:spcAft>
                <a:spcPts val="300"/>
              </a:spcAft>
            </a:pPr>
            <a:r>
              <a:rPr lang="en-AU" dirty="0">
                <a:solidFill>
                  <a:schemeClr val="accent2">
                    <a:lumMod val="40000"/>
                    <a:lumOff val="60000"/>
                  </a:schemeClr>
                </a:solidFill>
              </a:rPr>
              <a:t>- i.e., of pieces of fruit, to give a 95% confidence that consignment is pest free</a:t>
            </a:r>
          </a:p>
        </p:txBody>
      </p:sp>
      <p:pic>
        <p:nvPicPr>
          <p:cNvPr id="15" name="Picture 14">
            <a:extLst>
              <a:ext uri="{FF2B5EF4-FFF2-40B4-BE49-F238E27FC236}">
                <a16:creationId xmlns:a16="http://schemas.microsoft.com/office/drawing/2014/main" id="{3EB8CDA8-D8B4-D00B-CA05-0782FCCD43DB}"/>
              </a:ext>
            </a:extLst>
          </p:cNvPr>
          <p:cNvPicPr>
            <a:picLocks noChangeAspect="1"/>
          </p:cNvPicPr>
          <p:nvPr/>
        </p:nvPicPr>
        <p:blipFill>
          <a:blip r:embed="rId5">
            <a:duotone>
              <a:schemeClr val="accent4">
                <a:shade val="45000"/>
                <a:satMod val="135000"/>
              </a:schemeClr>
              <a:prstClr val="white"/>
            </a:duotone>
          </a:blip>
          <a:stretch>
            <a:fillRect/>
          </a:stretch>
        </p:blipFill>
        <p:spPr>
          <a:xfrm>
            <a:off x="10972607" y="158764"/>
            <a:ext cx="999143" cy="1308050"/>
          </a:xfrm>
          <a:prstGeom prst="rect">
            <a:avLst/>
          </a:prstGeom>
        </p:spPr>
      </p:pic>
    </p:spTree>
    <p:extLst>
      <p:ext uri="{BB962C8B-B14F-4D97-AF65-F5344CB8AC3E}">
        <p14:creationId xmlns:p14="http://schemas.microsoft.com/office/powerpoint/2010/main" val="2607357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USA</a:t>
            </a:r>
          </a:p>
        </p:txBody>
      </p:sp>
      <p:pic>
        <p:nvPicPr>
          <p:cNvPr id="5" name="Graphic 4" descr="Lemon with solid fill">
            <a:extLst>
              <a:ext uri="{FF2B5EF4-FFF2-40B4-BE49-F238E27FC236}">
                <a16:creationId xmlns:a16="http://schemas.microsoft.com/office/drawing/2014/main" id="{0DB6E34C-1282-7C4A-79AF-601F5BF65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1777" y="1542755"/>
            <a:ext cx="646331" cy="646331"/>
          </a:xfrm>
          <a:prstGeom prst="rect">
            <a:avLst/>
          </a:prstGeom>
        </p:spPr>
      </p:pic>
      <p:sp>
        <p:nvSpPr>
          <p:cNvPr id="4" name="Rectangle 3">
            <a:extLst>
              <a:ext uri="{FF2B5EF4-FFF2-40B4-BE49-F238E27FC236}">
                <a16:creationId xmlns:a16="http://schemas.microsoft.com/office/drawing/2014/main" id="{0EA2E70B-821D-944C-C01B-B7E50D1ABE2B}"/>
              </a:ext>
            </a:extLst>
          </p:cNvPr>
          <p:cNvSpPr/>
          <p:nvPr/>
        </p:nvSpPr>
        <p:spPr>
          <a:xfrm>
            <a:off x="1235876" y="1935849"/>
            <a:ext cx="4240034" cy="1900520"/>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             1. Unit Selection</a:t>
            </a:r>
          </a:p>
          <a:p>
            <a:pPr>
              <a:spcAft>
                <a:spcPts val="300"/>
              </a:spcAft>
            </a:pPr>
            <a:r>
              <a:rPr lang="en-AU" dirty="0">
                <a:solidFill>
                  <a:schemeClr val="accent2">
                    <a:lumMod val="40000"/>
                    <a:lumOff val="60000"/>
                  </a:schemeClr>
                </a:solidFill>
              </a:rPr>
              <a:t>APHIS’ Agricultural Quarantine Inspection Monitoring (AQIM) random sampling of consignments.</a:t>
            </a:r>
          </a:p>
          <a:p>
            <a:pPr>
              <a:spcAft>
                <a:spcPts val="300"/>
              </a:spcAft>
            </a:pPr>
            <a:r>
              <a:rPr lang="en-GB" dirty="0">
                <a:solidFill>
                  <a:schemeClr val="accent2">
                    <a:lumMod val="40000"/>
                    <a:lumOff val="60000"/>
                  </a:schemeClr>
                </a:solidFill>
              </a:rPr>
              <a:t>(note, APHIS transitioning to a risk-based sampling approach from ~2018)</a:t>
            </a:r>
            <a:endParaRPr lang="en-AU" dirty="0">
              <a:solidFill>
                <a:schemeClr val="accent2">
                  <a:lumMod val="40000"/>
                  <a:lumOff val="60000"/>
                </a:schemeClr>
              </a:solidFill>
            </a:endParaRPr>
          </a:p>
        </p:txBody>
      </p:sp>
      <p:cxnSp>
        <p:nvCxnSpPr>
          <p:cNvPr id="7" name="Straight Arrow Connector 6">
            <a:extLst>
              <a:ext uri="{FF2B5EF4-FFF2-40B4-BE49-F238E27FC236}">
                <a16:creationId xmlns:a16="http://schemas.microsoft.com/office/drawing/2014/main" id="{C811EEA1-9DBD-E69F-9AD7-652089FC06EE}"/>
              </a:ext>
            </a:extLst>
          </p:cNvPr>
          <p:cNvCxnSpPr>
            <a:cxnSpLocks/>
          </p:cNvCxnSpPr>
          <p:nvPr/>
        </p:nvCxnSpPr>
        <p:spPr>
          <a:xfrm>
            <a:off x="5315272" y="2581510"/>
            <a:ext cx="962658" cy="0"/>
          </a:xfrm>
          <a:prstGeom prst="straightConnector1">
            <a:avLst/>
          </a:prstGeom>
          <a:ln w="57150">
            <a:solidFill>
              <a:schemeClr val="accent4">
                <a:lumMod val="40000"/>
                <a:lumOff val="60000"/>
              </a:schemeClr>
            </a:solidFill>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5D67EF5E-4D83-E892-A920-D5F71B6A1383}"/>
              </a:ext>
            </a:extLst>
          </p:cNvPr>
          <p:cNvSpPr/>
          <p:nvPr/>
        </p:nvSpPr>
        <p:spPr>
          <a:xfrm>
            <a:off x="6732572" y="1897377"/>
            <a:ext cx="4913671" cy="1308050"/>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2. Sub-units sampling</a:t>
            </a:r>
          </a:p>
          <a:p>
            <a:pPr>
              <a:spcAft>
                <a:spcPts val="300"/>
              </a:spcAft>
            </a:pPr>
            <a:r>
              <a:rPr lang="en-AU" dirty="0">
                <a:solidFill>
                  <a:schemeClr val="accent2">
                    <a:lumMod val="40000"/>
                    <a:lumOff val="60000"/>
                  </a:schemeClr>
                </a:solidFill>
              </a:rPr>
              <a:t>Hypergeometric sampling of boxes within consignments</a:t>
            </a:r>
          </a:p>
          <a:p>
            <a:pPr>
              <a:spcAft>
                <a:spcPts val="300"/>
              </a:spcAft>
            </a:pPr>
            <a:r>
              <a:rPr lang="en-AU" dirty="0">
                <a:solidFill>
                  <a:schemeClr val="accent2">
                    <a:lumMod val="40000"/>
                    <a:lumOff val="60000"/>
                  </a:schemeClr>
                </a:solidFill>
              </a:rPr>
              <a:t>- to detect a ≥ 10% infestation rate.</a:t>
            </a:r>
          </a:p>
        </p:txBody>
      </p:sp>
      <p:pic>
        <p:nvPicPr>
          <p:cNvPr id="1026" name="Picture 2" descr="USA Silhouette | Free SVG">
            <a:extLst>
              <a:ext uri="{FF2B5EF4-FFF2-40B4-BE49-F238E27FC236}">
                <a16:creationId xmlns:a16="http://schemas.microsoft.com/office/drawing/2014/main" id="{CD10888A-1C8D-9031-316E-D33D7DC54AFD}"/>
              </a:ext>
            </a:extLst>
          </p:cNvP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13718" y="72737"/>
            <a:ext cx="1149235" cy="11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23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USA</a:t>
            </a:r>
          </a:p>
        </p:txBody>
      </p:sp>
      <p:pic>
        <p:nvPicPr>
          <p:cNvPr id="5" name="Graphic 4" descr="Lemon with solid fill">
            <a:extLst>
              <a:ext uri="{FF2B5EF4-FFF2-40B4-BE49-F238E27FC236}">
                <a16:creationId xmlns:a16="http://schemas.microsoft.com/office/drawing/2014/main" id="{0DB6E34C-1282-7C4A-79AF-601F5BF65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1777" y="1542755"/>
            <a:ext cx="646331" cy="646331"/>
          </a:xfrm>
          <a:prstGeom prst="rect">
            <a:avLst/>
          </a:prstGeom>
        </p:spPr>
      </p:pic>
      <p:sp>
        <p:nvSpPr>
          <p:cNvPr id="6" name="Rectangle 5">
            <a:extLst>
              <a:ext uri="{FF2B5EF4-FFF2-40B4-BE49-F238E27FC236}">
                <a16:creationId xmlns:a16="http://schemas.microsoft.com/office/drawing/2014/main" id="{C75B44CC-6154-E3AB-9F59-75A34311FA6B}"/>
              </a:ext>
            </a:extLst>
          </p:cNvPr>
          <p:cNvSpPr/>
          <p:nvPr/>
        </p:nvSpPr>
        <p:spPr>
          <a:xfrm>
            <a:off x="1235876" y="4430383"/>
            <a:ext cx="10410367" cy="992579"/>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             Passenger screening</a:t>
            </a:r>
          </a:p>
          <a:p>
            <a:pPr>
              <a:spcAft>
                <a:spcPts val="300"/>
              </a:spcAft>
            </a:pPr>
            <a:r>
              <a:rPr lang="en-AU" dirty="0">
                <a:solidFill>
                  <a:schemeClr val="accent2">
                    <a:lumMod val="40000"/>
                    <a:lumOff val="60000"/>
                  </a:schemeClr>
                </a:solidFill>
              </a:rPr>
              <a:t>- APHIS’ AQIM ‘</a:t>
            </a:r>
            <a:r>
              <a:rPr lang="en-GB" u="sng" dirty="0">
                <a:solidFill>
                  <a:schemeClr val="accent2">
                    <a:lumMod val="40000"/>
                    <a:lumOff val="60000"/>
                  </a:schemeClr>
                </a:solidFill>
              </a:rPr>
              <a:t>random sampling protocol’</a:t>
            </a:r>
            <a:r>
              <a:rPr lang="en-GB" dirty="0">
                <a:solidFill>
                  <a:schemeClr val="accent2">
                    <a:lumMod val="40000"/>
                    <a:lumOff val="60000"/>
                  </a:schemeClr>
                </a:solidFill>
              </a:rPr>
              <a:t>, where a proportion of passenger declarations are randomly selected for 100% inspections. (</a:t>
            </a:r>
            <a:r>
              <a:rPr lang="en-AU" dirty="0">
                <a:solidFill>
                  <a:schemeClr val="accent2">
                    <a:lumMod val="40000"/>
                    <a:lumOff val="60000"/>
                  </a:schemeClr>
                </a:solidFill>
              </a:rPr>
              <a:t>not applied to cruise/maritime passengers)</a:t>
            </a:r>
          </a:p>
        </p:txBody>
      </p:sp>
      <p:pic>
        <p:nvPicPr>
          <p:cNvPr id="8" name="Graphic 7" descr="Cruise ship with solid fill">
            <a:extLst>
              <a:ext uri="{FF2B5EF4-FFF2-40B4-BE49-F238E27FC236}">
                <a16:creationId xmlns:a16="http://schemas.microsoft.com/office/drawing/2014/main" id="{B2AF04DE-7D69-9827-34B3-DB12EE1FBA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4942" y="4066554"/>
            <a:ext cx="413997" cy="413997"/>
          </a:xfrm>
          <a:prstGeom prst="rect">
            <a:avLst/>
          </a:prstGeom>
        </p:spPr>
      </p:pic>
      <p:pic>
        <p:nvPicPr>
          <p:cNvPr id="9" name="Graphic 8" descr="Airplane with solid fill">
            <a:extLst>
              <a:ext uri="{FF2B5EF4-FFF2-40B4-BE49-F238E27FC236}">
                <a16:creationId xmlns:a16="http://schemas.microsoft.com/office/drawing/2014/main" id="{24BBEA5A-205B-5016-80D0-7D88B25E16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1371777" y="4325829"/>
            <a:ext cx="413996" cy="413996"/>
          </a:xfrm>
          <a:prstGeom prst="rect">
            <a:avLst/>
          </a:prstGeom>
        </p:spPr>
      </p:pic>
      <p:sp>
        <p:nvSpPr>
          <p:cNvPr id="4" name="Rectangle 3">
            <a:extLst>
              <a:ext uri="{FF2B5EF4-FFF2-40B4-BE49-F238E27FC236}">
                <a16:creationId xmlns:a16="http://schemas.microsoft.com/office/drawing/2014/main" id="{0EA2E70B-821D-944C-C01B-B7E50D1ABE2B}"/>
              </a:ext>
            </a:extLst>
          </p:cNvPr>
          <p:cNvSpPr/>
          <p:nvPr/>
        </p:nvSpPr>
        <p:spPr>
          <a:xfrm>
            <a:off x="1235876" y="1935849"/>
            <a:ext cx="4240034" cy="1900520"/>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             1. Unit Selection</a:t>
            </a:r>
          </a:p>
          <a:p>
            <a:pPr>
              <a:spcAft>
                <a:spcPts val="300"/>
              </a:spcAft>
            </a:pPr>
            <a:r>
              <a:rPr lang="en-AU" dirty="0">
                <a:solidFill>
                  <a:schemeClr val="accent2">
                    <a:lumMod val="40000"/>
                    <a:lumOff val="60000"/>
                  </a:schemeClr>
                </a:solidFill>
              </a:rPr>
              <a:t>APHIS’ Agricultural Quarantine Inspection Monitoring (AQIM) random sampling of consignments.</a:t>
            </a:r>
          </a:p>
          <a:p>
            <a:pPr>
              <a:spcAft>
                <a:spcPts val="300"/>
              </a:spcAft>
            </a:pPr>
            <a:r>
              <a:rPr lang="en-GB" dirty="0">
                <a:solidFill>
                  <a:schemeClr val="accent2">
                    <a:lumMod val="40000"/>
                    <a:lumOff val="60000"/>
                  </a:schemeClr>
                </a:solidFill>
              </a:rPr>
              <a:t>(note, APHIS transitioning to a risk-based sampling approach from ~2018)</a:t>
            </a:r>
            <a:endParaRPr lang="en-AU" dirty="0">
              <a:solidFill>
                <a:schemeClr val="accent2">
                  <a:lumMod val="40000"/>
                  <a:lumOff val="60000"/>
                </a:schemeClr>
              </a:solidFill>
            </a:endParaRPr>
          </a:p>
        </p:txBody>
      </p:sp>
      <p:cxnSp>
        <p:nvCxnSpPr>
          <p:cNvPr id="7" name="Straight Arrow Connector 6">
            <a:extLst>
              <a:ext uri="{FF2B5EF4-FFF2-40B4-BE49-F238E27FC236}">
                <a16:creationId xmlns:a16="http://schemas.microsoft.com/office/drawing/2014/main" id="{C811EEA1-9DBD-E69F-9AD7-652089FC06EE}"/>
              </a:ext>
            </a:extLst>
          </p:cNvPr>
          <p:cNvCxnSpPr>
            <a:cxnSpLocks/>
          </p:cNvCxnSpPr>
          <p:nvPr/>
        </p:nvCxnSpPr>
        <p:spPr>
          <a:xfrm>
            <a:off x="5315272" y="2581510"/>
            <a:ext cx="962658" cy="0"/>
          </a:xfrm>
          <a:prstGeom prst="straightConnector1">
            <a:avLst/>
          </a:prstGeom>
          <a:ln w="57150">
            <a:solidFill>
              <a:schemeClr val="accent4">
                <a:lumMod val="40000"/>
                <a:lumOff val="60000"/>
              </a:schemeClr>
            </a:solidFill>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5D67EF5E-4D83-E892-A920-D5F71B6A1383}"/>
              </a:ext>
            </a:extLst>
          </p:cNvPr>
          <p:cNvSpPr/>
          <p:nvPr/>
        </p:nvSpPr>
        <p:spPr>
          <a:xfrm>
            <a:off x="6732572" y="1897377"/>
            <a:ext cx="4913671" cy="1308050"/>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2. Sub-units sampling</a:t>
            </a:r>
          </a:p>
          <a:p>
            <a:pPr>
              <a:spcAft>
                <a:spcPts val="300"/>
              </a:spcAft>
            </a:pPr>
            <a:r>
              <a:rPr lang="en-AU" dirty="0">
                <a:solidFill>
                  <a:schemeClr val="accent2">
                    <a:lumMod val="40000"/>
                    <a:lumOff val="60000"/>
                  </a:schemeClr>
                </a:solidFill>
              </a:rPr>
              <a:t>Hypergeometric sampling of boxes within consignments</a:t>
            </a:r>
          </a:p>
          <a:p>
            <a:pPr>
              <a:spcAft>
                <a:spcPts val="300"/>
              </a:spcAft>
            </a:pPr>
            <a:r>
              <a:rPr lang="en-AU" dirty="0">
                <a:solidFill>
                  <a:schemeClr val="accent2">
                    <a:lumMod val="40000"/>
                    <a:lumOff val="60000"/>
                  </a:schemeClr>
                </a:solidFill>
              </a:rPr>
              <a:t>- to detect a ≥ 10% infestation rate.</a:t>
            </a:r>
          </a:p>
        </p:txBody>
      </p:sp>
      <p:pic>
        <p:nvPicPr>
          <p:cNvPr id="1026" name="Picture 2" descr="USA Silhouette | Free SVG">
            <a:extLst>
              <a:ext uri="{FF2B5EF4-FFF2-40B4-BE49-F238E27FC236}">
                <a16:creationId xmlns:a16="http://schemas.microsoft.com/office/drawing/2014/main" id="{CD10888A-1C8D-9031-316E-D33D7DC54AFD}"/>
              </a:ext>
            </a:extLst>
          </p:cNvPr>
          <p:cNvPicPr>
            <a:picLocks noChangeAspect="1" noChangeArrowheads="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13718" y="72737"/>
            <a:ext cx="1149235" cy="11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594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Australia</a:t>
            </a:r>
          </a:p>
        </p:txBody>
      </p:sp>
      <p:pic>
        <p:nvPicPr>
          <p:cNvPr id="5" name="Graphic 4" descr="Lemon with solid fill">
            <a:extLst>
              <a:ext uri="{FF2B5EF4-FFF2-40B4-BE49-F238E27FC236}">
                <a16:creationId xmlns:a16="http://schemas.microsoft.com/office/drawing/2014/main" id="{0DB6E34C-1282-7C4A-79AF-601F5BF65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1777" y="1542755"/>
            <a:ext cx="646331" cy="646331"/>
          </a:xfrm>
          <a:prstGeom prst="rect">
            <a:avLst/>
          </a:prstGeom>
        </p:spPr>
      </p:pic>
      <p:sp>
        <p:nvSpPr>
          <p:cNvPr id="4" name="Rectangle 3">
            <a:extLst>
              <a:ext uri="{FF2B5EF4-FFF2-40B4-BE49-F238E27FC236}">
                <a16:creationId xmlns:a16="http://schemas.microsoft.com/office/drawing/2014/main" id="{0EA2E70B-821D-944C-C01B-B7E50D1ABE2B}"/>
              </a:ext>
            </a:extLst>
          </p:cNvPr>
          <p:cNvSpPr/>
          <p:nvPr/>
        </p:nvSpPr>
        <p:spPr>
          <a:xfrm>
            <a:off x="1235876" y="1935849"/>
            <a:ext cx="4240034" cy="1308050"/>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             1. Unit Selection</a:t>
            </a:r>
          </a:p>
          <a:p>
            <a:pPr>
              <a:spcAft>
                <a:spcPts val="300"/>
              </a:spcAft>
            </a:pPr>
            <a:r>
              <a:rPr lang="en-AU" dirty="0">
                <a:solidFill>
                  <a:schemeClr val="accent2">
                    <a:lumMod val="40000"/>
                    <a:lumOff val="60000"/>
                  </a:schemeClr>
                </a:solidFill>
              </a:rPr>
              <a:t>Risk-based sampling of consignments</a:t>
            </a:r>
          </a:p>
          <a:p>
            <a:pPr>
              <a:spcAft>
                <a:spcPts val="300"/>
              </a:spcAft>
            </a:pPr>
            <a:r>
              <a:rPr lang="en-AU" dirty="0">
                <a:solidFill>
                  <a:schemeClr val="accent2">
                    <a:lumMod val="40000"/>
                    <a:lumOff val="60000"/>
                  </a:schemeClr>
                </a:solidFill>
              </a:rPr>
              <a:t>- e.g., the DAFF Compliance-Based Inspection Scheme</a:t>
            </a:r>
          </a:p>
        </p:txBody>
      </p:sp>
      <p:cxnSp>
        <p:nvCxnSpPr>
          <p:cNvPr id="7" name="Straight Arrow Connector 6">
            <a:extLst>
              <a:ext uri="{FF2B5EF4-FFF2-40B4-BE49-F238E27FC236}">
                <a16:creationId xmlns:a16="http://schemas.microsoft.com/office/drawing/2014/main" id="{C811EEA1-9DBD-E69F-9AD7-652089FC06EE}"/>
              </a:ext>
            </a:extLst>
          </p:cNvPr>
          <p:cNvCxnSpPr>
            <a:cxnSpLocks/>
          </p:cNvCxnSpPr>
          <p:nvPr/>
        </p:nvCxnSpPr>
        <p:spPr>
          <a:xfrm>
            <a:off x="5315272" y="2581510"/>
            <a:ext cx="962658" cy="0"/>
          </a:xfrm>
          <a:prstGeom prst="straightConnector1">
            <a:avLst/>
          </a:prstGeom>
          <a:ln w="57150">
            <a:solidFill>
              <a:schemeClr val="accent4">
                <a:lumMod val="40000"/>
                <a:lumOff val="60000"/>
              </a:schemeClr>
            </a:solidFill>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5D67EF5E-4D83-E892-A920-D5F71B6A1383}"/>
              </a:ext>
            </a:extLst>
          </p:cNvPr>
          <p:cNvSpPr/>
          <p:nvPr/>
        </p:nvSpPr>
        <p:spPr>
          <a:xfrm>
            <a:off x="6732572" y="1897377"/>
            <a:ext cx="4240035" cy="1623521"/>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2. Sub-units sampling</a:t>
            </a:r>
          </a:p>
          <a:p>
            <a:pPr>
              <a:spcAft>
                <a:spcPts val="300"/>
              </a:spcAft>
            </a:pPr>
            <a:r>
              <a:rPr lang="en-AU" dirty="0">
                <a:solidFill>
                  <a:schemeClr val="accent2">
                    <a:lumMod val="40000"/>
                    <a:lumOff val="60000"/>
                  </a:schemeClr>
                </a:solidFill>
              </a:rPr>
              <a:t>Random 600-unit samples</a:t>
            </a:r>
          </a:p>
          <a:p>
            <a:pPr>
              <a:spcAft>
                <a:spcPts val="300"/>
              </a:spcAft>
            </a:pPr>
            <a:r>
              <a:rPr lang="en-AU" dirty="0">
                <a:solidFill>
                  <a:schemeClr val="accent2">
                    <a:lumMod val="40000"/>
                    <a:lumOff val="60000"/>
                  </a:schemeClr>
                </a:solidFill>
              </a:rPr>
              <a:t>- i.e., of pieces of fruit, to give a 95% confidence that consignment is pest free</a:t>
            </a:r>
          </a:p>
          <a:p>
            <a:pPr>
              <a:spcAft>
                <a:spcPts val="300"/>
              </a:spcAft>
            </a:pPr>
            <a:endParaRPr lang="en-AU" dirty="0">
              <a:solidFill>
                <a:schemeClr val="accent2">
                  <a:lumMod val="40000"/>
                  <a:lumOff val="60000"/>
                </a:schemeClr>
              </a:solidFill>
            </a:endParaRPr>
          </a:p>
        </p:txBody>
      </p:sp>
      <p:pic>
        <p:nvPicPr>
          <p:cNvPr id="14" name="Graphic 13" descr="Australia with solid fill">
            <a:extLst>
              <a:ext uri="{FF2B5EF4-FFF2-40B4-BE49-F238E27FC236}">
                <a16:creationId xmlns:a16="http://schemas.microsoft.com/office/drawing/2014/main" id="{2E94FA54-8C24-B138-CE3B-2DD30BA88BF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078" r="36143" b="14907"/>
          <a:stretch/>
        </p:blipFill>
        <p:spPr>
          <a:xfrm>
            <a:off x="10681187" y="234892"/>
            <a:ext cx="1217389" cy="1106017"/>
          </a:xfrm>
          <a:prstGeom prst="rect">
            <a:avLst/>
          </a:prstGeom>
        </p:spPr>
      </p:pic>
    </p:spTree>
    <p:extLst>
      <p:ext uri="{BB962C8B-B14F-4D97-AF65-F5344CB8AC3E}">
        <p14:creationId xmlns:p14="http://schemas.microsoft.com/office/powerpoint/2010/main" val="30951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Australia</a:t>
            </a:r>
          </a:p>
        </p:txBody>
      </p:sp>
      <p:pic>
        <p:nvPicPr>
          <p:cNvPr id="5" name="Graphic 4" descr="Lemon with solid fill">
            <a:extLst>
              <a:ext uri="{FF2B5EF4-FFF2-40B4-BE49-F238E27FC236}">
                <a16:creationId xmlns:a16="http://schemas.microsoft.com/office/drawing/2014/main" id="{0DB6E34C-1282-7C4A-79AF-601F5BF65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1777" y="1542755"/>
            <a:ext cx="646331" cy="646331"/>
          </a:xfrm>
          <a:prstGeom prst="rect">
            <a:avLst/>
          </a:prstGeom>
        </p:spPr>
      </p:pic>
      <p:sp>
        <p:nvSpPr>
          <p:cNvPr id="6" name="Rectangle 5">
            <a:extLst>
              <a:ext uri="{FF2B5EF4-FFF2-40B4-BE49-F238E27FC236}">
                <a16:creationId xmlns:a16="http://schemas.microsoft.com/office/drawing/2014/main" id="{C75B44CC-6154-E3AB-9F59-75A34311FA6B}"/>
              </a:ext>
            </a:extLst>
          </p:cNvPr>
          <p:cNvSpPr/>
          <p:nvPr/>
        </p:nvSpPr>
        <p:spPr>
          <a:xfrm>
            <a:off x="1235876" y="4004687"/>
            <a:ext cx="10174315" cy="2177519"/>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             Passenger screening</a:t>
            </a:r>
          </a:p>
          <a:p>
            <a:pPr marL="285750" indent="-285750">
              <a:spcAft>
                <a:spcPts val="300"/>
              </a:spcAft>
              <a:buFontTx/>
              <a:buChar char="-"/>
            </a:pPr>
            <a:r>
              <a:rPr lang="en-AU" u="sng" dirty="0">
                <a:solidFill>
                  <a:schemeClr val="accent2">
                    <a:lumMod val="40000"/>
                    <a:lumOff val="60000"/>
                  </a:schemeClr>
                </a:solidFill>
              </a:rPr>
              <a:t>Risk-based allocation of screening resources </a:t>
            </a:r>
            <a:r>
              <a:rPr lang="en-AU" dirty="0">
                <a:solidFill>
                  <a:schemeClr val="accent2">
                    <a:lumMod val="40000"/>
                    <a:lumOff val="60000"/>
                  </a:schemeClr>
                </a:solidFill>
              </a:rPr>
              <a:t>(via flight-based traveller profiles, Mail and Passenger System, MAPS), </a:t>
            </a:r>
          </a:p>
          <a:p>
            <a:pPr marL="285750" indent="-285750">
              <a:spcAft>
                <a:spcPts val="300"/>
              </a:spcAft>
              <a:buFontTx/>
              <a:buChar char="-"/>
            </a:pPr>
            <a:r>
              <a:rPr lang="en-AU" u="sng" dirty="0">
                <a:solidFill>
                  <a:schemeClr val="accent2">
                    <a:lumMod val="40000"/>
                    <a:lumOff val="60000"/>
                  </a:schemeClr>
                </a:solidFill>
              </a:rPr>
              <a:t>Targeted individual sampling </a:t>
            </a:r>
            <a:r>
              <a:rPr lang="en-AU" dirty="0">
                <a:solidFill>
                  <a:schemeClr val="accent2">
                    <a:lumMod val="40000"/>
                    <a:lumOff val="60000"/>
                  </a:schemeClr>
                </a:solidFill>
              </a:rPr>
              <a:t>(e.g., based on declarations/incoming passenger cards, profiles, visual assessments), and active surveillance (e.g., via dog detector teams, x-rays).</a:t>
            </a:r>
          </a:p>
          <a:p>
            <a:pPr marL="285750" indent="-285750">
              <a:spcAft>
                <a:spcPts val="300"/>
              </a:spcAft>
              <a:buFontTx/>
              <a:buChar char="-"/>
            </a:pPr>
            <a:r>
              <a:rPr lang="en-AU" u="sng" dirty="0">
                <a:solidFill>
                  <a:schemeClr val="accent2">
                    <a:lumMod val="40000"/>
                    <a:lumOff val="60000"/>
                  </a:schemeClr>
                </a:solidFill>
              </a:rPr>
              <a:t>Verification and random ‘approach surveys’ </a:t>
            </a:r>
            <a:r>
              <a:rPr lang="en-AU" dirty="0">
                <a:solidFill>
                  <a:schemeClr val="accent2">
                    <a:lumMod val="40000"/>
                    <a:lumOff val="60000"/>
                  </a:schemeClr>
                </a:solidFill>
              </a:rPr>
              <a:t>to inform profile performance, and to estimate the leakage of biosecurity risk material.</a:t>
            </a:r>
          </a:p>
        </p:txBody>
      </p:sp>
      <p:pic>
        <p:nvPicPr>
          <p:cNvPr id="8" name="Graphic 7" descr="Cruise ship with solid fill">
            <a:extLst>
              <a:ext uri="{FF2B5EF4-FFF2-40B4-BE49-F238E27FC236}">
                <a16:creationId xmlns:a16="http://schemas.microsoft.com/office/drawing/2014/main" id="{B2AF04DE-7D69-9827-34B3-DB12EE1FBA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4942" y="3640858"/>
            <a:ext cx="413997" cy="413997"/>
          </a:xfrm>
          <a:prstGeom prst="rect">
            <a:avLst/>
          </a:prstGeom>
        </p:spPr>
      </p:pic>
      <p:pic>
        <p:nvPicPr>
          <p:cNvPr id="9" name="Graphic 8" descr="Airplane with solid fill">
            <a:extLst>
              <a:ext uri="{FF2B5EF4-FFF2-40B4-BE49-F238E27FC236}">
                <a16:creationId xmlns:a16="http://schemas.microsoft.com/office/drawing/2014/main" id="{24BBEA5A-205B-5016-80D0-7D88B25E16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1371777" y="3900133"/>
            <a:ext cx="413996" cy="413996"/>
          </a:xfrm>
          <a:prstGeom prst="rect">
            <a:avLst/>
          </a:prstGeom>
        </p:spPr>
      </p:pic>
      <p:sp>
        <p:nvSpPr>
          <p:cNvPr id="4" name="Rectangle 3">
            <a:extLst>
              <a:ext uri="{FF2B5EF4-FFF2-40B4-BE49-F238E27FC236}">
                <a16:creationId xmlns:a16="http://schemas.microsoft.com/office/drawing/2014/main" id="{0EA2E70B-821D-944C-C01B-B7E50D1ABE2B}"/>
              </a:ext>
            </a:extLst>
          </p:cNvPr>
          <p:cNvSpPr/>
          <p:nvPr/>
        </p:nvSpPr>
        <p:spPr>
          <a:xfrm>
            <a:off x="1235876" y="1935849"/>
            <a:ext cx="4240034" cy="1308050"/>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             1. Unit Selection</a:t>
            </a:r>
          </a:p>
          <a:p>
            <a:pPr>
              <a:spcAft>
                <a:spcPts val="300"/>
              </a:spcAft>
            </a:pPr>
            <a:r>
              <a:rPr lang="en-AU" dirty="0">
                <a:solidFill>
                  <a:schemeClr val="accent2">
                    <a:lumMod val="40000"/>
                    <a:lumOff val="60000"/>
                  </a:schemeClr>
                </a:solidFill>
              </a:rPr>
              <a:t>Risk-based sampling of consignments</a:t>
            </a:r>
          </a:p>
          <a:p>
            <a:pPr>
              <a:spcAft>
                <a:spcPts val="300"/>
              </a:spcAft>
            </a:pPr>
            <a:r>
              <a:rPr lang="en-AU" dirty="0">
                <a:solidFill>
                  <a:schemeClr val="accent2">
                    <a:lumMod val="40000"/>
                    <a:lumOff val="60000"/>
                  </a:schemeClr>
                </a:solidFill>
              </a:rPr>
              <a:t>- e.g., the DAFF Compliance-Based Inspection Scheme</a:t>
            </a:r>
          </a:p>
        </p:txBody>
      </p:sp>
      <p:cxnSp>
        <p:nvCxnSpPr>
          <p:cNvPr id="7" name="Straight Arrow Connector 6">
            <a:extLst>
              <a:ext uri="{FF2B5EF4-FFF2-40B4-BE49-F238E27FC236}">
                <a16:creationId xmlns:a16="http://schemas.microsoft.com/office/drawing/2014/main" id="{C811EEA1-9DBD-E69F-9AD7-652089FC06EE}"/>
              </a:ext>
            </a:extLst>
          </p:cNvPr>
          <p:cNvCxnSpPr>
            <a:cxnSpLocks/>
          </p:cNvCxnSpPr>
          <p:nvPr/>
        </p:nvCxnSpPr>
        <p:spPr>
          <a:xfrm>
            <a:off x="5315272" y="2581510"/>
            <a:ext cx="962658" cy="0"/>
          </a:xfrm>
          <a:prstGeom prst="straightConnector1">
            <a:avLst/>
          </a:prstGeom>
          <a:ln w="57150">
            <a:solidFill>
              <a:schemeClr val="accent4">
                <a:lumMod val="40000"/>
                <a:lumOff val="60000"/>
              </a:schemeClr>
            </a:solidFill>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5D67EF5E-4D83-E892-A920-D5F71B6A1383}"/>
              </a:ext>
            </a:extLst>
          </p:cNvPr>
          <p:cNvSpPr/>
          <p:nvPr/>
        </p:nvSpPr>
        <p:spPr>
          <a:xfrm>
            <a:off x="6732572" y="1897377"/>
            <a:ext cx="4240035" cy="1623521"/>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2. Sub-units sampling</a:t>
            </a:r>
          </a:p>
          <a:p>
            <a:pPr>
              <a:spcAft>
                <a:spcPts val="300"/>
              </a:spcAft>
            </a:pPr>
            <a:r>
              <a:rPr lang="en-AU" dirty="0">
                <a:solidFill>
                  <a:schemeClr val="accent2">
                    <a:lumMod val="40000"/>
                    <a:lumOff val="60000"/>
                  </a:schemeClr>
                </a:solidFill>
              </a:rPr>
              <a:t>Random 600-unit samples</a:t>
            </a:r>
          </a:p>
          <a:p>
            <a:pPr>
              <a:spcAft>
                <a:spcPts val="300"/>
              </a:spcAft>
            </a:pPr>
            <a:r>
              <a:rPr lang="en-AU" dirty="0">
                <a:solidFill>
                  <a:schemeClr val="accent2">
                    <a:lumMod val="40000"/>
                    <a:lumOff val="60000"/>
                  </a:schemeClr>
                </a:solidFill>
              </a:rPr>
              <a:t>- i.e., of pieces of fruit, to give a 95% confidence that consignment is pest free</a:t>
            </a:r>
          </a:p>
          <a:p>
            <a:pPr>
              <a:spcAft>
                <a:spcPts val="300"/>
              </a:spcAft>
            </a:pPr>
            <a:endParaRPr lang="en-AU" dirty="0">
              <a:solidFill>
                <a:schemeClr val="accent2">
                  <a:lumMod val="40000"/>
                  <a:lumOff val="60000"/>
                </a:schemeClr>
              </a:solidFill>
            </a:endParaRPr>
          </a:p>
        </p:txBody>
      </p:sp>
      <p:pic>
        <p:nvPicPr>
          <p:cNvPr id="14" name="Graphic 13" descr="Australia with solid fill">
            <a:extLst>
              <a:ext uri="{FF2B5EF4-FFF2-40B4-BE49-F238E27FC236}">
                <a16:creationId xmlns:a16="http://schemas.microsoft.com/office/drawing/2014/main" id="{2E94FA54-8C24-B138-CE3B-2DD30BA88BF4}"/>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27078" r="36143" b="14907"/>
          <a:stretch/>
        </p:blipFill>
        <p:spPr>
          <a:xfrm>
            <a:off x="10681187" y="234892"/>
            <a:ext cx="1217389" cy="1106017"/>
          </a:xfrm>
          <a:prstGeom prst="rect">
            <a:avLst/>
          </a:prstGeom>
        </p:spPr>
      </p:pic>
    </p:spTree>
    <p:extLst>
      <p:ext uri="{BB962C8B-B14F-4D97-AF65-F5344CB8AC3E}">
        <p14:creationId xmlns:p14="http://schemas.microsoft.com/office/powerpoint/2010/main" val="303738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09992-12B3-E2FB-0C26-6E01343A3F72}"/>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Border interventions – Australia</a:t>
            </a:r>
          </a:p>
        </p:txBody>
      </p:sp>
      <p:pic>
        <p:nvPicPr>
          <p:cNvPr id="14" name="Graphic 13" descr="Australia with solid fill">
            <a:extLst>
              <a:ext uri="{FF2B5EF4-FFF2-40B4-BE49-F238E27FC236}">
                <a16:creationId xmlns:a16="http://schemas.microsoft.com/office/drawing/2014/main" id="{2E94FA54-8C24-B138-CE3B-2DD30BA88BF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7078" r="36143" b="14907"/>
          <a:stretch/>
        </p:blipFill>
        <p:spPr>
          <a:xfrm>
            <a:off x="10681187" y="234892"/>
            <a:ext cx="1217389" cy="1106017"/>
          </a:xfrm>
          <a:prstGeom prst="rect">
            <a:avLst/>
          </a:prstGeom>
        </p:spPr>
      </p:pic>
      <p:sp>
        <p:nvSpPr>
          <p:cNvPr id="10" name="TextBox 9">
            <a:extLst>
              <a:ext uri="{FF2B5EF4-FFF2-40B4-BE49-F238E27FC236}">
                <a16:creationId xmlns:a16="http://schemas.microsoft.com/office/drawing/2014/main" id="{51072EEF-D818-7ACC-32D0-45CF1BE44B38}"/>
              </a:ext>
            </a:extLst>
          </p:cNvPr>
          <p:cNvSpPr txBox="1"/>
          <p:nvPr/>
        </p:nvSpPr>
        <p:spPr>
          <a:xfrm>
            <a:off x="2103120" y="6210496"/>
            <a:ext cx="8226377" cy="400110"/>
          </a:xfrm>
          <a:prstGeom prst="rect">
            <a:avLst/>
          </a:prstGeom>
          <a:noFill/>
        </p:spPr>
        <p:txBody>
          <a:bodyPr wrap="square">
            <a:spAutoFit/>
          </a:bodyPr>
          <a:lstStyle/>
          <a:p>
            <a:pPr algn="r">
              <a:spcBef>
                <a:spcPts val="600"/>
              </a:spcBef>
            </a:pPr>
            <a:r>
              <a:rPr lang="en-AU" sz="1000" b="1" dirty="0">
                <a:solidFill>
                  <a:schemeClr val="accent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Inspector-General of Biosecurity. (2022). </a:t>
            </a:r>
            <a:r>
              <a:rPr lang="en-AU" sz="1000" b="1" i="1" dirty="0">
                <a:solidFill>
                  <a:schemeClr val="accent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Efficacy and adequacy of department’s X-ray scanning and detector dog screening techniques to prevent entry of biosecurity risk material into Australia</a:t>
            </a:r>
            <a:r>
              <a:rPr lang="en-AU" sz="1000" b="1" dirty="0">
                <a:solidFill>
                  <a:schemeClr val="accent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Department of Agriculture and Water Resources. https://www.igb.gov.au/current-and-completed-reviews</a:t>
            </a:r>
            <a:endParaRPr lang="en-AU" sz="1000" b="1"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6ECA7521-2628-3A84-5781-13D30B711F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1691" y="1153816"/>
            <a:ext cx="8388617" cy="5056680"/>
          </a:xfrm>
          <a:prstGeom prst="rect">
            <a:avLst/>
          </a:prstGeom>
          <a:noFill/>
          <a:ln>
            <a:noFill/>
          </a:ln>
        </p:spPr>
      </p:pic>
    </p:spTree>
    <p:extLst>
      <p:ext uri="{BB962C8B-B14F-4D97-AF65-F5344CB8AC3E}">
        <p14:creationId xmlns:p14="http://schemas.microsoft.com/office/powerpoint/2010/main" val="1163749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F10A59-6A20-0EC0-F755-148EAB2EF2EB}"/>
              </a:ext>
            </a:extLst>
          </p:cNvPr>
          <p:cNvSpPr txBox="1"/>
          <p:nvPr/>
        </p:nvSpPr>
        <p:spPr>
          <a:xfrm>
            <a:off x="393750" y="389919"/>
            <a:ext cx="10174315" cy="646331"/>
          </a:xfrm>
          <a:prstGeom prst="rect">
            <a:avLst/>
          </a:prstGeom>
          <a:noFill/>
        </p:spPr>
        <p:txBody>
          <a:bodyPr wrap="square" rtlCol="0">
            <a:spAutoFit/>
          </a:bodyPr>
          <a:lstStyle/>
          <a:p>
            <a:r>
              <a:rPr lang="en-US" sz="3600" b="1" dirty="0">
                <a:solidFill>
                  <a:schemeClr val="accent4">
                    <a:lumMod val="60000"/>
                    <a:lumOff val="40000"/>
                  </a:schemeClr>
                </a:solidFill>
              </a:rPr>
              <a:t>Potential Implications for Tasmania</a:t>
            </a:r>
          </a:p>
        </p:txBody>
      </p:sp>
      <p:sp>
        <p:nvSpPr>
          <p:cNvPr id="2" name="Rectangle 1">
            <a:extLst>
              <a:ext uri="{FF2B5EF4-FFF2-40B4-BE49-F238E27FC236}">
                <a16:creationId xmlns:a16="http://schemas.microsoft.com/office/drawing/2014/main" id="{EA75D872-5F27-042B-3BC9-F71400C96279}"/>
              </a:ext>
            </a:extLst>
          </p:cNvPr>
          <p:cNvSpPr/>
          <p:nvPr/>
        </p:nvSpPr>
        <p:spPr>
          <a:xfrm>
            <a:off x="393749" y="1694591"/>
            <a:ext cx="11137851" cy="3993401"/>
          </a:xfrm>
          <a:prstGeom prst="rect">
            <a:avLst/>
          </a:prstGeom>
        </p:spPr>
        <p:txBody>
          <a:bodyPr wrap="square">
            <a:spAutoFit/>
          </a:bodyPr>
          <a:lstStyle/>
          <a:p>
            <a:pPr>
              <a:spcAft>
                <a:spcPts val="300"/>
              </a:spcAft>
            </a:pPr>
            <a:r>
              <a:rPr lang="en-AU" sz="2400" b="1" dirty="0">
                <a:solidFill>
                  <a:schemeClr val="accent2">
                    <a:lumMod val="20000"/>
                    <a:lumOff val="80000"/>
                  </a:schemeClr>
                </a:solidFill>
              </a:rPr>
              <a:t>Produce: </a:t>
            </a:r>
          </a:p>
          <a:p>
            <a:pPr marL="457200" indent="-277813">
              <a:spcAft>
                <a:spcPts val="300"/>
              </a:spcAft>
              <a:buFont typeface="Wingdings" panose="05000000000000000000" pitchFamily="2" charset="2"/>
              <a:buChar char="§"/>
            </a:pPr>
            <a:r>
              <a:rPr lang="en-AU" sz="2000" dirty="0">
                <a:solidFill>
                  <a:schemeClr val="accent2">
                    <a:lumMod val="40000"/>
                    <a:lumOff val="60000"/>
                  </a:schemeClr>
                </a:solidFill>
              </a:rPr>
              <a:t>Use of interception data to identify high-risk commodity pathways for inspection (i.e., </a:t>
            </a:r>
            <a:r>
              <a:rPr lang="en-AU" sz="2000" u="sng" dirty="0">
                <a:solidFill>
                  <a:schemeClr val="accent2">
                    <a:lumMod val="40000"/>
                    <a:lumOff val="60000"/>
                  </a:schemeClr>
                </a:solidFill>
              </a:rPr>
              <a:t>commodity/origin risk analysis</a:t>
            </a:r>
            <a:r>
              <a:rPr lang="en-AU" sz="2000" dirty="0">
                <a:solidFill>
                  <a:schemeClr val="accent2">
                    <a:lumMod val="40000"/>
                    <a:lumOff val="60000"/>
                  </a:schemeClr>
                </a:solidFill>
              </a:rPr>
              <a:t>).</a:t>
            </a:r>
          </a:p>
          <a:p>
            <a:pPr marL="457200" indent="-277813">
              <a:spcAft>
                <a:spcPts val="300"/>
              </a:spcAft>
              <a:buFont typeface="Wingdings" panose="05000000000000000000" pitchFamily="2" charset="2"/>
              <a:buChar char="§"/>
            </a:pPr>
            <a:r>
              <a:rPr lang="en-AU" sz="2000" dirty="0">
                <a:solidFill>
                  <a:schemeClr val="accent2">
                    <a:lumMod val="40000"/>
                    <a:lumOff val="60000"/>
                  </a:schemeClr>
                </a:solidFill>
              </a:rPr>
              <a:t>Incorporating past inspection data to allocate inspections based on previous </a:t>
            </a:r>
            <a:r>
              <a:rPr lang="en-AU" sz="2000" u="sng" dirty="0">
                <a:solidFill>
                  <a:schemeClr val="accent2">
                    <a:lumMod val="40000"/>
                    <a:lumOff val="60000"/>
                  </a:schemeClr>
                </a:solidFill>
              </a:rPr>
              <a:t>importer/grower compliance </a:t>
            </a:r>
            <a:r>
              <a:rPr lang="en-AU" sz="2000" dirty="0">
                <a:solidFill>
                  <a:schemeClr val="accent2">
                    <a:lumMod val="40000"/>
                    <a:lumOff val="60000"/>
                  </a:schemeClr>
                </a:solidFill>
              </a:rPr>
              <a:t>(i.e., a form of compliance-based sampling scheme). </a:t>
            </a:r>
          </a:p>
          <a:p>
            <a:pPr>
              <a:spcAft>
                <a:spcPts val="300"/>
              </a:spcAft>
            </a:pPr>
            <a:endParaRPr lang="en-AU" sz="1400" dirty="0">
              <a:solidFill>
                <a:schemeClr val="accent2">
                  <a:lumMod val="20000"/>
                  <a:lumOff val="80000"/>
                </a:schemeClr>
              </a:solidFill>
            </a:endParaRPr>
          </a:p>
          <a:p>
            <a:pPr>
              <a:spcAft>
                <a:spcPts val="300"/>
              </a:spcAft>
            </a:pPr>
            <a:endParaRPr lang="en-AU" sz="1400" dirty="0">
              <a:solidFill>
                <a:schemeClr val="accent2">
                  <a:lumMod val="20000"/>
                  <a:lumOff val="80000"/>
                </a:schemeClr>
              </a:solidFill>
            </a:endParaRPr>
          </a:p>
          <a:p>
            <a:pPr>
              <a:spcAft>
                <a:spcPts val="300"/>
              </a:spcAft>
            </a:pPr>
            <a:r>
              <a:rPr lang="en-AU" sz="2400" b="1" dirty="0">
                <a:solidFill>
                  <a:schemeClr val="accent2">
                    <a:lumMod val="20000"/>
                    <a:lumOff val="80000"/>
                  </a:schemeClr>
                </a:solidFill>
              </a:rPr>
              <a:t>Air/Maritime Passengers: </a:t>
            </a:r>
            <a:endParaRPr lang="en-AU" sz="2400" dirty="0">
              <a:solidFill>
                <a:schemeClr val="accent2">
                  <a:lumMod val="20000"/>
                  <a:lumOff val="80000"/>
                </a:schemeClr>
              </a:solidFill>
            </a:endParaRPr>
          </a:p>
          <a:p>
            <a:pPr marL="457200" indent="-277813">
              <a:spcAft>
                <a:spcPts val="300"/>
              </a:spcAft>
              <a:buFont typeface="Wingdings" panose="05000000000000000000" pitchFamily="2" charset="2"/>
              <a:buChar char="§"/>
            </a:pPr>
            <a:r>
              <a:rPr lang="en-AU" sz="2000" dirty="0">
                <a:solidFill>
                  <a:schemeClr val="accent2">
                    <a:lumMod val="40000"/>
                    <a:lumOff val="60000"/>
                  </a:schemeClr>
                </a:solidFill>
              </a:rPr>
              <a:t>Targeting of intervention resources toward high-risk flights/vessels, based on </a:t>
            </a:r>
            <a:r>
              <a:rPr lang="en-AU" sz="2000" u="sng" dirty="0">
                <a:solidFill>
                  <a:schemeClr val="accent2">
                    <a:lumMod val="40000"/>
                    <a:lumOff val="60000"/>
                  </a:schemeClr>
                </a:solidFill>
              </a:rPr>
              <a:t>interception data and pathway risk profiling</a:t>
            </a:r>
            <a:r>
              <a:rPr lang="en-AU" sz="2000" dirty="0">
                <a:solidFill>
                  <a:schemeClr val="accent2">
                    <a:lumMod val="40000"/>
                    <a:lumOff val="60000"/>
                  </a:schemeClr>
                </a:solidFill>
              </a:rPr>
              <a:t>. </a:t>
            </a:r>
          </a:p>
          <a:p>
            <a:pPr marL="457200" indent="-277813">
              <a:spcAft>
                <a:spcPts val="300"/>
              </a:spcAft>
              <a:buFont typeface="Wingdings" panose="05000000000000000000" pitchFamily="2" charset="2"/>
              <a:buChar char="§"/>
            </a:pPr>
            <a:r>
              <a:rPr lang="en-AU" sz="2000" dirty="0">
                <a:solidFill>
                  <a:schemeClr val="accent2">
                    <a:lumMod val="40000"/>
                    <a:lumOff val="60000"/>
                  </a:schemeClr>
                </a:solidFill>
              </a:rPr>
              <a:t>Use interception data to identify effective intervention methods (e.g., detector dogs vs inspectors, staff numbers etc.).</a:t>
            </a:r>
          </a:p>
        </p:txBody>
      </p:sp>
      <p:pic>
        <p:nvPicPr>
          <p:cNvPr id="6" name="Picture 5">
            <a:extLst>
              <a:ext uri="{FF2B5EF4-FFF2-40B4-BE49-F238E27FC236}">
                <a16:creationId xmlns:a16="http://schemas.microsoft.com/office/drawing/2014/main" id="{EC7ADECA-2ABE-4506-6A98-FBF3A4ABB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0651106" y="130892"/>
            <a:ext cx="1399578" cy="1297609"/>
          </a:xfrm>
          <a:prstGeom prst="rect">
            <a:avLst/>
          </a:prstGeom>
        </p:spPr>
      </p:pic>
    </p:spTree>
    <p:extLst>
      <p:ext uri="{BB962C8B-B14F-4D97-AF65-F5344CB8AC3E}">
        <p14:creationId xmlns:p14="http://schemas.microsoft.com/office/powerpoint/2010/main" val="361131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3" name="Rectangle 12"/>
          <p:cNvSpPr/>
          <p:nvPr/>
        </p:nvSpPr>
        <p:spPr>
          <a:xfrm>
            <a:off x="393751" y="529285"/>
            <a:ext cx="8005371" cy="4555093"/>
          </a:xfrm>
          <a:prstGeom prst="rect">
            <a:avLst/>
          </a:prstGeom>
        </p:spPr>
        <p:txBody>
          <a:bodyPr wrap="square">
            <a:spAutoFit/>
          </a:bodyPr>
          <a:lstStyle/>
          <a:p>
            <a:endParaRPr lang="en-US" dirty="0">
              <a:solidFill>
                <a:schemeClr val="accent2">
                  <a:lumMod val="40000"/>
                  <a:lumOff val="60000"/>
                </a:schemeClr>
              </a:solidFill>
            </a:endParaRPr>
          </a:p>
          <a:p>
            <a:endParaRPr lang="en-US" dirty="0">
              <a:solidFill>
                <a:schemeClr val="accent2">
                  <a:lumMod val="40000"/>
                  <a:lumOff val="60000"/>
                </a:schemeClr>
              </a:solidFill>
            </a:endParaRPr>
          </a:p>
          <a:p>
            <a:endParaRPr lang="en-US" dirty="0">
              <a:solidFill>
                <a:schemeClr val="accent2">
                  <a:lumMod val="40000"/>
                  <a:lumOff val="60000"/>
                </a:schemeClr>
              </a:solidFill>
            </a:endParaRPr>
          </a:p>
          <a:p>
            <a:endParaRPr lang="en-US" dirty="0">
              <a:solidFill>
                <a:schemeClr val="accent2">
                  <a:lumMod val="40000"/>
                  <a:lumOff val="60000"/>
                </a:schemeClr>
              </a:solidFill>
            </a:endParaRPr>
          </a:p>
          <a:p>
            <a:endParaRPr lang="en-US" dirty="0">
              <a:solidFill>
                <a:schemeClr val="accent2">
                  <a:lumMod val="40000"/>
                  <a:lumOff val="60000"/>
                </a:schemeClr>
              </a:solidFill>
            </a:endParaRPr>
          </a:p>
          <a:p>
            <a:endParaRPr lang="en-US" dirty="0">
              <a:solidFill>
                <a:schemeClr val="accent2">
                  <a:lumMod val="40000"/>
                  <a:lumOff val="60000"/>
                </a:schemeClr>
              </a:solidFill>
            </a:endParaRPr>
          </a:p>
          <a:p>
            <a:r>
              <a:rPr lang="en-US" b="1" dirty="0">
                <a:solidFill>
                  <a:schemeClr val="accent2">
                    <a:lumMod val="40000"/>
                    <a:lumOff val="60000"/>
                  </a:schemeClr>
                </a:solidFill>
              </a:rPr>
              <a:t>Biosecurity Tasmania</a:t>
            </a:r>
            <a:r>
              <a:rPr lang="en-AU" b="1" dirty="0">
                <a:solidFill>
                  <a:schemeClr val="accent2">
                    <a:lumMod val="40000"/>
                    <a:lumOff val="60000"/>
                  </a:schemeClr>
                </a:solidFill>
              </a:rPr>
              <a:t> </a:t>
            </a:r>
          </a:p>
          <a:p>
            <a:r>
              <a:rPr lang="en-AU" sz="1600" i="1" dirty="0">
                <a:solidFill>
                  <a:schemeClr val="accent2">
                    <a:lumMod val="20000"/>
                    <a:lumOff val="80000"/>
                  </a:schemeClr>
                </a:solidFill>
              </a:rPr>
              <a:t>Department of Natural Resources and Environment Tasmania</a:t>
            </a:r>
          </a:p>
          <a:p>
            <a:endParaRPr lang="en-AU" dirty="0">
              <a:solidFill>
                <a:schemeClr val="accent2">
                  <a:lumMod val="40000"/>
                  <a:lumOff val="60000"/>
                </a:schemeClr>
              </a:solidFill>
            </a:endParaRPr>
          </a:p>
          <a:p>
            <a:r>
              <a:rPr lang="en-AU" b="1" dirty="0">
                <a:solidFill>
                  <a:schemeClr val="accent2">
                    <a:lumMod val="40000"/>
                    <a:lumOff val="60000"/>
                  </a:schemeClr>
                </a:solidFill>
              </a:rPr>
              <a:t>CEBRA</a:t>
            </a:r>
            <a:endParaRPr lang="en-AU" dirty="0">
              <a:solidFill>
                <a:schemeClr val="accent2">
                  <a:lumMod val="40000"/>
                  <a:lumOff val="60000"/>
                </a:schemeClr>
              </a:solidFill>
            </a:endParaRPr>
          </a:p>
          <a:p>
            <a:r>
              <a:rPr lang="en-AU" sz="1600" i="1" dirty="0">
                <a:solidFill>
                  <a:schemeClr val="accent2">
                    <a:lumMod val="20000"/>
                    <a:lumOff val="80000"/>
                  </a:schemeClr>
                </a:solidFill>
              </a:rPr>
              <a:t>The University of Melbourne, School of Biosciences</a:t>
            </a:r>
          </a:p>
          <a:p>
            <a:endParaRPr lang="en-AU" sz="1600" i="1" dirty="0">
              <a:solidFill>
                <a:schemeClr val="accent2">
                  <a:lumMod val="20000"/>
                  <a:lumOff val="80000"/>
                </a:schemeClr>
              </a:solidFill>
            </a:endParaRPr>
          </a:p>
          <a:p>
            <a:endParaRPr lang="en-AU" sz="1600" i="1" dirty="0">
              <a:solidFill>
                <a:schemeClr val="accent2">
                  <a:lumMod val="20000"/>
                  <a:lumOff val="80000"/>
                </a:schemeClr>
              </a:solidFill>
            </a:endParaRPr>
          </a:p>
          <a:p>
            <a:r>
              <a:rPr lang="en-US" sz="1600" dirty="0">
                <a:solidFill>
                  <a:schemeClr val="accent2">
                    <a:lumMod val="20000"/>
                    <a:lumOff val="80000"/>
                  </a:schemeClr>
                </a:solidFill>
              </a:rPr>
              <a:t>Images via Wikimedia Commons - Beatriz </a:t>
            </a:r>
            <a:r>
              <a:rPr lang="en-US" sz="1600" dirty="0" err="1">
                <a:solidFill>
                  <a:schemeClr val="accent2">
                    <a:lumMod val="20000"/>
                    <a:lumOff val="80000"/>
                  </a:schemeClr>
                </a:solidFill>
              </a:rPr>
              <a:t>Moisset</a:t>
            </a:r>
            <a:r>
              <a:rPr lang="en-US" sz="1600" dirty="0">
                <a:solidFill>
                  <a:schemeClr val="accent2">
                    <a:lumMod val="20000"/>
                    <a:lumOff val="80000"/>
                  </a:schemeClr>
                </a:solidFill>
              </a:rPr>
              <a:t> (grape phylloxera), Whitney </a:t>
            </a:r>
            <a:r>
              <a:rPr lang="en-US" sz="1600" dirty="0" err="1">
                <a:solidFill>
                  <a:schemeClr val="accent2">
                    <a:lumMod val="20000"/>
                    <a:lumOff val="80000"/>
                  </a:schemeClr>
                </a:solidFill>
              </a:rPr>
              <a:t>Cranshaw</a:t>
            </a:r>
            <a:r>
              <a:rPr lang="en-US" sz="1600" dirty="0">
                <a:solidFill>
                  <a:schemeClr val="accent2">
                    <a:lumMod val="20000"/>
                    <a:lumOff val="80000"/>
                  </a:schemeClr>
                </a:solidFill>
              </a:rPr>
              <a:t> (TPP), </a:t>
            </a:r>
            <a:r>
              <a:rPr lang="en-US" sz="1600" dirty="0" err="1">
                <a:solidFill>
                  <a:schemeClr val="accent2">
                    <a:lumMod val="20000"/>
                    <a:lumOff val="80000"/>
                  </a:schemeClr>
                </a:solidFill>
              </a:rPr>
              <a:t>Waugsberg</a:t>
            </a:r>
            <a:r>
              <a:rPr lang="en-US" sz="1600" dirty="0">
                <a:solidFill>
                  <a:schemeClr val="accent2">
                    <a:lumMod val="20000"/>
                    <a:lumOff val="80000"/>
                  </a:schemeClr>
                </a:solidFill>
              </a:rPr>
              <a:t> (Varroa); and via Flickr: Gail Hampshire (Medfly); James Niland (Qfly)</a:t>
            </a:r>
          </a:p>
          <a:p>
            <a:endParaRPr lang="en-US" sz="1600" dirty="0">
              <a:solidFill>
                <a:schemeClr val="accent2">
                  <a:lumMod val="20000"/>
                  <a:lumOff val="80000"/>
                </a:schemeClr>
              </a:solidFill>
            </a:endParaRPr>
          </a:p>
          <a:p>
            <a:r>
              <a:rPr lang="en-US" sz="1600" dirty="0">
                <a:solidFill>
                  <a:schemeClr val="accent2">
                    <a:lumMod val="20000"/>
                    <a:lumOff val="80000"/>
                  </a:schemeClr>
                </a:solidFill>
              </a:rPr>
              <a:t>Plots via ggplot2 (Wickham et a. 2016) and </a:t>
            </a:r>
            <a:r>
              <a:rPr lang="en-US" sz="1600" dirty="0" err="1">
                <a:solidFill>
                  <a:schemeClr val="accent2">
                    <a:lumMod val="20000"/>
                    <a:lumOff val="80000"/>
                  </a:schemeClr>
                </a:solidFill>
              </a:rPr>
              <a:t>bibliometrix</a:t>
            </a:r>
            <a:r>
              <a:rPr lang="en-US" sz="1600" dirty="0">
                <a:solidFill>
                  <a:schemeClr val="accent2">
                    <a:lumMod val="20000"/>
                    <a:lumOff val="80000"/>
                  </a:schemeClr>
                </a:solidFill>
              </a:rPr>
              <a:t> </a:t>
            </a:r>
            <a:r>
              <a:rPr lang="it-IT" sz="1600" dirty="0">
                <a:solidFill>
                  <a:schemeClr val="accent2">
                    <a:lumMod val="20000"/>
                    <a:lumOff val="80000"/>
                  </a:schemeClr>
                </a:solidFill>
              </a:rPr>
              <a:t>(Aria &amp; Cuccurullo C 2017)</a:t>
            </a:r>
            <a:endParaRPr lang="en-AU" sz="1600" dirty="0">
              <a:solidFill>
                <a:schemeClr val="accent2">
                  <a:lumMod val="20000"/>
                  <a:lumOff val="80000"/>
                </a:schemeClr>
              </a:solidFill>
            </a:endParaRPr>
          </a:p>
        </p:txBody>
      </p:sp>
      <p:sp>
        <p:nvSpPr>
          <p:cNvPr id="6" name="Rectangle 5">
            <a:extLst>
              <a:ext uri="{FF2B5EF4-FFF2-40B4-BE49-F238E27FC236}">
                <a16:creationId xmlns:a16="http://schemas.microsoft.com/office/drawing/2014/main" id="{4B3570B0-9D5B-1084-2AA6-C7A6E1E1932E}"/>
              </a:ext>
            </a:extLst>
          </p:cNvPr>
          <p:cNvSpPr/>
          <p:nvPr/>
        </p:nvSpPr>
        <p:spPr>
          <a:xfrm>
            <a:off x="0" y="5538920"/>
            <a:ext cx="9296400" cy="1315548"/>
          </a:xfrm>
          <a:prstGeom prst="rect">
            <a:avLst/>
          </a:prstGeom>
          <a:solidFill>
            <a:srgbClr val="6C5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University of Melbourne logo">
            <a:extLst>
              <a:ext uri="{FF2B5EF4-FFF2-40B4-BE49-F238E27FC236}">
                <a16:creationId xmlns:a16="http://schemas.microsoft.com/office/drawing/2014/main" id="{DA873173-F556-F982-9D69-AF814D2722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6452" y="5538920"/>
            <a:ext cx="1315548" cy="13155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EBRA logo">
            <a:extLst>
              <a:ext uri="{FF2B5EF4-FFF2-40B4-BE49-F238E27FC236}">
                <a16:creationId xmlns:a16="http://schemas.microsoft.com/office/drawing/2014/main" id="{E7FC9C90-0175-42EC-51EB-B8A2B14074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1963" y="5538920"/>
            <a:ext cx="2313679" cy="13190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74CDD9-F6A5-96D7-2AF0-5E29B546545B}"/>
              </a:ext>
            </a:extLst>
          </p:cNvPr>
          <p:cNvSpPr txBox="1"/>
          <p:nvPr/>
        </p:nvSpPr>
        <p:spPr>
          <a:xfrm>
            <a:off x="393751" y="863645"/>
            <a:ext cx="8711220" cy="646331"/>
          </a:xfrm>
          <a:prstGeom prst="rect">
            <a:avLst/>
          </a:prstGeom>
          <a:noFill/>
        </p:spPr>
        <p:txBody>
          <a:bodyPr wrap="square" rtlCol="0">
            <a:spAutoFit/>
          </a:bodyPr>
          <a:lstStyle/>
          <a:p>
            <a:r>
              <a:rPr lang="en-AU" sz="3600" b="1" dirty="0">
                <a:solidFill>
                  <a:schemeClr val="accent4">
                    <a:lumMod val="60000"/>
                    <a:lumOff val="40000"/>
                  </a:schemeClr>
                </a:solidFill>
              </a:rPr>
              <a:t>Acknowledgements</a:t>
            </a:r>
            <a:endParaRPr lang="en-US" sz="3600" b="1" dirty="0">
              <a:solidFill>
                <a:schemeClr val="accent4">
                  <a:lumMod val="60000"/>
                  <a:lumOff val="40000"/>
                </a:schemeClr>
              </a:solidFill>
            </a:endParaRPr>
          </a:p>
        </p:txBody>
      </p:sp>
    </p:spTree>
    <p:extLst>
      <p:ext uri="{BB962C8B-B14F-4D97-AF65-F5344CB8AC3E}">
        <p14:creationId xmlns:p14="http://schemas.microsoft.com/office/powerpoint/2010/main" val="92802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8D13E-1DD9-F27B-F523-83593BC53748}"/>
              </a:ext>
            </a:extLst>
          </p:cNvPr>
          <p:cNvSpPr txBox="1"/>
          <p:nvPr/>
        </p:nvSpPr>
        <p:spPr>
          <a:xfrm>
            <a:off x="233731" y="207039"/>
            <a:ext cx="8711220" cy="1200329"/>
          </a:xfrm>
          <a:prstGeom prst="rect">
            <a:avLst/>
          </a:prstGeom>
          <a:noFill/>
        </p:spPr>
        <p:txBody>
          <a:bodyPr wrap="square" rtlCol="0">
            <a:spAutoFit/>
          </a:bodyPr>
          <a:lstStyle/>
          <a:p>
            <a:r>
              <a:rPr lang="en-AU" sz="3600" b="1" dirty="0">
                <a:solidFill>
                  <a:schemeClr val="accent4">
                    <a:lumMod val="60000"/>
                    <a:lumOff val="40000"/>
                  </a:schemeClr>
                </a:solidFill>
              </a:rPr>
              <a:t>Biosecurity in </a:t>
            </a:r>
          </a:p>
          <a:p>
            <a:r>
              <a:rPr lang="en-AU" sz="3600" b="1" dirty="0">
                <a:solidFill>
                  <a:schemeClr val="accent4">
                    <a:lumMod val="60000"/>
                    <a:lumOff val="40000"/>
                  </a:schemeClr>
                </a:solidFill>
              </a:rPr>
              <a:t>Tasmania</a:t>
            </a:r>
            <a:endParaRPr lang="en-US" sz="3600" b="1" dirty="0">
              <a:solidFill>
                <a:schemeClr val="accent4">
                  <a:lumMod val="60000"/>
                  <a:lumOff val="40000"/>
                </a:schemeClr>
              </a:solidFill>
            </a:endParaRPr>
          </a:p>
        </p:txBody>
      </p:sp>
      <p:pic>
        <p:nvPicPr>
          <p:cNvPr id="8" name="Picture 7">
            <a:extLst>
              <a:ext uri="{FF2B5EF4-FFF2-40B4-BE49-F238E27FC236}">
                <a16:creationId xmlns:a16="http://schemas.microsoft.com/office/drawing/2014/main" id="{60C68436-F388-98DE-3FC5-138F8E0689EF}"/>
              </a:ext>
            </a:extLst>
          </p:cNvPr>
          <p:cNvPicPr>
            <a:picLocks noChangeAspect="1"/>
          </p:cNvPicPr>
          <p:nvPr/>
        </p:nvPicPr>
        <p:blipFill rotWithShape="1">
          <a:blip r:embed="rId3"/>
          <a:srcRect t="977"/>
          <a:stretch/>
        </p:blipFill>
        <p:spPr>
          <a:xfrm>
            <a:off x="3920359" y="0"/>
            <a:ext cx="8271641" cy="6858000"/>
          </a:xfrm>
          <a:prstGeom prst="rect">
            <a:avLst/>
          </a:prstGeom>
        </p:spPr>
      </p:pic>
      <p:sp>
        <p:nvSpPr>
          <p:cNvPr id="9" name="Rectangle 8">
            <a:extLst>
              <a:ext uri="{FF2B5EF4-FFF2-40B4-BE49-F238E27FC236}">
                <a16:creationId xmlns:a16="http://schemas.microsoft.com/office/drawing/2014/main" id="{281E7473-DF68-10D6-E7BA-3DB3E31E3569}"/>
              </a:ext>
            </a:extLst>
          </p:cNvPr>
          <p:cNvSpPr/>
          <p:nvPr/>
        </p:nvSpPr>
        <p:spPr>
          <a:xfrm>
            <a:off x="233731" y="1997545"/>
            <a:ext cx="3423869" cy="4031873"/>
          </a:xfrm>
          <a:prstGeom prst="rect">
            <a:avLst/>
          </a:prstGeom>
        </p:spPr>
        <p:txBody>
          <a:bodyPr wrap="square">
            <a:spAutoFit/>
          </a:bodyPr>
          <a:lstStyle/>
          <a:p>
            <a:pPr>
              <a:spcAft>
                <a:spcPts val="300"/>
              </a:spcAft>
            </a:pPr>
            <a:r>
              <a:rPr lang="en-US" sz="2000" dirty="0">
                <a:solidFill>
                  <a:schemeClr val="accent2">
                    <a:lumMod val="20000"/>
                    <a:lumOff val="80000"/>
                  </a:schemeClr>
                </a:solidFill>
              </a:rPr>
              <a:t>Free of many common significant pest insects</a:t>
            </a:r>
          </a:p>
          <a:p>
            <a:pPr marL="539750" indent="-342900">
              <a:spcAft>
                <a:spcPts val="300"/>
              </a:spcAft>
              <a:buFont typeface="Wingdings" panose="05000000000000000000" pitchFamily="2" charset="2"/>
              <a:buChar char="§"/>
            </a:pPr>
            <a:endParaRPr lang="en-US" sz="1600" dirty="0">
              <a:solidFill>
                <a:schemeClr val="accent2">
                  <a:lumMod val="40000"/>
                  <a:lumOff val="60000"/>
                </a:schemeClr>
              </a:solidFill>
            </a:endParaRPr>
          </a:p>
          <a:p>
            <a:pPr marL="539750" indent="-342900">
              <a:spcAft>
                <a:spcPts val="300"/>
              </a:spcAft>
              <a:buFont typeface="Wingdings" panose="05000000000000000000" pitchFamily="2" charset="2"/>
              <a:buChar char="§"/>
            </a:pPr>
            <a:r>
              <a:rPr lang="en-US" sz="1600" dirty="0">
                <a:solidFill>
                  <a:schemeClr val="accent2">
                    <a:lumMod val="40000"/>
                    <a:lumOff val="60000"/>
                  </a:schemeClr>
                </a:solidFill>
              </a:rPr>
              <a:t>Qfly (</a:t>
            </a:r>
            <a:r>
              <a:rPr lang="en-US" sz="1600" i="1" dirty="0" err="1">
                <a:solidFill>
                  <a:schemeClr val="accent2">
                    <a:lumMod val="40000"/>
                    <a:lumOff val="60000"/>
                  </a:schemeClr>
                </a:solidFill>
              </a:rPr>
              <a:t>Bactrocera</a:t>
            </a:r>
            <a:r>
              <a:rPr lang="en-US" sz="1600" i="1" dirty="0">
                <a:solidFill>
                  <a:schemeClr val="accent2">
                    <a:lumMod val="40000"/>
                    <a:lumOff val="60000"/>
                  </a:schemeClr>
                </a:solidFill>
              </a:rPr>
              <a:t> </a:t>
            </a:r>
            <a:r>
              <a:rPr lang="en-US" sz="1600" i="1" dirty="0" err="1">
                <a:solidFill>
                  <a:schemeClr val="accent2">
                    <a:lumMod val="40000"/>
                    <a:lumOff val="60000"/>
                  </a:schemeClr>
                </a:solidFill>
              </a:rPr>
              <a:t>tryoni</a:t>
            </a:r>
            <a:r>
              <a:rPr lang="en-US" sz="1600" dirty="0">
                <a:solidFill>
                  <a:schemeClr val="accent2">
                    <a:lumMod val="40000"/>
                    <a:lumOff val="60000"/>
                  </a:schemeClr>
                </a:solidFill>
              </a:rPr>
              <a:t>)</a:t>
            </a:r>
          </a:p>
          <a:p>
            <a:pPr marL="539750" indent="-342900">
              <a:spcAft>
                <a:spcPts val="300"/>
              </a:spcAft>
              <a:buFont typeface="Wingdings" panose="05000000000000000000" pitchFamily="2" charset="2"/>
              <a:buChar char="§"/>
            </a:pPr>
            <a:r>
              <a:rPr lang="en-US" sz="1600" dirty="0">
                <a:solidFill>
                  <a:schemeClr val="accent2">
                    <a:lumMod val="40000"/>
                    <a:lumOff val="60000"/>
                  </a:schemeClr>
                </a:solidFill>
              </a:rPr>
              <a:t>Medfly (</a:t>
            </a:r>
            <a:r>
              <a:rPr lang="en-US" sz="1600" i="1" dirty="0">
                <a:solidFill>
                  <a:schemeClr val="accent2">
                    <a:lumMod val="40000"/>
                    <a:lumOff val="60000"/>
                  </a:schemeClr>
                </a:solidFill>
              </a:rPr>
              <a:t>Ceratitis capitata</a:t>
            </a:r>
            <a:r>
              <a:rPr lang="en-US" sz="1600" dirty="0">
                <a:solidFill>
                  <a:schemeClr val="accent2">
                    <a:lumMod val="40000"/>
                    <a:lumOff val="60000"/>
                  </a:schemeClr>
                </a:solidFill>
              </a:rPr>
              <a:t>)</a:t>
            </a:r>
          </a:p>
          <a:p>
            <a:pPr marL="539750" indent="-342900">
              <a:spcAft>
                <a:spcPts val="300"/>
              </a:spcAft>
              <a:buFont typeface="Wingdings" panose="05000000000000000000" pitchFamily="2" charset="2"/>
              <a:buChar char="§"/>
            </a:pPr>
            <a:r>
              <a:rPr lang="en-US" sz="1600" dirty="0">
                <a:solidFill>
                  <a:schemeClr val="accent2">
                    <a:lumMod val="40000"/>
                    <a:lumOff val="60000"/>
                  </a:schemeClr>
                </a:solidFill>
              </a:rPr>
              <a:t>Varroa mite </a:t>
            </a:r>
            <a:r>
              <a:rPr lang="en-US" sz="1600" i="1" dirty="0">
                <a:solidFill>
                  <a:schemeClr val="accent2">
                    <a:lumMod val="40000"/>
                    <a:lumOff val="60000"/>
                  </a:schemeClr>
                </a:solidFill>
              </a:rPr>
              <a:t>(Varroa destructor) </a:t>
            </a:r>
          </a:p>
          <a:p>
            <a:pPr marL="539750" indent="-342900">
              <a:spcAft>
                <a:spcPts val="300"/>
              </a:spcAft>
              <a:buFont typeface="Wingdings" panose="05000000000000000000" pitchFamily="2" charset="2"/>
              <a:buChar char="§"/>
            </a:pPr>
            <a:r>
              <a:rPr lang="it-IT" sz="1600" dirty="0">
                <a:solidFill>
                  <a:schemeClr val="accent2">
                    <a:lumMod val="40000"/>
                    <a:lumOff val="60000"/>
                  </a:schemeClr>
                </a:solidFill>
              </a:rPr>
              <a:t>Tomato potato psyllid </a:t>
            </a:r>
            <a:r>
              <a:rPr lang="it-IT" sz="1600" i="1" dirty="0">
                <a:solidFill>
                  <a:schemeClr val="accent2">
                    <a:lumMod val="40000"/>
                    <a:lumOff val="60000"/>
                  </a:schemeClr>
                </a:solidFill>
              </a:rPr>
              <a:t>(Bactericera cockerelli)</a:t>
            </a:r>
          </a:p>
          <a:p>
            <a:pPr marL="539750" indent="-342900">
              <a:spcAft>
                <a:spcPts val="300"/>
              </a:spcAft>
              <a:buFont typeface="Wingdings" panose="05000000000000000000" pitchFamily="2" charset="2"/>
              <a:buChar char="§"/>
            </a:pPr>
            <a:r>
              <a:rPr lang="fr-FR" sz="1600" dirty="0" err="1">
                <a:solidFill>
                  <a:schemeClr val="accent2">
                    <a:lumMod val="40000"/>
                    <a:lumOff val="60000"/>
                  </a:schemeClr>
                </a:solidFill>
              </a:rPr>
              <a:t>Grape</a:t>
            </a:r>
            <a:r>
              <a:rPr lang="fr-FR" sz="1600" dirty="0">
                <a:solidFill>
                  <a:schemeClr val="accent2">
                    <a:lumMod val="40000"/>
                    <a:lumOff val="60000"/>
                  </a:schemeClr>
                </a:solidFill>
              </a:rPr>
              <a:t> phylloxera </a:t>
            </a:r>
            <a:r>
              <a:rPr lang="fr-FR" sz="1600" i="1" dirty="0">
                <a:solidFill>
                  <a:schemeClr val="accent2">
                    <a:lumMod val="40000"/>
                    <a:lumOff val="60000"/>
                  </a:schemeClr>
                </a:solidFill>
              </a:rPr>
              <a:t>(</a:t>
            </a:r>
            <a:r>
              <a:rPr lang="fr-FR" sz="1600" i="1" dirty="0" err="1">
                <a:solidFill>
                  <a:schemeClr val="accent2">
                    <a:lumMod val="40000"/>
                    <a:lumOff val="60000"/>
                  </a:schemeClr>
                </a:solidFill>
              </a:rPr>
              <a:t>Daktulosphaira</a:t>
            </a:r>
            <a:r>
              <a:rPr lang="fr-FR" sz="1600" i="1" dirty="0">
                <a:solidFill>
                  <a:schemeClr val="accent2">
                    <a:lumMod val="40000"/>
                    <a:lumOff val="60000"/>
                  </a:schemeClr>
                </a:solidFill>
              </a:rPr>
              <a:t> </a:t>
            </a:r>
            <a:r>
              <a:rPr lang="fr-FR" sz="1600" i="1" dirty="0" err="1">
                <a:solidFill>
                  <a:schemeClr val="accent2">
                    <a:lumMod val="40000"/>
                    <a:lumOff val="60000"/>
                  </a:schemeClr>
                </a:solidFill>
              </a:rPr>
              <a:t>vitifoliae</a:t>
            </a:r>
            <a:r>
              <a:rPr lang="fr-FR" sz="1600" i="1" dirty="0">
                <a:solidFill>
                  <a:schemeClr val="accent2">
                    <a:lumMod val="40000"/>
                    <a:lumOff val="60000"/>
                  </a:schemeClr>
                </a:solidFill>
              </a:rPr>
              <a:t>) </a:t>
            </a:r>
          </a:p>
          <a:p>
            <a:pPr marL="539750" indent="-342900">
              <a:spcAft>
                <a:spcPts val="300"/>
              </a:spcAft>
              <a:buFont typeface="Wingdings" panose="05000000000000000000" pitchFamily="2" charset="2"/>
              <a:buChar char="§"/>
            </a:pPr>
            <a:endParaRPr lang="it-IT" sz="1600" i="1" dirty="0">
              <a:solidFill>
                <a:schemeClr val="accent2">
                  <a:lumMod val="40000"/>
                  <a:lumOff val="60000"/>
                </a:schemeClr>
              </a:solidFill>
            </a:endParaRPr>
          </a:p>
          <a:p>
            <a:endParaRPr lang="en-US" sz="2000" dirty="0">
              <a:solidFill>
                <a:schemeClr val="accent2">
                  <a:lumMod val="20000"/>
                  <a:lumOff val="80000"/>
                </a:schemeClr>
              </a:solidFill>
            </a:endParaRPr>
          </a:p>
          <a:p>
            <a:endParaRPr lang="en-US" sz="2000" dirty="0">
              <a:solidFill>
                <a:schemeClr val="accent2">
                  <a:lumMod val="20000"/>
                  <a:lumOff val="80000"/>
                </a:schemeClr>
              </a:solidFill>
            </a:endParaRPr>
          </a:p>
          <a:p>
            <a:pPr algn="r"/>
            <a:r>
              <a:rPr lang="en-US" sz="1200" dirty="0">
                <a:solidFill>
                  <a:schemeClr val="accent2">
                    <a:lumMod val="40000"/>
                    <a:lumOff val="60000"/>
                  </a:schemeClr>
                </a:solidFill>
              </a:rPr>
              <a:t>  	</a:t>
            </a:r>
          </a:p>
        </p:txBody>
      </p:sp>
      <p:pic>
        <p:nvPicPr>
          <p:cNvPr id="3" name="Picture 2" descr="A close up of a fly&#10;&#10;Description automatically generated with medium confidence">
            <a:extLst>
              <a:ext uri="{FF2B5EF4-FFF2-40B4-BE49-F238E27FC236}">
                <a16:creationId xmlns:a16="http://schemas.microsoft.com/office/drawing/2014/main" id="{10BCC379-CC6E-282C-A6AC-9AB448EF1B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30" r="2346"/>
          <a:stretch/>
        </p:blipFill>
        <p:spPr bwMode="auto">
          <a:xfrm>
            <a:off x="3920359" y="0"/>
            <a:ext cx="2646713" cy="2099152"/>
          </a:xfrm>
          <a:prstGeom prst="rect">
            <a:avLst/>
          </a:prstGeom>
          <a:noFill/>
          <a:ln>
            <a:noFill/>
          </a:ln>
        </p:spPr>
      </p:pic>
      <p:pic>
        <p:nvPicPr>
          <p:cNvPr id="5" name="Picture 4">
            <a:extLst>
              <a:ext uri="{FF2B5EF4-FFF2-40B4-BE49-F238E27FC236}">
                <a16:creationId xmlns:a16="http://schemas.microsoft.com/office/drawing/2014/main" id="{F50BBC7C-830A-9CE7-9695-473BCC19D7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983" r="8887"/>
          <a:stretch/>
        </p:blipFill>
        <p:spPr bwMode="auto">
          <a:xfrm>
            <a:off x="9498119" y="-7705"/>
            <a:ext cx="2693881" cy="2106857"/>
          </a:xfrm>
          <a:prstGeom prst="rect">
            <a:avLst/>
          </a:prstGeom>
          <a:noFill/>
          <a:ln>
            <a:noFill/>
          </a:ln>
        </p:spPr>
      </p:pic>
      <p:pic>
        <p:nvPicPr>
          <p:cNvPr id="4" name="Picture 3">
            <a:extLst>
              <a:ext uri="{FF2B5EF4-FFF2-40B4-BE49-F238E27FC236}">
                <a16:creationId xmlns:a16="http://schemas.microsoft.com/office/drawing/2014/main" id="{1A899531-CBD7-BCAF-9B39-99E755E373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50" t="24003" b="7875"/>
          <a:stretch/>
        </p:blipFill>
        <p:spPr bwMode="auto">
          <a:xfrm>
            <a:off x="6554276" y="-1"/>
            <a:ext cx="3051492" cy="2099153"/>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E8B9716-F9E7-6977-D8CD-08C2365AF65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066" t="8001" r="3298" b="6573"/>
          <a:stretch/>
        </p:blipFill>
        <p:spPr bwMode="auto">
          <a:xfrm>
            <a:off x="9605768" y="2099694"/>
            <a:ext cx="2586232" cy="2106857"/>
          </a:xfrm>
          <a:prstGeom prst="rect">
            <a:avLst/>
          </a:prstGeom>
          <a:noFill/>
          <a:ln>
            <a:noFill/>
          </a:ln>
        </p:spPr>
      </p:pic>
      <p:pic>
        <p:nvPicPr>
          <p:cNvPr id="7" name="Picture 6">
            <a:extLst>
              <a:ext uri="{FF2B5EF4-FFF2-40B4-BE49-F238E27FC236}">
                <a16:creationId xmlns:a16="http://schemas.microsoft.com/office/drawing/2014/main" id="{E0D36908-D2C3-5849-DC4E-6A4DC5FD0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683" r="18612"/>
          <a:stretch/>
        </p:blipFill>
        <p:spPr bwMode="auto">
          <a:xfrm>
            <a:off x="3695786" y="2099694"/>
            <a:ext cx="2860776" cy="2281060"/>
          </a:xfrm>
          <a:prstGeom prst="rect">
            <a:avLst/>
          </a:prstGeom>
          <a:noFill/>
          <a:ln>
            <a:noFill/>
          </a:ln>
        </p:spPr>
      </p:pic>
    </p:spTree>
    <p:extLst>
      <p:ext uri="{BB962C8B-B14F-4D97-AF65-F5344CB8AC3E}">
        <p14:creationId xmlns:p14="http://schemas.microsoft.com/office/powerpoint/2010/main" val="42650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8D13E-1DD9-F27B-F523-83593BC53748}"/>
              </a:ext>
            </a:extLst>
          </p:cNvPr>
          <p:cNvSpPr txBox="1"/>
          <p:nvPr/>
        </p:nvSpPr>
        <p:spPr>
          <a:xfrm>
            <a:off x="233731" y="207039"/>
            <a:ext cx="8711220" cy="1200329"/>
          </a:xfrm>
          <a:prstGeom prst="rect">
            <a:avLst/>
          </a:prstGeom>
          <a:noFill/>
        </p:spPr>
        <p:txBody>
          <a:bodyPr wrap="square" rtlCol="0">
            <a:spAutoFit/>
          </a:bodyPr>
          <a:lstStyle/>
          <a:p>
            <a:r>
              <a:rPr lang="en-AU" sz="3600" b="1" dirty="0">
                <a:solidFill>
                  <a:schemeClr val="accent4">
                    <a:lumMod val="60000"/>
                    <a:lumOff val="40000"/>
                  </a:schemeClr>
                </a:solidFill>
              </a:rPr>
              <a:t>Biosecurity </a:t>
            </a:r>
          </a:p>
          <a:p>
            <a:r>
              <a:rPr lang="en-AU" sz="3600" b="1" dirty="0">
                <a:solidFill>
                  <a:schemeClr val="accent4">
                    <a:lumMod val="60000"/>
                    <a:lumOff val="40000"/>
                  </a:schemeClr>
                </a:solidFill>
              </a:rPr>
              <a:t>Pathways</a:t>
            </a:r>
            <a:endParaRPr lang="en-US" sz="3600" b="1" dirty="0">
              <a:solidFill>
                <a:schemeClr val="accent4">
                  <a:lumMod val="60000"/>
                  <a:lumOff val="40000"/>
                </a:schemeClr>
              </a:solidFill>
            </a:endParaRPr>
          </a:p>
        </p:txBody>
      </p:sp>
      <p:pic>
        <p:nvPicPr>
          <p:cNvPr id="8" name="Picture 7">
            <a:extLst>
              <a:ext uri="{FF2B5EF4-FFF2-40B4-BE49-F238E27FC236}">
                <a16:creationId xmlns:a16="http://schemas.microsoft.com/office/drawing/2014/main" id="{60C68436-F388-98DE-3FC5-138F8E0689EF}"/>
              </a:ext>
            </a:extLst>
          </p:cNvPr>
          <p:cNvPicPr>
            <a:picLocks noChangeAspect="1"/>
          </p:cNvPicPr>
          <p:nvPr/>
        </p:nvPicPr>
        <p:blipFill rotWithShape="1">
          <a:blip r:embed="rId3"/>
          <a:srcRect t="977"/>
          <a:stretch/>
        </p:blipFill>
        <p:spPr>
          <a:xfrm>
            <a:off x="3920359" y="0"/>
            <a:ext cx="8271641" cy="6858000"/>
          </a:xfrm>
          <a:prstGeom prst="rect">
            <a:avLst/>
          </a:prstGeom>
        </p:spPr>
      </p:pic>
      <p:sp>
        <p:nvSpPr>
          <p:cNvPr id="9" name="Rectangle 8">
            <a:extLst>
              <a:ext uri="{FF2B5EF4-FFF2-40B4-BE49-F238E27FC236}">
                <a16:creationId xmlns:a16="http://schemas.microsoft.com/office/drawing/2014/main" id="{281E7473-DF68-10D6-E7BA-3DB3E31E3569}"/>
              </a:ext>
            </a:extLst>
          </p:cNvPr>
          <p:cNvSpPr/>
          <p:nvPr/>
        </p:nvSpPr>
        <p:spPr>
          <a:xfrm>
            <a:off x="233731" y="1801276"/>
            <a:ext cx="3423869" cy="4508927"/>
          </a:xfrm>
          <a:prstGeom prst="rect">
            <a:avLst/>
          </a:prstGeom>
        </p:spPr>
        <p:txBody>
          <a:bodyPr wrap="square">
            <a:spAutoFit/>
          </a:bodyPr>
          <a:lstStyle/>
          <a:p>
            <a:pPr>
              <a:spcAft>
                <a:spcPts val="300"/>
              </a:spcAft>
            </a:pPr>
            <a:r>
              <a:rPr lang="en-US" sz="2000" dirty="0">
                <a:solidFill>
                  <a:schemeClr val="accent2">
                    <a:lumMod val="20000"/>
                    <a:lumOff val="80000"/>
                  </a:schemeClr>
                </a:solidFill>
              </a:rPr>
              <a:t>Produce imports</a:t>
            </a:r>
          </a:p>
          <a:p>
            <a:pPr marL="342900" indent="-258763">
              <a:spcAft>
                <a:spcPts val="300"/>
              </a:spcAft>
              <a:buFont typeface="Wingdings" panose="05000000000000000000" pitchFamily="2" charset="2"/>
              <a:buChar char="§"/>
            </a:pPr>
            <a:r>
              <a:rPr lang="en-US" sz="1600" dirty="0">
                <a:solidFill>
                  <a:schemeClr val="accent2">
                    <a:lumMod val="40000"/>
                    <a:lumOff val="60000"/>
                  </a:schemeClr>
                </a:solidFill>
              </a:rPr>
              <a:t>~35k consignments per year</a:t>
            </a:r>
          </a:p>
          <a:p>
            <a:pPr marL="369887" indent="-285750">
              <a:spcAft>
                <a:spcPts val="300"/>
              </a:spcAft>
              <a:buFont typeface="Wingdings" panose="05000000000000000000" pitchFamily="2" charset="2"/>
              <a:buChar char="Ø"/>
            </a:pPr>
            <a:r>
              <a:rPr lang="en-US" sz="1600" dirty="0">
                <a:solidFill>
                  <a:schemeClr val="accent2">
                    <a:lumMod val="40000"/>
                    <a:lumOff val="60000"/>
                  </a:schemeClr>
                </a:solidFill>
              </a:rPr>
              <a:t>Pre-inspection + treatment + border inspections</a:t>
            </a:r>
          </a:p>
          <a:p>
            <a:pPr marL="342900" indent="-342900">
              <a:spcAft>
                <a:spcPts val="300"/>
              </a:spcAft>
              <a:buFont typeface="Wingdings" panose="05000000000000000000" pitchFamily="2" charset="2"/>
              <a:buChar char="§"/>
            </a:pPr>
            <a:endParaRPr lang="en-US" dirty="0">
              <a:solidFill>
                <a:schemeClr val="accent2">
                  <a:lumMod val="40000"/>
                  <a:lumOff val="60000"/>
                </a:schemeClr>
              </a:solidFill>
            </a:endParaRPr>
          </a:p>
          <a:p>
            <a:pPr>
              <a:spcAft>
                <a:spcPts val="300"/>
              </a:spcAft>
            </a:pPr>
            <a:r>
              <a:rPr lang="en-US" sz="2000" dirty="0">
                <a:solidFill>
                  <a:schemeClr val="accent2">
                    <a:lumMod val="20000"/>
                    <a:lumOff val="80000"/>
                  </a:schemeClr>
                </a:solidFill>
              </a:rPr>
              <a:t>Air passengers</a:t>
            </a:r>
          </a:p>
          <a:p>
            <a:pPr marL="342900" indent="-258763">
              <a:spcAft>
                <a:spcPts val="300"/>
              </a:spcAft>
              <a:buFont typeface="Wingdings" panose="05000000000000000000" pitchFamily="2" charset="2"/>
              <a:buChar char="§"/>
            </a:pPr>
            <a:r>
              <a:rPr lang="en-US" sz="1600" dirty="0">
                <a:solidFill>
                  <a:schemeClr val="accent2">
                    <a:lumMod val="40000"/>
                    <a:lumOff val="60000"/>
                  </a:schemeClr>
                </a:solidFill>
              </a:rPr>
              <a:t>1.5M passengers over the last 5 years </a:t>
            </a:r>
          </a:p>
          <a:p>
            <a:pPr marL="369887" indent="-285750">
              <a:spcAft>
                <a:spcPts val="300"/>
              </a:spcAft>
              <a:buFont typeface="Wingdings" panose="05000000000000000000" pitchFamily="2" charset="2"/>
              <a:buChar char="Ø"/>
            </a:pPr>
            <a:r>
              <a:rPr lang="en-US" sz="1600" dirty="0">
                <a:solidFill>
                  <a:schemeClr val="accent2">
                    <a:lumMod val="40000"/>
                    <a:lumOff val="60000"/>
                  </a:schemeClr>
                </a:solidFill>
              </a:rPr>
              <a:t>Passive + active passenger screening</a:t>
            </a:r>
          </a:p>
          <a:p>
            <a:pPr>
              <a:spcAft>
                <a:spcPts val="300"/>
              </a:spcAft>
            </a:pPr>
            <a:endParaRPr lang="en-US" sz="2000" dirty="0">
              <a:solidFill>
                <a:schemeClr val="accent2">
                  <a:lumMod val="20000"/>
                  <a:lumOff val="80000"/>
                </a:schemeClr>
              </a:solidFill>
            </a:endParaRPr>
          </a:p>
          <a:p>
            <a:pPr>
              <a:spcAft>
                <a:spcPts val="300"/>
              </a:spcAft>
            </a:pPr>
            <a:r>
              <a:rPr lang="en-US" sz="2000" dirty="0">
                <a:solidFill>
                  <a:schemeClr val="accent2">
                    <a:lumMod val="20000"/>
                    <a:lumOff val="80000"/>
                  </a:schemeClr>
                </a:solidFill>
              </a:rPr>
              <a:t>Maritime passengers</a:t>
            </a:r>
          </a:p>
          <a:p>
            <a:pPr marL="342900" indent="-258763">
              <a:spcAft>
                <a:spcPts val="300"/>
              </a:spcAft>
              <a:buFont typeface="Wingdings" panose="05000000000000000000" pitchFamily="2" charset="2"/>
              <a:buChar char="§"/>
            </a:pPr>
            <a:r>
              <a:rPr lang="en-US" sz="1600" dirty="0">
                <a:solidFill>
                  <a:schemeClr val="accent2">
                    <a:lumMod val="40000"/>
                    <a:lumOff val="60000"/>
                  </a:schemeClr>
                </a:solidFill>
              </a:rPr>
              <a:t>Cruises, ferry, private vessels</a:t>
            </a:r>
          </a:p>
          <a:p>
            <a:pPr marL="369887" indent="-285750">
              <a:spcAft>
                <a:spcPts val="300"/>
              </a:spcAft>
              <a:buFont typeface="Wingdings" panose="05000000000000000000" pitchFamily="2" charset="2"/>
              <a:buChar char="Ø"/>
            </a:pPr>
            <a:r>
              <a:rPr lang="en-US" sz="1600" dirty="0">
                <a:solidFill>
                  <a:schemeClr val="accent2">
                    <a:lumMod val="40000"/>
                    <a:lumOff val="60000"/>
                  </a:schemeClr>
                </a:solidFill>
              </a:rPr>
              <a:t>Passive + active passenger screening</a:t>
            </a:r>
          </a:p>
        </p:txBody>
      </p:sp>
      <p:pic>
        <p:nvPicPr>
          <p:cNvPr id="3" name="Graphic 2" descr="Lemon with solid fill">
            <a:extLst>
              <a:ext uri="{FF2B5EF4-FFF2-40B4-BE49-F238E27FC236}">
                <a16:creationId xmlns:a16="http://schemas.microsoft.com/office/drawing/2014/main" id="{7DBBF634-1533-397A-0894-4CAE920CA2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7028" y="306396"/>
            <a:ext cx="914400" cy="914400"/>
          </a:xfrm>
          <a:prstGeom prst="rect">
            <a:avLst/>
          </a:prstGeom>
        </p:spPr>
      </p:pic>
      <p:pic>
        <p:nvPicPr>
          <p:cNvPr id="5" name="Graphic 4" descr="Airplane with solid fill">
            <a:extLst>
              <a:ext uri="{FF2B5EF4-FFF2-40B4-BE49-F238E27FC236}">
                <a16:creationId xmlns:a16="http://schemas.microsoft.com/office/drawing/2014/main" id="{E560AD3B-BFBA-FD9F-6B99-1619DB60AA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39497" y="207039"/>
            <a:ext cx="914400" cy="914400"/>
          </a:xfrm>
          <a:prstGeom prst="rect">
            <a:avLst/>
          </a:prstGeom>
        </p:spPr>
      </p:pic>
      <p:pic>
        <p:nvPicPr>
          <p:cNvPr id="7" name="Graphic 6" descr="Cruise ship with solid fill">
            <a:extLst>
              <a:ext uri="{FF2B5EF4-FFF2-40B4-BE49-F238E27FC236}">
                <a16:creationId xmlns:a16="http://schemas.microsoft.com/office/drawing/2014/main" id="{8BDEE1F8-DAC4-13A6-BC75-FC104168D0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80154" y="2462656"/>
            <a:ext cx="914400" cy="914400"/>
          </a:xfrm>
          <a:prstGeom prst="rect">
            <a:avLst/>
          </a:prstGeom>
        </p:spPr>
      </p:pic>
      <p:sp>
        <p:nvSpPr>
          <p:cNvPr id="13" name="Rectangle: Rounded Corners 12">
            <a:extLst>
              <a:ext uri="{FF2B5EF4-FFF2-40B4-BE49-F238E27FC236}">
                <a16:creationId xmlns:a16="http://schemas.microsoft.com/office/drawing/2014/main" id="{04366F26-168F-D5CF-831D-0DC92D603CBF}"/>
              </a:ext>
            </a:extLst>
          </p:cNvPr>
          <p:cNvSpPr/>
          <p:nvPr/>
        </p:nvSpPr>
        <p:spPr>
          <a:xfrm>
            <a:off x="6276110" y="2035839"/>
            <a:ext cx="3882575" cy="3786892"/>
          </a:xfrm>
          <a:prstGeom prst="round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Arrow Connector 14">
            <a:extLst>
              <a:ext uri="{FF2B5EF4-FFF2-40B4-BE49-F238E27FC236}">
                <a16:creationId xmlns:a16="http://schemas.microsoft.com/office/drawing/2014/main" id="{BDF95A19-EF6B-DA94-A60B-F1E8FD5261AA}"/>
              </a:ext>
            </a:extLst>
          </p:cNvPr>
          <p:cNvCxnSpPr/>
          <p:nvPr/>
        </p:nvCxnSpPr>
        <p:spPr>
          <a:xfrm>
            <a:off x="7345536" y="1220796"/>
            <a:ext cx="0" cy="815043"/>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5E2CB7B-52A6-3891-9426-A07A51946D65}"/>
              </a:ext>
            </a:extLst>
          </p:cNvPr>
          <p:cNvCxnSpPr>
            <a:cxnSpLocks/>
            <a:stCxn id="5" idx="2"/>
          </p:cNvCxnSpPr>
          <p:nvPr/>
        </p:nvCxnSpPr>
        <p:spPr>
          <a:xfrm>
            <a:off x="9096697" y="1121439"/>
            <a:ext cx="0" cy="91440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82E0386-B70A-F710-BD7B-6B0ECCFCB65C}"/>
              </a:ext>
            </a:extLst>
          </p:cNvPr>
          <p:cNvCxnSpPr>
            <a:cxnSpLocks/>
            <a:stCxn id="7" idx="1"/>
          </p:cNvCxnSpPr>
          <p:nvPr/>
        </p:nvCxnSpPr>
        <p:spPr>
          <a:xfrm flipH="1">
            <a:off x="10175429" y="2919856"/>
            <a:ext cx="1004725" cy="0"/>
          </a:xfrm>
          <a:prstGeom prst="straightConnector1">
            <a:avLst/>
          </a:prstGeom>
          <a:ln w="7620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460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8D13E-1DD9-F27B-F523-83593BC53748}"/>
              </a:ext>
            </a:extLst>
          </p:cNvPr>
          <p:cNvSpPr txBox="1"/>
          <p:nvPr/>
        </p:nvSpPr>
        <p:spPr>
          <a:xfrm>
            <a:off x="393751" y="389919"/>
            <a:ext cx="8711220" cy="646331"/>
          </a:xfrm>
          <a:prstGeom prst="rect">
            <a:avLst/>
          </a:prstGeom>
          <a:noFill/>
        </p:spPr>
        <p:txBody>
          <a:bodyPr wrap="square" rtlCol="0">
            <a:spAutoFit/>
          </a:bodyPr>
          <a:lstStyle/>
          <a:p>
            <a:r>
              <a:rPr lang="en-AU" sz="3600" b="1" dirty="0">
                <a:solidFill>
                  <a:schemeClr val="accent4">
                    <a:lumMod val="60000"/>
                    <a:lumOff val="40000"/>
                  </a:schemeClr>
                </a:solidFill>
              </a:rPr>
              <a:t>Tasmanian Biosecurity Border Review</a:t>
            </a:r>
            <a:endParaRPr lang="en-US" sz="3600" b="1" dirty="0">
              <a:solidFill>
                <a:schemeClr val="accent4">
                  <a:lumMod val="60000"/>
                  <a:lumOff val="40000"/>
                </a:schemeClr>
              </a:solidFill>
            </a:endParaRPr>
          </a:p>
        </p:txBody>
      </p:sp>
      <p:sp>
        <p:nvSpPr>
          <p:cNvPr id="9" name="Rectangle 8">
            <a:extLst>
              <a:ext uri="{FF2B5EF4-FFF2-40B4-BE49-F238E27FC236}">
                <a16:creationId xmlns:a16="http://schemas.microsoft.com/office/drawing/2014/main" id="{281E7473-DF68-10D6-E7BA-3DB3E31E3569}"/>
              </a:ext>
            </a:extLst>
          </p:cNvPr>
          <p:cNvSpPr/>
          <p:nvPr/>
        </p:nvSpPr>
        <p:spPr>
          <a:xfrm>
            <a:off x="393751" y="2217130"/>
            <a:ext cx="10579049" cy="2916183"/>
          </a:xfrm>
          <a:prstGeom prst="rect">
            <a:avLst/>
          </a:prstGeom>
        </p:spPr>
        <p:txBody>
          <a:bodyPr wrap="square">
            <a:spAutoFit/>
          </a:bodyPr>
          <a:lstStyle/>
          <a:p>
            <a:pPr>
              <a:spcAft>
                <a:spcPts val="300"/>
              </a:spcAft>
            </a:pPr>
            <a:r>
              <a:rPr lang="en-US" sz="3200" b="1" u="sng" dirty="0">
                <a:solidFill>
                  <a:schemeClr val="accent2">
                    <a:lumMod val="20000"/>
                    <a:lumOff val="80000"/>
                  </a:schemeClr>
                </a:solidFill>
              </a:rPr>
              <a:t>Key Question</a:t>
            </a:r>
            <a:r>
              <a:rPr lang="en-US" sz="3200" b="1" dirty="0">
                <a:solidFill>
                  <a:schemeClr val="accent2">
                    <a:lumMod val="20000"/>
                    <a:lumOff val="80000"/>
                  </a:schemeClr>
                </a:solidFill>
              </a:rPr>
              <a:t>: </a:t>
            </a:r>
            <a:r>
              <a:rPr lang="en-US" sz="3200" b="1" dirty="0">
                <a:solidFill>
                  <a:schemeClr val="accent2">
                    <a:lumMod val="40000"/>
                    <a:lumOff val="60000"/>
                  </a:schemeClr>
                </a:solidFill>
              </a:rPr>
              <a:t>What the current </a:t>
            </a:r>
            <a:r>
              <a:rPr lang="en-AU" sz="3200" b="1" dirty="0">
                <a:solidFill>
                  <a:schemeClr val="accent2">
                    <a:lumMod val="40000"/>
                    <a:lumOff val="60000"/>
                  </a:schemeClr>
                </a:solidFill>
              </a:rPr>
              <a:t>policies and practices of biosecurity border interventions, focusing on produce and air/</a:t>
            </a:r>
            <a:r>
              <a:rPr lang="en-AU" sz="3200" b="1" dirty="0" err="1">
                <a:solidFill>
                  <a:schemeClr val="accent2">
                    <a:lumMod val="40000"/>
                    <a:lumOff val="60000"/>
                  </a:schemeClr>
                </a:solidFill>
              </a:rPr>
              <a:t>martime</a:t>
            </a:r>
            <a:r>
              <a:rPr lang="en-AU" sz="3200" b="1" dirty="0">
                <a:solidFill>
                  <a:schemeClr val="accent2">
                    <a:lumMod val="40000"/>
                    <a:lumOff val="60000"/>
                  </a:schemeClr>
                </a:solidFill>
              </a:rPr>
              <a:t> passenger pathways? </a:t>
            </a:r>
            <a:r>
              <a:rPr lang="en-US" sz="3200" b="1" dirty="0">
                <a:solidFill>
                  <a:schemeClr val="accent2">
                    <a:lumMod val="40000"/>
                    <a:lumOff val="60000"/>
                  </a:schemeClr>
                </a:solidFill>
              </a:rPr>
              <a:t> </a:t>
            </a:r>
          </a:p>
          <a:p>
            <a:pPr>
              <a:spcAft>
                <a:spcPts val="300"/>
              </a:spcAft>
            </a:pPr>
            <a:endParaRPr lang="en-US" sz="3200" b="1" dirty="0">
              <a:solidFill>
                <a:schemeClr val="accent2">
                  <a:lumMod val="20000"/>
                  <a:lumOff val="80000"/>
                </a:schemeClr>
              </a:solidFill>
            </a:endParaRPr>
          </a:p>
          <a:p>
            <a:pPr>
              <a:spcAft>
                <a:spcPts val="300"/>
              </a:spcAft>
            </a:pPr>
            <a:r>
              <a:rPr lang="en-US" sz="3200" b="1" u="sng" dirty="0">
                <a:solidFill>
                  <a:schemeClr val="accent2">
                    <a:lumMod val="20000"/>
                    <a:lumOff val="80000"/>
                  </a:schemeClr>
                </a:solidFill>
              </a:rPr>
              <a:t>Approach</a:t>
            </a:r>
            <a:r>
              <a:rPr lang="en-US" sz="3200" b="1" dirty="0">
                <a:solidFill>
                  <a:schemeClr val="accent2">
                    <a:lumMod val="20000"/>
                    <a:lumOff val="80000"/>
                  </a:schemeClr>
                </a:solidFill>
              </a:rPr>
              <a:t>: </a:t>
            </a:r>
            <a:r>
              <a:rPr lang="en-AU" sz="3200" b="1" dirty="0">
                <a:solidFill>
                  <a:schemeClr val="accent2">
                    <a:lumMod val="40000"/>
                    <a:lumOff val="60000"/>
                  </a:schemeClr>
                </a:solidFill>
              </a:rPr>
              <a:t>Systematic literature review and synthesis</a:t>
            </a:r>
            <a:endParaRPr lang="en-US" sz="3200" b="1" dirty="0">
              <a:solidFill>
                <a:schemeClr val="accent2">
                  <a:lumMod val="40000"/>
                  <a:lumOff val="60000"/>
                </a:schemeClr>
              </a:solidFill>
            </a:endParaRPr>
          </a:p>
          <a:p>
            <a:pPr marL="342900" indent="-258763">
              <a:spcAft>
                <a:spcPts val="300"/>
              </a:spcAft>
              <a:buFont typeface="Wingdings" panose="05000000000000000000" pitchFamily="2" charset="2"/>
              <a:buChar char="§"/>
            </a:pPr>
            <a:endParaRPr lang="en-US" sz="1600" dirty="0">
              <a:solidFill>
                <a:schemeClr val="accent2">
                  <a:lumMod val="40000"/>
                  <a:lumOff val="60000"/>
                </a:schemeClr>
              </a:solidFill>
            </a:endParaRPr>
          </a:p>
        </p:txBody>
      </p:sp>
    </p:spTree>
    <p:extLst>
      <p:ext uri="{BB962C8B-B14F-4D97-AF65-F5344CB8AC3E}">
        <p14:creationId xmlns:p14="http://schemas.microsoft.com/office/powerpoint/2010/main" val="321442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8D13E-1DD9-F27B-F523-83593BC53748}"/>
              </a:ext>
            </a:extLst>
          </p:cNvPr>
          <p:cNvSpPr txBox="1"/>
          <p:nvPr/>
        </p:nvSpPr>
        <p:spPr>
          <a:xfrm>
            <a:off x="393751" y="389919"/>
            <a:ext cx="8711220" cy="646331"/>
          </a:xfrm>
          <a:prstGeom prst="rect">
            <a:avLst/>
          </a:prstGeom>
          <a:noFill/>
        </p:spPr>
        <p:txBody>
          <a:bodyPr wrap="square" rtlCol="0">
            <a:spAutoFit/>
          </a:bodyPr>
          <a:lstStyle/>
          <a:p>
            <a:r>
              <a:rPr lang="en-AU" sz="3600" b="1" dirty="0">
                <a:solidFill>
                  <a:schemeClr val="accent4">
                    <a:lumMod val="60000"/>
                    <a:lumOff val="40000"/>
                  </a:schemeClr>
                </a:solidFill>
              </a:rPr>
              <a:t>Review – Search and screening</a:t>
            </a:r>
            <a:endParaRPr lang="en-US" sz="3600" b="1" dirty="0">
              <a:solidFill>
                <a:schemeClr val="accent4">
                  <a:lumMod val="60000"/>
                  <a:lumOff val="40000"/>
                </a:schemeClr>
              </a:solidFill>
            </a:endParaRPr>
          </a:p>
        </p:txBody>
      </p:sp>
      <p:sp>
        <p:nvSpPr>
          <p:cNvPr id="9" name="Rectangle 8">
            <a:extLst>
              <a:ext uri="{FF2B5EF4-FFF2-40B4-BE49-F238E27FC236}">
                <a16:creationId xmlns:a16="http://schemas.microsoft.com/office/drawing/2014/main" id="{281E7473-DF68-10D6-E7BA-3DB3E31E3569}"/>
              </a:ext>
            </a:extLst>
          </p:cNvPr>
          <p:cNvSpPr/>
          <p:nvPr/>
        </p:nvSpPr>
        <p:spPr>
          <a:xfrm>
            <a:off x="393751" y="1403562"/>
            <a:ext cx="11268597" cy="1377300"/>
          </a:xfrm>
          <a:prstGeom prst="rect">
            <a:avLst/>
          </a:prstGeom>
        </p:spPr>
        <p:txBody>
          <a:bodyPr wrap="square">
            <a:spAutoFit/>
          </a:bodyPr>
          <a:lstStyle/>
          <a:p>
            <a:pPr>
              <a:spcAft>
                <a:spcPts val="300"/>
              </a:spcAft>
            </a:pPr>
            <a:r>
              <a:rPr lang="en-AU" sz="2000" b="1" u="sng" dirty="0">
                <a:solidFill>
                  <a:schemeClr val="accent2">
                    <a:lumMod val="20000"/>
                    <a:lumOff val="80000"/>
                  </a:schemeClr>
                </a:solidFill>
              </a:rPr>
              <a:t>Search Strategy:</a:t>
            </a:r>
          </a:p>
          <a:p>
            <a:pPr marL="342900" indent="-342900">
              <a:spcAft>
                <a:spcPts val="300"/>
              </a:spcAft>
              <a:buAutoNum type="arabicPeriod"/>
            </a:pPr>
            <a:r>
              <a:rPr lang="en-AU" b="1" dirty="0">
                <a:solidFill>
                  <a:schemeClr val="accent2">
                    <a:lumMod val="40000"/>
                    <a:lumOff val="60000"/>
                  </a:schemeClr>
                </a:solidFill>
              </a:rPr>
              <a:t>Systematic search of published literature via database searches (following PRISMA guidelines)</a:t>
            </a:r>
          </a:p>
          <a:p>
            <a:pPr marL="342900" indent="-342900">
              <a:spcAft>
                <a:spcPts val="300"/>
              </a:spcAft>
              <a:buAutoNum type="arabicPeriod"/>
            </a:pPr>
            <a:r>
              <a:rPr lang="en-AU" b="1" dirty="0">
                <a:solidFill>
                  <a:schemeClr val="accent2">
                    <a:lumMod val="40000"/>
                    <a:lumOff val="60000"/>
                  </a:schemeClr>
                </a:solidFill>
              </a:rPr>
              <a:t>In depth operational/policy document searches in jurisdictions with advanced border inspection systems</a:t>
            </a:r>
            <a:endParaRPr lang="en-AU" sz="2000" b="1" u="sng" dirty="0">
              <a:solidFill>
                <a:schemeClr val="accent2">
                  <a:lumMod val="20000"/>
                  <a:lumOff val="80000"/>
                </a:schemeClr>
              </a:solidFill>
            </a:endParaRPr>
          </a:p>
          <a:p>
            <a:pPr lvl="0">
              <a:spcAft>
                <a:spcPts val="300"/>
              </a:spcAft>
            </a:pPr>
            <a:endParaRPr lang="en-AU" sz="2000" b="1" dirty="0">
              <a:solidFill>
                <a:srgbClr val="ED7D31">
                  <a:lumMod val="20000"/>
                  <a:lumOff val="80000"/>
                </a:srgbClr>
              </a:solidFill>
            </a:endParaRPr>
          </a:p>
        </p:txBody>
      </p:sp>
    </p:spTree>
    <p:extLst>
      <p:ext uri="{BB962C8B-B14F-4D97-AF65-F5344CB8AC3E}">
        <p14:creationId xmlns:p14="http://schemas.microsoft.com/office/powerpoint/2010/main" val="117112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8D13E-1DD9-F27B-F523-83593BC53748}"/>
              </a:ext>
            </a:extLst>
          </p:cNvPr>
          <p:cNvSpPr txBox="1"/>
          <p:nvPr/>
        </p:nvSpPr>
        <p:spPr>
          <a:xfrm>
            <a:off x="393751" y="389919"/>
            <a:ext cx="8711220" cy="646331"/>
          </a:xfrm>
          <a:prstGeom prst="rect">
            <a:avLst/>
          </a:prstGeom>
          <a:noFill/>
        </p:spPr>
        <p:txBody>
          <a:bodyPr wrap="square" rtlCol="0">
            <a:spAutoFit/>
          </a:bodyPr>
          <a:lstStyle/>
          <a:p>
            <a:r>
              <a:rPr lang="en-AU" sz="3600" b="1" dirty="0">
                <a:solidFill>
                  <a:schemeClr val="accent4">
                    <a:lumMod val="60000"/>
                    <a:lumOff val="40000"/>
                  </a:schemeClr>
                </a:solidFill>
              </a:rPr>
              <a:t>Review – Search and screening</a:t>
            </a:r>
            <a:endParaRPr lang="en-US" sz="3600" b="1" dirty="0">
              <a:solidFill>
                <a:schemeClr val="accent4">
                  <a:lumMod val="60000"/>
                  <a:lumOff val="40000"/>
                </a:schemeClr>
              </a:solidFill>
            </a:endParaRPr>
          </a:p>
        </p:txBody>
      </p:sp>
      <p:sp>
        <p:nvSpPr>
          <p:cNvPr id="9" name="Rectangle 8">
            <a:extLst>
              <a:ext uri="{FF2B5EF4-FFF2-40B4-BE49-F238E27FC236}">
                <a16:creationId xmlns:a16="http://schemas.microsoft.com/office/drawing/2014/main" id="{281E7473-DF68-10D6-E7BA-3DB3E31E3569}"/>
              </a:ext>
            </a:extLst>
          </p:cNvPr>
          <p:cNvSpPr/>
          <p:nvPr/>
        </p:nvSpPr>
        <p:spPr>
          <a:xfrm>
            <a:off x="393751" y="1403562"/>
            <a:ext cx="11268597" cy="2939266"/>
          </a:xfrm>
          <a:prstGeom prst="rect">
            <a:avLst/>
          </a:prstGeom>
        </p:spPr>
        <p:txBody>
          <a:bodyPr wrap="square">
            <a:spAutoFit/>
          </a:bodyPr>
          <a:lstStyle/>
          <a:p>
            <a:pPr>
              <a:spcAft>
                <a:spcPts val="300"/>
              </a:spcAft>
            </a:pPr>
            <a:r>
              <a:rPr lang="en-AU" sz="2000" b="1" u="sng" dirty="0">
                <a:solidFill>
                  <a:schemeClr val="tx1">
                    <a:lumMod val="50000"/>
                    <a:lumOff val="50000"/>
                  </a:schemeClr>
                </a:solidFill>
              </a:rPr>
              <a:t>Search Strategy:</a:t>
            </a:r>
          </a:p>
          <a:p>
            <a:pPr marL="342900" indent="-342900">
              <a:spcAft>
                <a:spcPts val="300"/>
              </a:spcAft>
              <a:buAutoNum type="arabicPeriod"/>
            </a:pPr>
            <a:r>
              <a:rPr lang="en-AU" b="1" dirty="0">
                <a:solidFill>
                  <a:schemeClr val="tx1">
                    <a:lumMod val="50000"/>
                    <a:lumOff val="50000"/>
                  </a:schemeClr>
                </a:solidFill>
              </a:rPr>
              <a:t>Systematic search of published literature via database searches (following PRISMA guidelines)</a:t>
            </a:r>
          </a:p>
          <a:p>
            <a:pPr marL="342900" indent="-342900">
              <a:spcAft>
                <a:spcPts val="300"/>
              </a:spcAft>
              <a:buAutoNum type="arabicPeriod"/>
            </a:pPr>
            <a:r>
              <a:rPr lang="en-AU" b="1" dirty="0">
                <a:solidFill>
                  <a:schemeClr val="tx1">
                    <a:lumMod val="50000"/>
                    <a:lumOff val="50000"/>
                  </a:schemeClr>
                </a:solidFill>
              </a:rPr>
              <a:t>In depth operational/policy document searches in jurisdictions with advanced border inspection systems</a:t>
            </a:r>
            <a:endParaRPr lang="en-AU" sz="2000" b="1" u="sng" dirty="0">
              <a:solidFill>
                <a:schemeClr val="tx1">
                  <a:lumMod val="50000"/>
                  <a:lumOff val="50000"/>
                </a:schemeClr>
              </a:solidFill>
            </a:endParaRPr>
          </a:p>
          <a:p>
            <a:pPr>
              <a:spcAft>
                <a:spcPts val="300"/>
              </a:spcAft>
            </a:pPr>
            <a:endParaRPr lang="en-AU" sz="2000" b="1" u="sng" dirty="0">
              <a:solidFill>
                <a:schemeClr val="accent2">
                  <a:lumMod val="20000"/>
                  <a:lumOff val="80000"/>
                </a:schemeClr>
              </a:solidFill>
            </a:endParaRPr>
          </a:p>
          <a:p>
            <a:pPr>
              <a:spcAft>
                <a:spcPts val="300"/>
              </a:spcAft>
            </a:pPr>
            <a:r>
              <a:rPr lang="en-AU" sz="2000" b="1" u="sng" dirty="0">
                <a:solidFill>
                  <a:schemeClr val="accent2">
                    <a:lumMod val="20000"/>
                    <a:lumOff val="80000"/>
                  </a:schemeClr>
                </a:solidFill>
              </a:rPr>
              <a:t>Systematic Search Query</a:t>
            </a:r>
            <a:r>
              <a:rPr lang="en-AU" sz="2000" b="1" dirty="0">
                <a:solidFill>
                  <a:schemeClr val="accent2">
                    <a:lumMod val="20000"/>
                    <a:lumOff val="80000"/>
                  </a:schemeClr>
                </a:solidFill>
              </a:rPr>
              <a:t>: </a:t>
            </a:r>
          </a:p>
          <a:p>
            <a:pPr algn="just">
              <a:spcAft>
                <a:spcPts val="300"/>
              </a:spcAft>
            </a:pPr>
            <a:r>
              <a:rPr lang="en-AU" b="1" dirty="0">
                <a:solidFill>
                  <a:schemeClr val="accent2">
                    <a:lumMod val="40000"/>
                    <a:lumOff val="60000"/>
                  </a:schemeClr>
                </a:solidFill>
              </a:rPr>
              <a:t>( ( ( "phytosanitary" OR "biosecurity" OR "border" OR "trans*boundary" ) W/10 ( "intervention" OR "interception" OR "inspection" ) ) OR "phytosanitary measures" OR "biosecurity measures" ) AND ( ( "</a:t>
            </a:r>
            <a:r>
              <a:rPr lang="en-AU" b="1" dirty="0" err="1">
                <a:solidFill>
                  <a:schemeClr val="accent2">
                    <a:lumMod val="40000"/>
                    <a:lumOff val="60000"/>
                  </a:schemeClr>
                </a:solidFill>
              </a:rPr>
              <a:t>invasi</a:t>
            </a:r>
            <a:r>
              <a:rPr lang="en-AU" b="1" dirty="0">
                <a:solidFill>
                  <a:schemeClr val="accent2">
                    <a:lumMod val="40000"/>
                    <a:lumOff val="60000"/>
                  </a:schemeClr>
                </a:solidFill>
              </a:rPr>
              <a:t>*" OR "alien" OR "</a:t>
            </a:r>
            <a:r>
              <a:rPr lang="en-AU" b="1" dirty="0" err="1">
                <a:solidFill>
                  <a:schemeClr val="accent2">
                    <a:lumMod val="40000"/>
                    <a:lumOff val="60000"/>
                  </a:schemeClr>
                </a:solidFill>
              </a:rPr>
              <a:t>introduc</a:t>
            </a:r>
            <a:r>
              <a:rPr lang="en-AU" b="1" dirty="0">
                <a:solidFill>
                  <a:schemeClr val="accent2">
                    <a:lumMod val="40000"/>
                    <a:lumOff val="60000"/>
                  </a:schemeClr>
                </a:solidFill>
              </a:rPr>
              <a:t>*" OR "nonnative" OR "non-native" OR "non-indigenous" ) W/5 ( "species" OR "pathogen" OR "disease" ) ) </a:t>
            </a:r>
          </a:p>
          <a:p>
            <a:pPr lvl="0">
              <a:spcAft>
                <a:spcPts val="300"/>
              </a:spcAft>
            </a:pPr>
            <a:endParaRPr lang="en-AU" sz="2000" b="1" dirty="0">
              <a:solidFill>
                <a:srgbClr val="ED7D31">
                  <a:lumMod val="20000"/>
                  <a:lumOff val="80000"/>
                </a:srgbClr>
              </a:solidFill>
            </a:endParaRPr>
          </a:p>
        </p:txBody>
      </p:sp>
    </p:spTree>
    <p:extLst>
      <p:ext uri="{BB962C8B-B14F-4D97-AF65-F5344CB8AC3E}">
        <p14:creationId xmlns:p14="http://schemas.microsoft.com/office/powerpoint/2010/main" val="367725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8D13E-1DD9-F27B-F523-83593BC53748}"/>
              </a:ext>
            </a:extLst>
          </p:cNvPr>
          <p:cNvSpPr txBox="1"/>
          <p:nvPr/>
        </p:nvSpPr>
        <p:spPr>
          <a:xfrm>
            <a:off x="393751" y="389919"/>
            <a:ext cx="8711220" cy="646331"/>
          </a:xfrm>
          <a:prstGeom prst="rect">
            <a:avLst/>
          </a:prstGeom>
          <a:noFill/>
        </p:spPr>
        <p:txBody>
          <a:bodyPr wrap="square" rtlCol="0">
            <a:spAutoFit/>
          </a:bodyPr>
          <a:lstStyle/>
          <a:p>
            <a:r>
              <a:rPr lang="en-AU" sz="3600" b="1" dirty="0">
                <a:solidFill>
                  <a:schemeClr val="accent4">
                    <a:lumMod val="60000"/>
                    <a:lumOff val="40000"/>
                  </a:schemeClr>
                </a:solidFill>
              </a:rPr>
              <a:t>Review – Search and screening</a:t>
            </a:r>
            <a:endParaRPr lang="en-US" sz="3600" b="1" dirty="0">
              <a:solidFill>
                <a:schemeClr val="accent4">
                  <a:lumMod val="60000"/>
                  <a:lumOff val="40000"/>
                </a:schemeClr>
              </a:solidFill>
            </a:endParaRPr>
          </a:p>
        </p:txBody>
      </p:sp>
      <p:sp>
        <p:nvSpPr>
          <p:cNvPr id="9" name="Rectangle 8">
            <a:extLst>
              <a:ext uri="{FF2B5EF4-FFF2-40B4-BE49-F238E27FC236}">
                <a16:creationId xmlns:a16="http://schemas.microsoft.com/office/drawing/2014/main" id="{281E7473-DF68-10D6-E7BA-3DB3E31E3569}"/>
              </a:ext>
            </a:extLst>
          </p:cNvPr>
          <p:cNvSpPr/>
          <p:nvPr/>
        </p:nvSpPr>
        <p:spPr>
          <a:xfrm>
            <a:off x="393751" y="1403562"/>
            <a:ext cx="11268597" cy="4862870"/>
          </a:xfrm>
          <a:prstGeom prst="rect">
            <a:avLst/>
          </a:prstGeom>
        </p:spPr>
        <p:txBody>
          <a:bodyPr wrap="square">
            <a:spAutoFit/>
          </a:bodyPr>
          <a:lstStyle/>
          <a:p>
            <a:pPr>
              <a:spcAft>
                <a:spcPts val="300"/>
              </a:spcAft>
            </a:pPr>
            <a:r>
              <a:rPr lang="en-AU" sz="2000" b="1" u="sng" dirty="0">
                <a:solidFill>
                  <a:schemeClr val="tx1">
                    <a:lumMod val="50000"/>
                    <a:lumOff val="50000"/>
                  </a:schemeClr>
                </a:solidFill>
              </a:rPr>
              <a:t>Search Strategy:</a:t>
            </a:r>
          </a:p>
          <a:p>
            <a:pPr marL="342900" indent="-342900">
              <a:spcAft>
                <a:spcPts val="300"/>
              </a:spcAft>
              <a:buAutoNum type="arabicPeriod"/>
            </a:pPr>
            <a:r>
              <a:rPr lang="en-AU" b="1" dirty="0">
                <a:solidFill>
                  <a:schemeClr val="tx1">
                    <a:lumMod val="50000"/>
                    <a:lumOff val="50000"/>
                  </a:schemeClr>
                </a:solidFill>
              </a:rPr>
              <a:t>Systematic search of published literature via database searches (following PRISMA guidelines)</a:t>
            </a:r>
          </a:p>
          <a:p>
            <a:pPr marL="342900" indent="-342900">
              <a:spcAft>
                <a:spcPts val="300"/>
              </a:spcAft>
              <a:buAutoNum type="arabicPeriod"/>
            </a:pPr>
            <a:r>
              <a:rPr lang="en-AU" b="1" dirty="0">
                <a:solidFill>
                  <a:schemeClr val="tx1">
                    <a:lumMod val="50000"/>
                    <a:lumOff val="50000"/>
                  </a:schemeClr>
                </a:solidFill>
              </a:rPr>
              <a:t>In depth operational/policy document searches in jurisdictions with advanced border inspection systems</a:t>
            </a:r>
            <a:endParaRPr lang="en-AU" sz="2000" b="1" u="sng" dirty="0">
              <a:solidFill>
                <a:schemeClr val="tx1">
                  <a:lumMod val="50000"/>
                  <a:lumOff val="50000"/>
                </a:schemeClr>
              </a:solidFill>
            </a:endParaRPr>
          </a:p>
          <a:p>
            <a:pPr>
              <a:spcAft>
                <a:spcPts val="300"/>
              </a:spcAft>
            </a:pPr>
            <a:endParaRPr lang="en-AU" sz="2000" b="1" u="sng" dirty="0">
              <a:solidFill>
                <a:schemeClr val="tx1">
                  <a:lumMod val="50000"/>
                  <a:lumOff val="50000"/>
                </a:schemeClr>
              </a:solidFill>
            </a:endParaRPr>
          </a:p>
          <a:p>
            <a:pPr>
              <a:spcAft>
                <a:spcPts val="300"/>
              </a:spcAft>
            </a:pPr>
            <a:r>
              <a:rPr lang="en-AU" sz="2000" b="1" u="sng" dirty="0">
                <a:solidFill>
                  <a:schemeClr val="tx1">
                    <a:lumMod val="50000"/>
                    <a:lumOff val="50000"/>
                  </a:schemeClr>
                </a:solidFill>
              </a:rPr>
              <a:t>Systematic Search Query</a:t>
            </a:r>
            <a:r>
              <a:rPr lang="en-AU" sz="2000" b="1" dirty="0">
                <a:solidFill>
                  <a:schemeClr val="tx1">
                    <a:lumMod val="50000"/>
                    <a:lumOff val="50000"/>
                  </a:schemeClr>
                </a:solidFill>
              </a:rPr>
              <a:t>: </a:t>
            </a:r>
          </a:p>
          <a:p>
            <a:pPr algn="just">
              <a:spcAft>
                <a:spcPts val="300"/>
              </a:spcAft>
            </a:pPr>
            <a:r>
              <a:rPr lang="en-AU" b="1" dirty="0">
                <a:solidFill>
                  <a:schemeClr val="tx1">
                    <a:lumMod val="50000"/>
                    <a:lumOff val="50000"/>
                  </a:schemeClr>
                </a:solidFill>
              </a:rPr>
              <a:t>( ( ( "phytosanitary" OR "biosecurity" OR "border" OR "trans*boundary" ) W/10 ( "intervention" OR "interception" OR "inspection" ) ) OR "phytosanitary measures" OR "biosecurity measures" ) AND ( ( "</a:t>
            </a:r>
            <a:r>
              <a:rPr lang="en-AU" b="1" dirty="0" err="1">
                <a:solidFill>
                  <a:schemeClr val="tx1">
                    <a:lumMod val="50000"/>
                    <a:lumOff val="50000"/>
                  </a:schemeClr>
                </a:solidFill>
              </a:rPr>
              <a:t>invasi</a:t>
            </a:r>
            <a:r>
              <a:rPr lang="en-AU" b="1" dirty="0">
                <a:solidFill>
                  <a:schemeClr val="tx1">
                    <a:lumMod val="50000"/>
                    <a:lumOff val="50000"/>
                  </a:schemeClr>
                </a:solidFill>
              </a:rPr>
              <a:t>*" OR "alien" OR "</a:t>
            </a:r>
            <a:r>
              <a:rPr lang="en-AU" b="1" dirty="0" err="1">
                <a:solidFill>
                  <a:schemeClr val="tx1">
                    <a:lumMod val="50000"/>
                    <a:lumOff val="50000"/>
                  </a:schemeClr>
                </a:solidFill>
              </a:rPr>
              <a:t>introduc</a:t>
            </a:r>
            <a:r>
              <a:rPr lang="en-AU" b="1" dirty="0">
                <a:solidFill>
                  <a:schemeClr val="tx1">
                    <a:lumMod val="50000"/>
                    <a:lumOff val="50000"/>
                  </a:schemeClr>
                </a:solidFill>
              </a:rPr>
              <a:t>*" OR "nonnative" OR "non-native" OR "non-indigenous" ) W/5 ( "species" OR "pathogen" OR "disease" ) ) </a:t>
            </a:r>
          </a:p>
          <a:p>
            <a:pPr algn="just">
              <a:spcAft>
                <a:spcPts val="300"/>
              </a:spcAft>
            </a:pPr>
            <a:endParaRPr lang="en-AU" b="1" dirty="0">
              <a:solidFill>
                <a:schemeClr val="accent2">
                  <a:lumMod val="40000"/>
                  <a:lumOff val="60000"/>
                </a:schemeClr>
              </a:solidFill>
            </a:endParaRPr>
          </a:p>
          <a:p>
            <a:pPr lvl="0">
              <a:spcAft>
                <a:spcPts val="300"/>
              </a:spcAft>
            </a:pPr>
            <a:r>
              <a:rPr lang="en-AU" sz="2000" b="1" u="sng" dirty="0">
                <a:solidFill>
                  <a:srgbClr val="ED7D31">
                    <a:lumMod val="20000"/>
                    <a:lumOff val="80000"/>
                  </a:srgbClr>
                </a:solidFill>
              </a:rPr>
              <a:t>Inclusion Criteria</a:t>
            </a:r>
            <a:r>
              <a:rPr lang="en-AU" sz="2000" b="1" dirty="0">
                <a:solidFill>
                  <a:srgbClr val="ED7D31">
                    <a:lumMod val="20000"/>
                    <a:lumOff val="80000"/>
                  </a:srgbClr>
                </a:solidFill>
              </a:rPr>
              <a:t>: </a:t>
            </a:r>
          </a:p>
          <a:p>
            <a:pPr lvl="0">
              <a:spcAft>
                <a:spcPts val="300"/>
              </a:spcAft>
            </a:pPr>
            <a:r>
              <a:rPr lang="en-AU" b="1" dirty="0">
                <a:solidFill>
                  <a:schemeClr val="accent2">
                    <a:lumMod val="40000"/>
                    <a:lumOff val="60000"/>
                  </a:schemeClr>
                </a:solidFill>
              </a:rPr>
              <a:t>Studies that describe at-border biosecurity intervention practices and/or policies, including:</a:t>
            </a:r>
          </a:p>
          <a:p>
            <a:pPr marL="342900" lvl="0" indent="-252413">
              <a:spcAft>
                <a:spcPts val="300"/>
              </a:spcAft>
              <a:buFont typeface="Wingdings" panose="05000000000000000000" pitchFamily="2" charset="2"/>
              <a:buChar char="§"/>
            </a:pPr>
            <a:r>
              <a:rPr lang="en-AU" b="1" dirty="0">
                <a:solidFill>
                  <a:schemeClr val="accent2">
                    <a:lumMod val="40000"/>
                    <a:lumOff val="60000"/>
                  </a:schemeClr>
                </a:solidFill>
              </a:rPr>
              <a:t>Practices/policies at international and domestic borders</a:t>
            </a:r>
          </a:p>
          <a:p>
            <a:pPr marL="342900" lvl="0" indent="-252413">
              <a:spcAft>
                <a:spcPts val="300"/>
              </a:spcAft>
              <a:buFont typeface="Wingdings" panose="05000000000000000000" pitchFamily="2" charset="2"/>
              <a:buChar char="§"/>
            </a:pPr>
            <a:r>
              <a:rPr lang="en-AU" b="1" dirty="0">
                <a:solidFill>
                  <a:schemeClr val="accent2">
                    <a:lumMod val="40000"/>
                    <a:lumOff val="60000"/>
                  </a:schemeClr>
                </a:solidFill>
              </a:rPr>
              <a:t>Studies describing current practices/policies or proposing new methods or approaches to at-border interventions </a:t>
            </a:r>
          </a:p>
          <a:p>
            <a:pPr marL="342900" lvl="0" indent="-252413">
              <a:spcAft>
                <a:spcPts val="300"/>
              </a:spcAft>
              <a:buFont typeface="Wingdings" panose="05000000000000000000" pitchFamily="2" charset="2"/>
              <a:buChar char="§"/>
            </a:pPr>
            <a:r>
              <a:rPr lang="en-AU" b="1" dirty="0">
                <a:solidFill>
                  <a:schemeClr val="accent2">
                    <a:lumMod val="40000"/>
                    <a:lumOff val="60000"/>
                  </a:schemeClr>
                </a:solidFill>
              </a:rPr>
              <a:t>Interventions on any pathways are currently included</a:t>
            </a:r>
          </a:p>
          <a:p>
            <a:pPr lvl="0">
              <a:spcAft>
                <a:spcPts val="300"/>
              </a:spcAft>
            </a:pPr>
            <a:endParaRPr lang="en-AU" sz="2000" b="1" dirty="0">
              <a:solidFill>
                <a:srgbClr val="ED7D31">
                  <a:lumMod val="20000"/>
                  <a:lumOff val="80000"/>
                </a:srgbClr>
              </a:solidFill>
            </a:endParaRPr>
          </a:p>
        </p:txBody>
      </p:sp>
    </p:spTree>
    <p:extLst>
      <p:ext uri="{BB962C8B-B14F-4D97-AF65-F5344CB8AC3E}">
        <p14:creationId xmlns:p14="http://schemas.microsoft.com/office/powerpoint/2010/main" val="88776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descr="A diagram of a search process&#10;&#10;Description automatically generated">
            <a:extLst>
              <a:ext uri="{FF2B5EF4-FFF2-40B4-BE49-F238E27FC236}">
                <a16:creationId xmlns:a16="http://schemas.microsoft.com/office/drawing/2014/main" id="{693A964F-DC35-B349-5085-C257C6403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219"/>
          <a:stretch/>
        </p:blipFill>
        <p:spPr>
          <a:xfrm>
            <a:off x="1154580" y="1221380"/>
            <a:ext cx="5768235" cy="4601980"/>
          </a:xfrm>
          <a:prstGeom prst="rect">
            <a:avLst/>
          </a:prstGeom>
        </p:spPr>
      </p:pic>
    </p:spTree>
    <p:extLst>
      <p:ext uri="{BB962C8B-B14F-4D97-AF65-F5344CB8AC3E}">
        <p14:creationId xmlns:p14="http://schemas.microsoft.com/office/powerpoint/2010/main" val="2241652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11334</TotalTime>
  <Words>3454</Words>
  <Application>Microsoft Office PowerPoint</Application>
  <PresentationFormat>Widescreen</PresentationFormat>
  <Paragraphs>254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CMR12</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localadmin</dc:creator>
  <cp:lastModifiedBy>Nick Moran</cp:lastModifiedBy>
  <cp:revision>376</cp:revision>
  <dcterms:created xsi:type="dcterms:W3CDTF">2018-11-30T11:18:51Z</dcterms:created>
  <dcterms:modified xsi:type="dcterms:W3CDTF">2023-09-22T11:08:46Z</dcterms:modified>
</cp:coreProperties>
</file>