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66" r:id="rId3"/>
    <p:sldId id="267" r:id="rId4"/>
    <p:sldId id="268" r:id="rId5"/>
    <p:sldId id="269" r:id="rId6"/>
    <p:sldId id="270" r:id="rId7"/>
    <p:sldId id="271" r:id="rId8"/>
    <p:sldId id="263" r:id="rId9"/>
    <p:sldId id="272" r:id="rId10"/>
    <p:sldId id="280" r:id="rId11"/>
    <p:sldId id="281" r:id="rId12"/>
    <p:sldId id="265" r:id="rId13"/>
    <p:sldId id="279"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E41"/>
    <a:srgbClr val="86D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9"/>
    <p:restoredTop sz="97109"/>
  </p:normalViewPr>
  <p:slideViewPr>
    <p:cSldViewPr snapToGrid="0">
      <p:cViewPr varScale="1">
        <p:scale>
          <a:sx n="124" d="100"/>
          <a:sy n="124" d="100"/>
        </p:scale>
        <p:origin x="9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CD9CA-5097-2144-AB52-820E19133E68}" type="datetimeFigureOut">
              <a:rPr lang="en-US" smtClean="0"/>
              <a:t>9/22/23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3595C-1AD6-D24E-8E3F-EAB1B546342D}" type="slidenum">
              <a:rPr lang="en-US" smtClean="0"/>
              <a:t>‹#›</a:t>
            </a:fld>
            <a:endParaRPr lang="en-US"/>
          </a:p>
        </p:txBody>
      </p:sp>
    </p:spTree>
    <p:extLst>
      <p:ext uri="{BB962C8B-B14F-4D97-AF65-F5344CB8AC3E}">
        <p14:creationId xmlns:p14="http://schemas.microsoft.com/office/powerpoint/2010/main" val="124723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Formal Pest Risk Analysis (PRA) started in 1990 with the development of national and regional schemes, e.g. at EPPO.</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a:t>International Standard for Phytosanitary Measures on PRA (</a:t>
            </a:r>
            <a:r>
              <a:rPr lang="en-GB" b="1"/>
              <a:t>ISPM 11</a:t>
            </a:r>
            <a:r>
              <a:rPr lang="en-GB"/>
              <a:t>) published in 2004 gives little detail on methods, e.g. “</a:t>
            </a:r>
            <a:r>
              <a:rPr lang="en-GB" i="1"/>
              <a:t>Climatic modelling systems may be used to compare climatic data on the known distribution of a pest with that in the PRA area.”</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b="1"/>
              <a:t>Plant Health Risk Analysis Workshop (Niagara Falls, Canada) in 2005</a:t>
            </a:r>
            <a:r>
              <a:rPr lang="en-GB"/>
              <a:t> identified no forum for pest risk analysts to share best practice and enhance methods for analysing and communicating risk.</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A particular need was identified in relation to </a:t>
            </a:r>
            <a:r>
              <a:rPr lang="en-GB" b="1"/>
              <a:t>pest risk modelling and mapping </a:t>
            </a:r>
            <a:r>
              <a:rPr lang="en-GB"/>
              <a:t>and convinced USDA-APHIS to host the first </a:t>
            </a:r>
            <a:r>
              <a:rPr lang="en-GB" b="1"/>
              <a:t>International Pest Risk Mapping Workshop (Fort Collins, Colorado, USA) in 2007</a:t>
            </a:r>
            <a:r>
              <a:rPr lang="en-GB"/>
              <a:t> with 26 attendees from six countries and 3 continents</a:t>
            </a:r>
            <a:endParaRPr/>
          </a:p>
        </p:txBody>
      </p:sp>
      <p:sp>
        <p:nvSpPr>
          <p:cNvPr id="157" name="Google Shape;1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An informal network of pest risk analysts that met annually to share developments in pest risk mapping and modelling, to address the key challenges and to provide guidance in using the most appropriate techniques.</a:t>
            </a:r>
            <a:endParaRPr/>
          </a:p>
        </p:txBody>
      </p:sp>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A47D-A862-9514-92C8-C3BB7A3BC4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FEE94-47A1-5C40-D293-451BDBAAE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61F46-E41E-02DA-8C2C-BF0D5078C149}"/>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5" name="Footer Placeholder 4">
            <a:extLst>
              <a:ext uri="{FF2B5EF4-FFF2-40B4-BE49-F238E27FC236}">
                <a16:creationId xmlns:a16="http://schemas.microsoft.com/office/drawing/2014/main" id="{927C6AEC-F220-14BC-30B6-6ED59FB25A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24534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E733-8D72-6C1B-1683-9098638C8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78514-462F-91F4-A123-4687F15EE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456B0-0123-6E09-6A24-767B5649AF33}"/>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5" name="Footer Placeholder 4">
            <a:extLst>
              <a:ext uri="{FF2B5EF4-FFF2-40B4-BE49-F238E27FC236}">
                <a16:creationId xmlns:a16="http://schemas.microsoft.com/office/drawing/2014/main" id="{16ADD8CA-E653-2B77-4924-72368DDB6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8879D-7F77-CBA2-2334-16A448A741B3}"/>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spTree>
    <p:extLst>
      <p:ext uri="{BB962C8B-B14F-4D97-AF65-F5344CB8AC3E}">
        <p14:creationId xmlns:p14="http://schemas.microsoft.com/office/powerpoint/2010/main" val="58002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0A8A1-16E2-1FF3-7943-5CE3A1A8E9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211BB-404D-2C8A-11E9-C70C236CDE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7406C-2B67-CBB1-2896-E8C4F62B47F3}"/>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5" name="Footer Placeholder 4">
            <a:extLst>
              <a:ext uri="{FF2B5EF4-FFF2-40B4-BE49-F238E27FC236}">
                <a16:creationId xmlns:a16="http://schemas.microsoft.com/office/drawing/2014/main" id="{D739BFE7-FDA2-7296-2FD4-7C4D9406E5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869FAD-4829-D312-BED7-7B003D04C255}"/>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spTree>
    <p:extLst>
      <p:ext uri="{BB962C8B-B14F-4D97-AF65-F5344CB8AC3E}">
        <p14:creationId xmlns:p14="http://schemas.microsoft.com/office/powerpoint/2010/main" val="395602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C8DB-EB27-1C78-C064-3F727EC74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7286EE-AE58-A432-657C-564F916B6E8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85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9F1D-DD96-758A-A3FF-45C6B221F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D7D8C-E6A8-0768-92CF-63B2FA6F6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C10787-5E49-CA56-0E7A-0A7B45EC9D39}"/>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5" name="Footer Placeholder 4">
            <a:extLst>
              <a:ext uri="{FF2B5EF4-FFF2-40B4-BE49-F238E27FC236}">
                <a16:creationId xmlns:a16="http://schemas.microsoft.com/office/drawing/2014/main" id="{91A5F27E-1F34-C772-D25A-993B2F04A4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C4E508-7CC9-42D1-5419-D7D0CCA1B8D5}"/>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spTree>
    <p:extLst>
      <p:ext uri="{BB962C8B-B14F-4D97-AF65-F5344CB8AC3E}">
        <p14:creationId xmlns:p14="http://schemas.microsoft.com/office/powerpoint/2010/main" val="393624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71E1-250E-9E3C-0302-F2A57C7D9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7F0A8-2742-6106-09F7-F21400CCAB0D}"/>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BCAA379-1C94-5F71-2B4A-7C57E562C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E34A66-7DE6-A17F-D85E-94D7EE3BDD02}"/>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6" name="Footer Placeholder 5">
            <a:extLst>
              <a:ext uri="{FF2B5EF4-FFF2-40B4-BE49-F238E27FC236}">
                <a16:creationId xmlns:a16="http://schemas.microsoft.com/office/drawing/2014/main" id="{55197BB4-3A63-9BE7-3B57-30AA0EBF13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193084-ABA8-2CA3-1BCC-3B7FD196DA94}"/>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spTree>
    <p:extLst>
      <p:ext uri="{BB962C8B-B14F-4D97-AF65-F5344CB8AC3E}">
        <p14:creationId xmlns:p14="http://schemas.microsoft.com/office/powerpoint/2010/main" val="243584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CAFA-68C2-01B6-8F12-990ED1B7A3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B153C5-2222-65A3-04F0-347500D40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2D73BE-F0C6-039C-A8FD-63B5FE2907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6711C2-6D39-ED04-1FCC-0CA532DF3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11CF2-3597-0595-DCE0-8707F3C0F6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9E86BC-F43E-3041-7D7C-646E9CDA20BC}"/>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8" name="Footer Placeholder 7">
            <a:extLst>
              <a:ext uri="{FF2B5EF4-FFF2-40B4-BE49-F238E27FC236}">
                <a16:creationId xmlns:a16="http://schemas.microsoft.com/office/drawing/2014/main" id="{AECCEE22-75E4-463B-B044-AA76734258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28A1D75-4FA6-B3B8-1E72-9A58150976D9}"/>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spTree>
    <p:extLst>
      <p:ext uri="{BB962C8B-B14F-4D97-AF65-F5344CB8AC3E}">
        <p14:creationId xmlns:p14="http://schemas.microsoft.com/office/powerpoint/2010/main" val="176344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1D777D-18E7-5C8B-8A72-21F276C26EE2}"/>
              </a:ext>
            </a:extLst>
          </p:cNvPr>
          <p:cNvSpPr/>
          <p:nvPr userDrawn="1"/>
        </p:nvSpPr>
        <p:spPr>
          <a:xfrm>
            <a:off x="0" y="0"/>
            <a:ext cx="4044462" cy="6858000"/>
          </a:xfrm>
          <a:prstGeom prst="rect">
            <a:avLst/>
          </a:prstGeom>
          <a:solidFill>
            <a:srgbClr val="84B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4BE41"/>
              </a:solidFill>
            </a:endParaRPr>
          </a:p>
        </p:txBody>
      </p:sp>
      <p:sp>
        <p:nvSpPr>
          <p:cNvPr id="2" name="Title 1">
            <a:extLst>
              <a:ext uri="{FF2B5EF4-FFF2-40B4-BE49-F238E27FC236}">
                <a16:creationId xmlns:a16="http://schemas.microsoft.com/office/drawing/2014/main" id="{9B4C7DF5-8194-B454-1735-BC8702CDE0E1}"/>
              </a:ext>
            </a:extLst>
          </p:cNvPr>
          <p:cNvSpPr>
            <a:spLocks noGrp="1"/>
          </p:cNvSpPr>
          <p:nvPr>
            <p:ph type="title"/>
          </p:nvPr>
        </p:nvSpPr>
        <p:spPr>
          <a:xfrm>
            <a:off x="5911362" y="1174017"/>
            <a:ext cx="4955931" cy="1325563"/>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1B740BA0-306A-014F-CA80-C855F4F70C08}"/>
              </a:ext>
            </a:extLst>
          </p:cNvPr>
          <p:cNvSpPr>
            <a:spLocks noGrp="1"/>
          </p:cNvSpPr>
          <p:nvPr>
            <p:ph sz="half" idx="1"/>
          </p:nvPr>
        </p:nvSpPr>
        <p:spPr>
          <a:xfrm>
            <a:off x="5911362" y="2499579"/>
            <a:ext cx="5181600" cy="3021989"/>
          </a:xfrm>
        </p:spPr>
        <p:txBody>
          <a:bodyPr/>
          <a:lstStyle>
            <a:lvl1pPr marL="0" indent="0">
              <a:buNone/>
              <a:defRPr/>
            </a:lvl1pPr>
            <a:lvl4pPr marL="1371600" indent="0">
              <a:buNone/>
              <a:defRPr/>
            </a:lvl4pPr>
          </a:lstStyle>
          <a:p>
            <a:pPr lvl="0"/>
            <a:r>
              <a:rPr lang="en-US" dirty="0"/>
              <a:t>Click to edit Master text styles</a:t>
            </a:r>
          </a:p>
        </p:txBody>
      </p:sp>
    </p:spTree>
    <p:extLst>
      <p:ext uri="{BB962C8B-B14F-4D97-AF65-F5344CB8AC3E}">
        <p14:creationId xmlns:p14="http://schemas.microsoft.com/office/powerpoint/2010/main" val="243619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76EBAD-37FD-FB2C-41EB-76BF2871BFBB}"/>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3" name="Footer Placeholder 2">
            <a:extLst>
              <a:ext uri="{FF2B5EF4-FFF2-40B4-BE49-F238E27FC236}">
                <a16:creationId xmlns:a16="http://schemas.microsoft.com/office/drawing/2014/main" id="{6ECC75E7-7ABA-73DB-6AA2-2BE7DA9D3C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536700F-3FDE-B3B3-5EC0-1CBC4078DFD5}"/>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pic>
        <p:nvPicPr>
          <p:cNvPr id="5" name="Picture 4">
            <a:extLst>
              <a:ext uri="{FF2B5EF4-FFF2-40B4-BE49-F238E27FC236}">
                <a16:creationId xmlns:a16="http://schemas.microsoft.com/office/drawing/2014/main" id="{6F109C4F-BAD1-E707-C19B-805DD30A4B5B}"/>
              </a:ext>
            </a:extLst>
          </p:cNvPr>
          <p:cNvPicPr>
            <a:picLocks noChangeAspect="1"/>
          </p:cNvPicPr>
          <p:nvPr userDrawn="1"/>
        </p:nvPicPr>
        <p:blipFill>
          <a:blip r:embed="rId2"/>
          <a:stretch>
            <a:fillRect/>
          </a:stretch>
        </p:blipFill>
        <p:spPr>
          <a:xfrm>
            <a:off x="-2098445" y="0"/>
            <a:ext cx="15396890" cy="11367399"/>
          </a:xfrm>
          <a:prstGeom prst="rect">
            <a:avLst/>
          </a:prstGeom>
        </p:spPr>
      </p:pic>
    </p:spTree>
    <p:extLst>
      <p:ext uri="{BB962C8B-B14F-4D97-AF65-F5344CB8AC3E}">
        <p14:creationId xmlns:p14="http://schemas.microsoft.com/office/powerpoint/2010/main" val="183143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8DBA-4FD6-80F6-FE3D-A17CBAF2E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A6CBE-9AD8-A780-41C8-567C89C27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4986F-4715-4EEA-29B5-8B1F26096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1D92A-02DF-2E03-4EEA-8E8FDFC914E4}"/>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6" name="Footer Placeholder 5">
            <a:extLst>
              <a:ext uri="{FF2B5EF4-FFF2-40B4-BE49-F238E27FC236}">
                <a16:creationId xmlns:a16="http://schemas.microsoft.com/office/drawing/2014/main" id="{3A046B48-9639-F0D7-0A1E-FA15A828FD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1B6279-00A1-FBCC-6E47-C01AF373BADC}"/>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spTree>
    <p:extLst>
      <p:ext uri="{BB962C8B-B14F-4D97-AF65-F5344CB8AC3E}">
        <p14:creationId xmlns:p14="http://schemas.microsoft.com/office/powerpoint/2010/main" val="388880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B864-1738-6B11-5F42-D747AA6EA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3461F5-8C06-9725-48E6-C23D9AF8E0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F7AEB0-D855-2E5E-DDA3-5B6698481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E2825-9DA7-86C9-244E-05CE413D84E1}"/>
              </a:ext>
            </a:extLst>
          </p:cNvPr>
          <p:cNvSpPr>
            <a:spLocks noGrp="1"/>
          </p:cNvSpPr>
          <p:nvPr>
            <p:ph type="dt" sz="half" idx="10"/>
          </p:nvPr>
        </p:nvSpPr>
        <p:spPr>
          <a:xfrm>
            <a:off x="838200" y="6356350"/>
            <a:ext cx="2743200" cy="365125"/>
          </a:xfrm>
          <a:prstGeom prst="rect">
            <a:avLst/>
          </a:prstGeom>
        </p:spPr>
        <p:txBody>
          <a:bodyPr/>
          <a:lstStyle/>
          <a:p>
            <a:fld id="{3F0B5ECB-0277-CE44-A881-D4C63D48D6FE}" type="datetimeFigureOut">
              <a:rPr lang="en-US" smtClean="0"/>
              <a:t>9/22/23</a:t>
            </a:fld>
            <a:endParaRPr lang="en-US"/>
          </a:p>
        </p:txBody>
      </p:sp>
      <p:sp>
        <p:nvSpPr>
          <p:cNvPr id="6" name="Footer Placeholder 5">
            <a:extLst>
              <a:ext uri="{FF2B5EF4-FFF2-40B4-BE49-F238E27FC236}">
                <a16:creationId xmlns:a16="http://schemas.microsoft.com/office/drawing/2014/main" id="{A4F609F6-29C5-36D8-7BAF-F1C7316394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1C250B-14CE-1F3A-9D1A-EF0587CBB438}"/>
              </a:ext>
            </a:extLst>
          </p:cNvPr>
          <p:cNvSpPr>
            <a:spLocks noGrp="1"/>
          </p:cNvSpPr>
          <p:nvPr>
            <p:ph type="sldNum" sz="quarter" idx="12"/>
          </p:nvPr>
        </p:nvSpPr>
        <p:spPr>
          <a:xfrm>
            <a:off x="10689245" y="6302146"/>
            <a:ext cx="756385" cy="374865"/>
          </a:xfrm>
          <a:prstGeom prst="rect">
            <a:avLst/>
          </a:prstGeom>
        </p:spPr>
        <p:txBody>
          <a:bodyPr/>
          <a:lstStyle/>
          <a:p>
            <a:fld id="{42241AC9-0513-6944-9E20-5038F5D68AA6}" type="slidenum">
              <a:rPr lang="en-US" smtClean="0"/>
              <a:t>‹#›</a:t>
            </a:fld>
            <a:endParaRPr lang="en-US"/>
          </a:p>
        </p:txBody>
      </p:sp>
    </p:spTree>
    <p:extLst>
      <p:ext uri="{BB962C8B-B14F-4D97-AF65-F5344CB8AC3E}">
        <p14:creationId xmlns:p14="http://schemas.microsoft.com/office/powerpoint/2010/main" val="55453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6F8C5-FA48-4C28-B513-9C22A7198540}"/>
              </a:ext>
            </a:extLst>
          </p:cNvPr>
          <p:cNvSpPr>
            <a:spLocks noGrp="1"/>
          </p:cNvSpPr>
          <p:nvPr>
            <p:ph type="title"/>
          </p:nvPr>
        </p:nvSpPr>
        <p:spPr>
          <a:xfrm>
            <a:off x="838200" y="46848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CDC8AF5-B203-166A-BF51-49DFB8FB05B0}"/>
              </a:ext>
            </a:extLst>
          </p:cNvPr>
          <p:cNvSpPr>
            <a:spLocks noGrp="1"/>
          </p:cNvSpPr>
          <p:nvPr>
            <p:ph type="body" idx="1"/>
          </p:nvPr>
        </p:nvSpPr>
        <p:spPr>
          <a:xfrm>
            <a:off x="838200" y="190513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17B609C-57A9-E1BA-AB2B-5D75BCACBE2E}"/>
              </a:ext>
            </a:extLst>
          </p:cNvPr>
          <p:cNvCxnSpPr>
            <a:cxnSpLocks/>
          </p:cNvCxnSpPr>
          <p:nvPr userDrawn="1"/>
        </p:nvCxnSpPr>
        <p:spPr>
          <a:xfrm>
            <a:off x="625231" y="6285110"/>
            <a:ext cx="10820399" cy="0"/>
          </a:xfrm>
          <a:prstGeom prst="line">
            <a:avLst/>
          </a:prstGeom>
          <a:ln w="28575">
            <a:solidFill>
              <a:srgbClr val="84BE4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ECF58AB-7537-5F79-3720-6A685AD36BD6}"/>
              </a:ext>
            </a:extLst>
          </p:cNvPr>
          <p:cNvPicPr>
            <a:picLocks noChangeAspect="1"/>
          </p:cNvPicPr>
          <p:nvPr userDrawn="1"/>
        </p:nvPicPr>
        <p:blipFill>
          <a:blip r:embed="rId13"/>
          <a:stretch>
            <a:fillRect/>
          </a:stretch>
        </p:blipFill>
        <p:spPr>
          <a:xfrm>
            <a:off x="11137670" y="6210450"/>
            <a:ext cx="314522" cy="331076"/>
          </a:xfrm>
          <a:prstGeom prst="rect">
            <a:avLst/>
          </a:prstGeom>
        </p:spPr>
      </p:pic>
      <p:sp>
        <p:nvSpPr>
          <p:cNvPr id="15" name="Slide Number Placeholder 5">
            <a:extLst>
              <a:ext uri="{FF2B5EF4-FFF2-40B4-BE49-F238E27FC236}">
                <a16:creationId xmlns:a16="http://schemas.microsoft.com/office/drawing/2014/main" id="{46A026C5-04C6-E015-A42A-69CCFEB08F5C}"/>
              </a:ext>
            </a:extLst>
          </p:cNvPr>
          <p:cNvSpPr txBox="1">
            <a:spLocks/>
          </p:cNvSpPr>
          <p:nvPr userDrawn="1"/>
        </p:nvSpPr>
        <p:spPr>
          <a:xfrm>
            <a:off x="11085144" y="6264424"/>
            <a:ext cx="436158" cy="216160"/>
          </a:xfrm>
          <a:prstGeom prst="rect">
            <a:avLst/>
          </a:prstGeom>
        </p:spPr>
        <p:txBody>
          <a:bodyPr/>
          <a:lstStyle>
            <a:defPPr>
              <a:defRPr lang="en-US"/>
            </a:defPPr>
            <a:lvl1pPr marL="0" algn="l" defTabSz="914400" rtl="0" eaLnBrk="1" latinLnBrk="0" hangingPunct="1">
              <a:defRPr sz="1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241AC9-0513-6944-9E20-5038F5D68AA6}" type="slidenum">
              <a:rPr lang="en-US" sz="1200" smtClean="0">
                <a:solidFill>
                  <a:schemeClr val="bg1"/>
                </a:solidFill>
              </a:rPr>
              <a:pPr algn="ctr"/>
              <a:t>‹#›</a:t>
            </a:fld>
            <a:endParaRPr lang="en-US" sz="1200" dirty="0">
              <a:solidFill>
                <a:schemeClr val="bg1"/>
              </a:solidFill>
            </a:endParaRPr>
          </a:p>
        </p:txBody>
      </p:sp>
      <p:pic>
        <p:nvPicPr>
          <p:cNvPr id="13" name="Picture 12">
            <a:extLst>
              <a:ext uri="{FF2B5EF4-FFF2-40B4-BE49-F238E27FC236}">
                <a16:creationId xmlns:a16="http://schemas.microsoft.com/office/drawing/2014/main" id="{6E0A1337-A725-0E54-83D3-A468B8309F5E}"/>
              </a:ext>
            </a:extLst>
          </p:cNvPr>
          <p:cNvPicPr>
            <a:picLocks noChangeAspect="1"/>
          </p:cNvPicPr>
          <p:nvPr userDrawn="1"/>
        </p:nvPicPr>
        <p:blipFill>
          <a:blip r:embed="rId14"/>
          <a:stretch>
            <a:fillRect/>
          </a:stretch>
        </p:blipFill>
        <p:spPr>
          <a:xfrm rot="1833652">
            <a:off x="609447" y="5676884"/>
            <a:ext cx="803670" cy="856247"/>
          </a:xfrm>
          <a:prstGeom prst="rect">
            <a:avLst/>
          </a:prstGeom>
        </p:spPr>
      </p:pic>
      <p:pic>
        <p:nvPicPr>
          <p:cNvPr id="5" name="Picture 4">
            <a:extLst>
              <a:ext uri="{FF2B5EF4-FFF2-40B4-BE49-F238E27FC236}">
                <a16:creationId xmlns:a16="http://schemas.microsoft.com/office/drawing/2014/main" id="{C05BC2BD-BE67-69A9-713C-DD012020A22A}"/>
              </a:ext>
            </a:extLst>
          </p:cNvPr>
          <p:cNvPicPr>
            <a:picLocks noChangeAspect="1"/>
          </p:cNvPicPr>
          <p:nvPr userDrawn="1"/>
        </p:nvPicPr>
        <p:blipFill>
          <a:blip r:embed="rId15"/>
          <a:stretch>
            <a:fillRect/>
          </a:stretch>
        </p:blipFill>
        <p:spPr>
          <a:xfrm>
            <a:off x="9800425" y="5711682"/>
            <a:ext cx="1661136" cy="462595"/>
          </a:xfrm>
          <a:prstGeom prst="rect">
            <a:avLst/>
          </a:prstGeom>
        </p:spPr>
      </p:pic>
    </p:spTree>
    <p:extLst>
      <p:ext uri="{BB962C8B-B14F-4D97-AF65-F5344CB8AC3E}">
        <p14:creationId xmlns:p14="http://schemas.microsoft.com/office/powerpoint/2010/main" val="421240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84BE41"/>
          </a:solidFill>
          <a:latin typeface="+mn-lt"/>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84BE4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4BE4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4BE4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4BE4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4BE4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emf"/><Relationship Id="rId1" Type="http://schemas.openxmlformats.org/officeDocument/2006/relationships/slideLayout" Target="../slideLayouts/slideLayout1.xml"/><Relationship Id="rId4" Type="http://schemas.openxmlformats.org/officeDocument/2006/relationships/hyperlink" Target="mailto:darren@cervantesagritech.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6ECB-5F32-4526-F6D5-BFA4C40F91E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1DB0AC4-E837-23DF-DEB6-17986AB9A13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8003650-9EC9-A657-94DE-CEBE252FD274}"/>
              </a:ext>
            </a:extLst>
          </p:cNvPr>
          <p:cNvPicPr>
            <a:picLocks noChangeAspect="1"/>
          </p:cNvPicPr>
          <p:nvPr/>
        </p:nvPicPr>
        <p:blipFill>
          <a:blip r:embed="rId2"/>
          <a:stretch>
            <a:fillRect/>
          </a:stretch>
        </p:blipFill>
        <p:spPr>
          <a:xfrm>
            <a:off x="-1934059" y="308225"/>
            <a:ext cx="15396890" cy="11367399"/>
          </a:xfrm>
          <a:prstGeom prst="rect">
            <a:avLst/>
          </a:prstGeom>
        </p:spPr>
      </p:pic>
      <p:pic>
        <p:nvPicPr>
          <p:cNvPr id="9" name="Content Placeholder 3">
            <a:extLst>
              <a:ext uri="{FF2B5EF4-FFF2-40B4-BE49-F238E27FC236}">
                <a16:creationId xmlns:a16="http://schemas.microsoft.com/office/drawing/2014/main" id="{3C23CDEA-50A2-D562-58E9-02C0AC9E16B4}"/>
              </a:ext>
            </a:extLst>
          </p:cNvPr>
          <p:cNvPicPr>
            <a:picLocks noChangeAspect="1"/>
          </p:cNvPicPr>
          <p:nvPr/>
        </p:nvPicPr>
        <p:blipFill>
          <a:blip r:embed="rId3"/>
          <a:stretch>
            <a:fillRect/>
          </a:stretch>
        </p:blipFill>
        <p:spPr>
          <a:xfrm>
            <a:off x="334594" y="5613752"/>
            <a:ext cx="3552656" cy="1244248"/>
          </a:xfrm>
          <a:prstGeom prst="rect">
            <a:avLst/>
          </a:prstGeom>
        </p:spPr>
      </p:pic>
      <p:sp>
        <p:nvSpPr>
          <p:cNvPr id="5" name="Google Shape;147;p1">
            <a:extLst>
              <a:ext uri="{FF2B5EF4-FFF2-40B4-BE49-F238E27FC236}">
                <a16:creationId xmlns:a16="http://schemas.microsoft.com/office/drawing/2014/main" id="{F31C39A3-3369-B675-9669-B9035F54DD22}"/>
              </a:ext>
            </a:extLst>
          </p:cNvPr>
          <p:cNvSpPr txBox="1">
            <a:spLocks/>
          </p:cNvSpPr>
          <p:nvPr/>
        </p:nvSpPr>
        <p:spPr>
          <a:xfrm>
            <a:off x="3851342" y="3196817"/>
            <a:ext cx="4410783" cy="891391"/>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b="1" i="0" kern="1200">
                <a:solidFill>
                  <a:srgbClr val="84BE41"/>
                </a:solidFill>
                <a:latin typeface="+mn-lt"/>
                <a:ea typeface="Lato Semibold" panose="020F0502020204030203" pitchFamily="34" charset="0"/>
                <a:cs typeface="Lato Semibold" panose="020F0502020204030203" pitchFamily="34" charset="0"/>
              </a:defRPr>
            </a:lvl1pPr>
          </a:lstStyle>
          <a:p>
            <a:pPr algn="l">
              <a:spcBef>
                <a:spcPts val="0"/>
              </a:spcBef>
              <a:buClr>
                <a:schemeClr val="dk2"/>
              </a:buClr>
              <a:buSzPts val="4800"/>
              <a:buFont typeface="Oswald"/>
              <a:buNone/>
            </a:pPr>
            <a:r>
              <a:rPr lang="en-GB" sz="4800" dirty="0">
                <a:solidFill>
                  <a:schemeClr val="bg1"/>
                </a:solidFill>
                <a:latin typeface="Oswald"/>
                <a:ea typeface="Oswald"/>
                <a:cs typeface="Oswald"/>
                <a:sym typeface="Oswald"/>
              </a:rPr>
              <a:t>History of IPRRG</a:t>
            </a:r>
            <a:endParaRPr lang="en-GB" b="0" dirty="0">
              <a:solidFill>
                <a:schemeClr val="bg1"/>
              </a:solidFill>
              <a:latin typeface="Oswald"/>
              <a:ea typeface="Oswald"/>
              <a:cs typeface="Oswald"/>
              <a:sym typeface="Oswald"/>
            </a:endParaRPr>
          </a:p>
        </p:txBody>
      </p:sp>
      <p:sp>
        <p:nvSpPr>
          <p:cNvPr id="6" name="Google Shape;148;p1">
            <a:extLst>
              <a:ext uri="{FF2B5EF4-FFF2-40B4-BE49-F238E27FC236}">
                <a16:creationId xmlns:a16="http://schemas.microsoft.com/office/drawing/2014/main" id="{0CE2326C-2597-45C1-4E55-FB2AB3426019}"/>
              </a:ext>
            </a:extLst>
          </p:cNvPr>
          <p:cNvSpPr txBox="1"/>
          <p:nvPr/>
        </p:nvSpPr>
        <p:spPr>
          <a:xfrm>
            <a:off x="4741412" y="4278507"/>
            <a:ext cx="2709175" cy="671557"/>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Clr>
                <a:schemeClr val="accent1"/>
              </a:buClr>
              <a:buSzPts val="2400"/>
              <a:buFont typeface="Noto Sans Symbols"/>
              <a:buNone/>
            </a:pPr>
            <a:r>
              <a:rPr lang="en-GB" sz="2400" b="1" i="0" u="none" strike="noStrike" cap="none" dirty="0">
                <a:solidFill>
                  <a:schemeClr val="bg1"/>
                </a:solidFill>
                <a:latin typeface="Avenir"/>
                <a:ea typeface="Avenir"/>
                <a:cs typeface="Avenir"/>
                <a:sym typeface="Avenir"/>
              </a:rPr>
              <a:t>Darren Kriticos</a:t>
            </a:r>
            <a:endParaRPr sz="2400" b="1" i="0" u="none" strike="noStrike" cap="none" dirty="0">
              <a:solidFill>
                <a:schemeClr val="bg1"/>
              </a:solidFill>
              <a:latin typeface="Avenir"/>
              <a:ea typeface="Avenir"/>
              <a:cs typeface="Avenir"/>
              <a:sym typeface="Avenir"/>
            </a:endParaRPr>
          </a:p>
        </p:txBody>
      </p:sp>
      <p:sp>
        <p:nvSpPr>
          <p:cNvPr id="7" name="Google Shape;152;p1">
            <a:extLst>
              <a:ext uri="{FF2B5EF4-FFF2-40B4-BE49-F238E27FC236}">
                <a16:creationId xmlns:a16="http://schemas.microsoft.com/office/drawing/2014/main" id="{2401EB50-9EF2-1A50-4636-934EBEF034B8}"/>
              </a:ext>
            </a:extLst>
          </p:cNvPr>
          <p:cNvSpPr txBox="1"/>
          <p:nvPr/>
        </p:nvSpPr>
        <p:spPr>
          <a:xfrm>
            <a:off x="4741412" y="5042139"/>
            <a:ext cx="296305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bg1"/>
                </a:solidFill>
                <a:latin typeface="Avenir"/>
                <a:ea typeface="Avenir"/>
                <a:cs typeface="Avenir"/>
                <a:sym typeface="Avenir"/>
              </a:rPr>
              <a:t>Immediate Past Chair IPRRG</a:t>
            </a:r>
            <a:endParaRPr sz="2000" dirty="0">
              <a:solidFill>
                <a:schemeClr val="bg1"/>
              </a:solidFill>
            </a:endParaRPr>
          </a:p>
        </p:txBody>
      </p:sp>
      <p:pic>
        <p:nvPicPr>
          <p:cNvPr id="17" name="Google Shape;153;p1" descr="A picture containing text, clock, sign&#10;&#10;Description automatically generated">
            <a:extLst>
              <a:ext uri="{FF2B5EF4-FFF2-40B4-BE49-F238E27FC236}">
                <a16:creationId xmlns:a16="http://schemas.microsoft.com/office/drawing/2014/main" id="{238F7047-94BA-C7B9-3056-D83384CEC703}"/>
              </a:ext>
            </a:extLst>
          </p:cNvPr>
          <p:cNvPicPr preferRelativeResize="0"/>
          <p:nvPr/>
        </p:nvPicPr>
        <p:blipFill rotWithShape="1">
          <a:blip r:embed="rId4">
            <a:alphaModFix/>
          </a:blip>
          <a:srcRect/>
          <a:stretch/>
        </p:blipFill>
        <p:spPr>
          <a:xfrm>
            <a:off x="3327400" y="729922"/>
            <a:ext cx="5537200" cy="1892300"/>
          </a:xfrm>
          <a:prstGeom prst="rect">
            <a:avLst/>
          </a:prstGeom>
          <a:noFill/>
          <a:ln>
            <a:noFill/>
          </a:ln>
        </p:spPr>
      </p:pic>
      <p:sp>
        <p:nvSpPr>
          <p:cNvPr id="18" name="TextBox 17">
            <a:extLst>
              <a:ext uri="{FF2B5EF4-FFF2-40B4-BE49-F238E27FC236}">
                <a16:creationId xmlns:a16="http://schemas.microsoft.com/office/drawing/2014/main" id="{3DDB02B1-77D7-5811-3737-3A755740965B}"/>
              </a:ext>
            </a:extLst>
          </p:cNvPr>
          <p:cNvSpPr txBox="1"/>
          <p:nvPr/>
        </p:nvSpPr>
        <p:spPr>
          <a:xfrm>
            <a:off x="9918700" y="6673334"/>
            <a:ext cx="2150012" cy="369332"/>
          </a:xfrm>
          <a:prstGeom prst="rect">
            <a:avLst/>
          </a:prstGeom>
          <a:noFill/>
        </p:spPr>
        <p:txBody>
          <a:bodyPr wrap="none" rtlCol="0">
            <a:spAutoFit/>
          </a:bodyPr>
          <a:lstStyle/>
          <a:p>
            <a:r>
              <a:rPr lang="en-US" dirty="0">
                <a:solidFill>
                  <a:schemeClr val="bg1"/>
                </a:solidFill>
              </a:rPr>
              <a:t>22 Sept 2023 Nairobi</a:t>
            </a:r>
          </a:p>
        </p:txBody>
      </p:sp>
    </p:spTree>
    <p:extLst>
      <p:ext uri="{BB962C8B-B14F-4D97-AF65-F5344CB8AC3E}">
        <p14:creationId xmlns:p14="http://schemas.microsoft.com/office/powerpoint/2010/main" val="22051964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3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341A-56B3-AAA5-0914-74CE052A05DE}"/>
              </a:ext>
            </a:extLst>
          </p:cNvPr>
          <p:cNvSpPr>
            <a:spLocks noGrp="1"/>
          </p:cNvSpPr>
          <p:nvPr>
            <p:ph type="title"/>
          </p:nvPr>
        </p:nvSpPr>
        <p:spPr/>
        <p:txBody>
          <a:bodyPr/>
          <a:lstStyle/>
          <a:p>
            <a:r>
              <a:rPr lang="en-US" dirty="0"/>
              <a:t>IAGPRA</a:t>
            </a:r>
          </a:p>
        </p:txBody>
      </p:sp>
      <p:sp>
        <p:nvSpPr>
          <p:cNvPr id="5" name="Content Placeholder 4">
            <a:extLst>
              <a:ext uri="{FF2B5EF4-FFF2-40B4-BE49-F238E27FC236}">
                <a16:creationId xmlns:a16="http://schemas.microsoft.com/office/drawing/2014/main" id="{0D8C73A8-3964-6EB7-B90A-F210DBDEDA4D}"/>
              </a:ext>
            </a:extLst>
          </p:cNvPr>
          <p:cNvSpPr>
            <a:spLocks noGrp="1"/>
          </p:cNvSpPr>
          <p:nvPr>
            <p:ph idx="1"/>
          </p:nvPr>
        </p:nvSpPr>
        <p:spPr/>
        <p:txBody>
          <a:bodyPr/>
          <a:lstStyle/>
          <a:p>
            <a:r>
              <a:rPr lang="en-US" dirty="0"/>
              <a:t>Merged a working group from IPPC</a:t>
            </a:r>
          </a:p>
          <a:p>
            <a:r>
              <a:rPr lang="en-US" dirty="0"/>
              <a:t>Alan McLeod appointed as the Policy Liaison Officer</a:t>
            </a:r>
          </a:p>
          <a:p>
            <a:r>
              <a:rPr lang="en-US" dirty="0"/>
              <a:t>Recognized IPRRG as a significant organization</a:t>
            </a:r>
          </a:p>
        </p:txBody>
      </p:sp>
    </p:spTree>
    <p:extLst>
      <p:ext uri="{BB962C8B-B14F-4D97-AF65-F5344CB8AC3E}">
        <p14:creationId xmlns:p14="http://schemas.microsoft.com/office/powerpoint/2010/main" val="300238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F955-A5A1-AEC9-5A04-E6B48504EA65}"/>
              </a:ext>
            </a:extLst>
          </p:cNvPr>
          <p:cNvSpPr>
            <a:spLocks noGrp="1"/>
          </p:cNvSpPr>
          <p:nvPr>
            <p:ph type="title"/>
          </p:nvPr>
        </p:nvSpPr>
        <p:spPr/>
        <p:txBody>
          <a:bodyPr/>
          <a:lstStyle/>
          <a:p>
            <a:r>
              <a:rPr lang="en-US" dirty="0"/>
              <a:t>Incorporation</a:t>
            </a:r>
          </a:p>
        </p:txBody>
      </p:sp>
      <p:sp>
        <p:nvSpPr>
          <p:cNvPr id="3" name="Content Placeholder 2">
            <a:extLst>
              <a:ext uri="{FF2B5EF4-FFF2-40B4-BE49-F238E27FC236}">
                <a16:creationId xmlns:a16="http://schemas.microsoft.com/office/drawing/2014/main" id="{7BD19B0D-A21F-144D-07B1-2D3C43492C9F}"/>
              </a:ext>
            </a:extLst>
          </p:cNvPr>
          <p:cNvSpPr>
            <a:spLocks noGrp="1"/>
          </p:cNvSpPr>
          <p:nvPr>
            <p:ph idx="1"/>
          </p:nvPr>
        </p:nvSpPr>
        <p:spPr/>
        <p:txBody>
          <a:bodyPr/>
          <a:lstStyle/>
          <a:p>
            <a:r>
              <a:rPr lang="en-US" dirty="0"/>
              <a:t>Sep 2023 Application made to incorporate the association in Canberra, Australia</a:t>
            </a:r>
          </a:p>
        </p:txBody>
      </p:sp>
    </p:spTree>
    <p:extLst>
      <p:ext uri="{BB962C8B-B14F-4D97-AF65-F5344CB8AC3E}">
        <p14:creationId xmlns:p14="http://schemas.microsoft.com/office/powerpoint/2010/main" val="396083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
          <p:cNvSpPr txBox="1">
            <a:spLocks noGrp="1"/>
          </p:cNvSpPr>
          <p:nvPr>
            <p:ph type="title"/>
          </p:nvPr>
        </p:nvSpPr>
        <p:spPr>
          <a:xfrm>
            <a:off x="1405308" y="808056"/>
            <a:ext cx="7958331" cy="1077229"/>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lt1"/>
              </a:buClr>
              <a:buSzPts val="3400"/>
              <a:buFont typeface="Arial"/>
              <a:buNone/>
            </a:pPr>
            <a:r>
              <a:rPr lang="en-GB" dirty="0"/>
              <a:t>Current and emerging goals</a:t>
            </a:r>
            <a:endParaRPr dirty="0"/>
          </a:p>
        </p:txBody>
      </p:sp>
      <p:sp>
        <p:nvSpPr>
          <p:cNvPr id="248" name="Google Shape;248;p10"/>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rmAutofit/>
          </a:bodyPr>
          <a:lstStyle/>
          <a:p>
            <a:pPr marL="344488" lvl="0" indent="-344488" algn="l" rtl="0">
              <a:lnSpc>
                <a:spcPct val="120000"/>
              </a:lnSpc>
              <a:spcBef>
                <a:spcPts val="0"/>
              </a:spcBef>
              <a:spcAft>
                <a:spcPts val="0"/>
              </a:spcAft>
              <a:buSzPts val="1800"/>
              <a:buChar char="▪"/>
            </a:pPr>
            <a:r>
              <a:rPr lang="en-GB" sz="2400" i="1" dirty="0"/>
              <a:t>To develop enhanced pest risk modelling and mapping methods through rigorous and innovative research</a:t>
            </a:r>
            <a:endParaRPr sz="3200" i="1" dirty="0"/>
          </a:p>
          <a:p>
            <a:pPr marL="344488" lvl="0" indent="-344488" algn="l" rtl="0">
              <a:lnSpc>
                <a:spcPct val="120000"/>
              </a:lnSpc>
              <a:spcBef>
                <a:spcPts val="1600"/>
              </a:spcBef>
              <a:spcAft>
                <a:spcPts val="0"/>
              </a:spcAft>
              <a:buSzPts val="1800"/>
              <a:buChar char="▪"/>
            </a:pPr>
            <a:r>
              <a:rPr lang="en-GB" sz="2400" i="1" dirty="0"/>
              <a:t>To communicate findings of the Group</a:t>
            </a:r>
            <a:endParaRPr sz="3200" dirty="0"/>
          </a:p>
          <a:p>
            <a:pPr marL="344488" lvl="0" indent="-344488" algn="l" rtl="0">
              <a:lnSpc>
                <a:spcPct val="120000"/>
              </a:lnSpc>
              <a:spcBef>
                <a:spcPts val="1600"/>
              </a:spcBef>
              <a:spcAft>
                <a:spcPts val="0"/>
              </a:spcAft>
              <a:buSzPts val="1800"/>
              <a:buChar char="▪"/>
            </a:pPr>
            <a:r>
              <a:rPr lang="en-GB" sz="2400" i="1" dirty="0"/>
              <a:t>Provide technical training, build capacity</a:t>
            </a:r>
          </a:p>
          <a:p>
            <a:pPr marL="344488" lvl="0" indent="-344488" algn="l" rtl="0">
              <a:lnSpc>
                <a:spcPct val="120000"/>
              </a:lnSpc>
              <a:spcBef>
                <a:spcPts val="1600"/>
              </a:spcBef>
              <a:spcAft>
                <a:spcPts val="0"/>
              </a:spcAft>
              <a:buSzPts val="1800"/>
              <a:buChar char="▪"/>
            </a:pPr>
            <a:r>
              <a:rPr lang="en-GB" sz="2400" i="1" dirty="0"/>
              <a:t>Engagement with developing nations</a:t>
            </a:r>
            <a:endParaRP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1392608" y="808056"/>
            <a:ext cx="7958331" cy="1077229"/>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lt1"/>
              </a:buClr>
              <a:buSzPts val="3400"/>
              <a:buFont typeface="Arial"/>
              <a:buNone/>
            </a:pPr>
            <a:r>
              <a:rPr lang="en-GB" dirty="0"/>
              <a:t>COVID-19</a:t>
            </a:r>
            <a:endParaRPr dirty="0"/>
          </a:p>
        </p:txBody>
      </p:sp>
      <p:sp>
        <p:nvSpPr>
          <p:cNvPr id="255" name="Google Shape;255;p11"/>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rmAutofit/>
          </a:bodyPr>
          <a:lstStyle/>
          <a:p>
            <a:pPr marL="344488" indent="-344488">
              <a:lnSpc>
                <a:spcPct val="120000"/>
              </a:lnSpc>
              <a:spcBef>
                <a:spcPts val="0"/>
              </a:spcBef>
              <a:buSzPts val="1800"/>
              <a:buFont typeface="Arial" panose="020B0604020202020204" pitchFamily="34" charset="0"/>
              <a:buChar char="▪"/>
            </a:pPr>
            <a:r>
              <a:rPr lang="en-GB" dirty="0"/>
              <a:t>Applied for STDF funding to support a meeting in Nairobi</a:t>
            </a:r>
          </a:p>
          <a:p>
            <a:pPr marL="344488" lvl="0" indent="-344488" algn="l" rtl="0">
              <a:lnSpc>
                <a:spcPct val="120000"/>
              </a:lnSpc>
              <a:spcBef>
                <a:spcPts val="0"/>
              </a:spcBef>
              <a:spcAft>
                <a:spcPts val="0"/>
              </a:spcAft>
              <a:buSzPts val="1800"/>
              <a:buChar char="▪"/>
            </a:pPr>
            <a:r>
              <a:rPr lang="en-GB" dirty="0"/>
              <a:t>Lost two annual meetings</a:t>
            </a:r>
            <a:endParaRPr dirty="0"/>
          </a:p>
          <a:p>
            <a:pPr marL="344488" lvl="0" indent="-344488" algn="l" rtl="0">
              <a:lnSpc>
                <a:spcPct val="120000"/>
              </a:lnSpc>
              <a:spcBef>
                <a:spcPts val="1600"/>
              </a:spcBef>
              <a:spcAft>
                <a:spcPts val="0"/>
              </a:spcAft>
              <a:buSzPts val="1800"/>
              <a:buChar char="▪"/>
            </a:pPr>
            <a:r>
              <a:rPr lang="en-GB" dirty="0"/>
              <a:t>International Year of Plant Health was a fizzer</a:t>
            </a:r>
            <a:endParaRPr dirty="0"/>
          </a:p>
          <a:p>
            <a:pPr marL="344488" lvl="0" indent="-344488" algn="l" rtl="0">
              <a:lnSpc>
                <a:spcPct val="120000"/>
              </a:lnSpc>
              <a:spcBef>
                <a:spcPts val="1600"/>
              </a:spcBef>
              <a:spcAft>
                <a:spcPts val="0"/>
              </a:spcAft>
              <a:buSzPts val="1800"/>
              <a:buChar char="▪"/>
            </a:pPr>
            <a:r>
              <a:rPr lang="en-GB" dirty="0"/>
              <a:t>Instituted a very popular webinar series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6F9203-D0FE-9F21-9A98-9C70203983B7}"/>
              </a:ext>
            </a:extLst>
          </p:cNvPr>
          <p:cNvSpPr txBox="1">
            <a:spLocks/>
          </p:cNvSpPr>
          <p:nvPr/>
        </p:nvSpPr>
        <p:spPr>
          <a:xfrm>
            <a:off x="782539" y="1241390"/>
            <a:ext cx="4839031" cy="16593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rgbClr val="86D153"/>
                </a:solidFill>
                <a:latin typeface="+mn-lt"/>
                <a:ea typeface="Lato Semibold" panose="020F0502020204030203" pitchFamily="34" charset="0"/>
                <a:cs typeface="Lato Semibold" panose="020F0502020204030203" pitchFamily="34" charset="0"/>
              </a:defRPr>
            </a:lvl1pPr>
          </a:lstStyle>
          <a:p>
            <a:pPr algn="l">
              <a:lnSpc>
                <a:spcPct val="73000"/>
              </a:lnSpc>
            </a:pPr>
            <a:r>
              <a:rPr lang="en-US" dirty="0"/>
              <a:t>Asante Sana</a:t>
            </a:r>
          </a:p>
        </p:txBody>
      </p:sp>
      <p:pic>
        <p:nvPicPr>
          <p:cNvPr id="4" name="Picture 3">
            <a:extLst>
              <a:ext uri="{FF2B5EF4-FFF2-40B4-BE49-F238E27FC236}">
                <a16:creationId xmlns:a16="http://schemas.microsoft.com/office/drawing/2014/main" id="{55E72B48-867B-736D-54AC-D27BC40766C6}"/>
              </a:ext>
            </a:extLst>
          </p:cNvPr>
          <p:cNvPicPr>
            <a:picLocks noChangeAspect="1"/>
          </p:cNvPicPr>
          <p:nvPr/>
        </p:nvPicPr>
        <p:blipFill>
          <a:blip r:embed="rId2"/>
          <a:stretch>
            <a:fillRect/>
          </a:stretch>
        </p:blipFill>
        <p:spPr>
          <a:xfrm rot="1025447">
            <a:off x="6192386" y="490200"/>
            <a:ext cx="5112175" cy="5168382"/>
          </a:xfrm>
          <a:prstGeom prst="rect">
            <a:avLst/>
          </a:prstGeom>
        </p:spPr>
      </p:pic>
      <p:pic>
        <p:nvPicPr>
          <p:cNvPr id="17" name="Picture 16" descr="Peaches on a tree">
            <a:extLst>
              <a:ext uri="{FF2B5EF4-FFF2-40B4-BE49-F238E27FC236}">
                <a16:creationId xmlns:a16="http://schemas.microsoft.com/office/drawing/2014/main" id="{0A8A6B7F-A057-E7CC-4161-D5FA725FE8EC}"/>
              </a:ext>
            </a:extLst>
          </p:cNvPr>
          <p:cNvPicPr>
            <a:picLocks noChangeAspect="1"/>
          </p:cNvPicPr>
          <p:nvPr/>
        </p:nvPicPr>
        <p:blipFill>
          <a:blip r:embed="rId3"/>
          <a:srcRect l="3954" r="3954"/>
          <a:stretch/>
        </p:blipFill>
        <p:spPr>
          <a:xfrm rot="21335167">
            <a:off x="5775493" y="1517567"/>
            <a:ext cx="5282121" cy="3822866"/>
          </a:xfrm>
          <a:prstGeom prst="teardrop">
            <a:avLst>
              <a:gd name="adj" fmla="val 108982"/>
            </a:avLst>
          </a:prstGeom>
        </p:spPr>
      </p:pic>
      <p:sp>
        <p:nvSpPr>
          <p:cNvPr id="6" name="Content Placeholder 2">
            <a:extLst>
              <a:ext uri="{FF2B5EF4-FFF2-40B4-BE49-F238E27FC236}">
                <a16:creationId xmlns:a16="http://schemas.microsoft.com/office/drawing/2014/main" id="{8EF3D527-D334-4AC2-911C-CA8265E25CFD}"/>
              </a:ext>
            </a:extLst>
          </p:cNvPr>
          <p:cNvSpPr>
            <a:spLocks noGrp="1"/>
          </p:cNvSpPr>
          <p:nvPr>
            <p:ph type="subTitle" idx="1"/>
          </p:nvPr>
        </p:nvSpPr>
        <p:spPr>
          <a:xfrm>
            <a:off x="851120" y="4289041"/>
            <a:ext cx="4701871" cy="1042239"/>
          </a:xfrm>
        </p:spPr>
        <p:txBody>
          <a:bodyPr/>
          <a:lstStyle/>
          <a:p>
            <a:pPr algn="l"/>
            <a:r>
              <a:rPr lang="en-US" dirty="0"/>
              <a:t>Prof. Darren Kriticos</a:t>
            </a:r>
          </a:p>
          <a:p>
            <a:pPr algn="l"/>
            <a:r>
              <a:rPr lang="en-US" sz="2400" dirty="0">
                <a:solidFill>
                  <a:srgbClr val="86D153"/>
                </a:solidFill>
              </a:rPr>
              <a:t>E:</a:t>
            </a:r>
            <a:r>
              <a:rPr lang="en-US" sz="2400" dirty="0"/>
              <a:t> </a:t>
            </a:r>
            <a:r>
              <a:rPr lang="en-US" sz="2400" dirty="0">
                <a:hlinkClick r:id="rId4"/>
              </a:rPr>
              <a:t>darren@cervantesagritech.com</a:t>
            </a:r>
            <a:endParaRPr lang="en-US" dirty="0"/>
          </a:p>
        </p:txBody>
      </p:sp>
    </p:spTree>
    <p:extLst>
      <p:ext uri="{BB962C8B-B14F-4D97-AF65-F5344CB8AC3E}">
        <p14:creationId xmlns:p14="http://schemas.microsoft.com/office/powerpoint/2010/main" val="412612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1316274" y="797782"/>
            <a:ext cx="5567844" cy="107722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ts val="3400"/>
              <a:buFont typeface="Arial"/>
              <a:buNone/>
            </a:pPr>
            <a:r>
              <a:rPr lang="en-GB" dirty="0"/>
              <a:t>Why was IPPRG formed?</a:t>
            </a:r>
            <a:endParaRPr dirty="0"/>
          </a:p>
        </p:txBody>
      </p:sp>
      <p:sp>
        <p:nvSpPr>
          <p:cNvPr id="160" name="Google Shape;160;p2"/>
          <p:cNvSpPr txBox="1">
            <a:spLocks noGrp="1"/>
          </p:cNvSpPr>
          <p:nvPr>
            <p:ph type="body" idx="1"/>
          </p:nvPr>
        </p:nvSpPr>
        <p:spPr>
          <a:xfrm>
            <a:off x="1316274" y="1628954"/>
            <a:ext cx="6121079" cy="4431264"/>
          </a:xfrm>
          <a:prstGeom prst="rect">
            <a:avLst/>
          </a:prstGeom>
          <a:noFill/>
          <a:ln>
            <a:noFill/>
          </a:ln>
        </p:spPr>
        <p:txBody>
          <a:bodyPr spcFirstLastPara="1" wrap="square" lIns="91425" tIns="45700" rIns="91425" bIns="45700" anchor="ctr" anchorCtr="0">
            <a:normAutofit fontScale="62500" lnSpcReduction="20000"/>
          </a:bodyPr>
          <a:lstStyle/>
          <a:p>
            <a:pPr marL="342900" lvl="0" indent="-342900" algn="l" rtl="0">
              <a:lnSpc>
                <a:spcPct val="120000"/>
              </a:lnSpc>
              <a:spcBef>
                <a:spcPts val="0"/>
              </a:spcBef>
              <a:spcAft>
                <a:spcPts val="0"/>
              </a:spcAft>
              <a:buClr>
                <a:schemeClr val="dk1"/>
              </a:buClr>
              <a:buSzPct val="100000"/>
              <a:buChar char="•"/>
            </a:pPr>
            <a:r>
              <a:rPr lang="en-GB" dirty="0"/>
              <a:t>Formal Pest Risk Analysis (PRA) started in 1990</a:t>
            </a:r>
            <a:endParaRPr dirty="0"/>
          </a:p>
          <a:p>
            <a:pPr marL="342900" lvl="0" indent="-342900" algn="l" rtl="0">
              <a:lnSpc>
                <a:spcPct val="120000"/>
              </a:lnSpc>
              <a:spcBef>
                <a:spcPts val="400"/>
              </a:spcBef>
              <a:spcAft>
                <a:spcPts val="0"/>
              </a:spcAft>
              <a:buClr>
                <a:schemeClr val="dk1"/>
              </a:buClr>
              <a:buSzPct val="100000"/>
              <a:buChar char="•"/>
            </a:pPr>
            <a:r>
              <a:rPr lang="en-GB" dirty="0"/>
              <a:t>International Standard for Phytosanitary Measures on PRA (</a:t>
            </a:r>
            <a:r>
              <a:rPr lang="en-GB" b="1" dirty="0"/>
              <a:t>ISPM 11</a:t>
            </a:r>
            <a:r>
              <a:rPr lang="en-GB" dirty="0"/>
              <a:t>) published in 2004 gives little detail on methods</a:t>
            </a:r>
            <a:endParaRPr dirty="0"/>
          </a:p>
          <a:p>
            <a:pPr marL="342900" lvl="0" indent="-342900" algn="l" rtl="0">
              <a:lnSpc>
                <a:spcPct val="120000"/>
              </a:lnSpc>
              <a:spcBef>
                <a:spcPts val="400"/>
              </a:spcBef>
              <a:spcAft>
                <a:spcPts val="0"/>
              </a:spcAft>
              <a:buClr>
                <a:schemeClr val="dk1"/>
              </a:buClr>
              <a:buSzPct val="100000"/>
              <a:buChar char="•"/>
            </a:pPr>
            <a:r>
              <a:rPr lang="en-GB" b="1" dirty="0"/>
              <a:t>Plant Health Risk Analysis Workshop (Niagara Falls, Canada) in 2005</a:t>
            </a:r>
            <a:r>
              <a:rPr lang="en-GB" dirty="0"/>
              <a:t> identified no forum for pest risk analysts to share best practice and enhance methods for analysing and communicating risk.</a:t>
            </a:r>
            <a:endParaRPr dirty="0"/>
          </a:p>
          <a:p>
            <a:pPr marL="793750" lvl="1" indent="-342900" algn="l" rtl="0">
              <a:lnSpc>
                <a:spcPct val="120000"/>
              </a:lnSpc>
              <a:spcBef>
                <a:spcPts val="400"/>
              </a:spcBef>
              <a:spcAft>
                <a:spcPts val="0"/>
              </a:spcAft>
              <a:buClr>
                <a:schemeClr val="dk1"/>
              </a:buClr>
              <a:buSzPct val="100000"/>
              <a:buChar char="•"/>
            </a:pPr>
            <a:r>
              <a:rPr lang="en-GB" dirty="0"/>
              <a:t>A particular need was identified in relation to </a:t>
            </a:r>
            <a:r>
              <a:rPr lang="en-GB" b="1" dirty="0"/>
              <a:t>pest risk modelling and mapping</a:t>
            </a:r>
            <a:endParaRPr dirty="0"/>
          </a:p>
          <a:p>
            <a:pPr marL="342900" lvl="0" indent="-342900" algn="l" rtl="0">
              <a:lnSpc>
                <a:spcPct val="120000"/>
              </a:lnSpc>
              <a:spcBef>
                <a:spcPts val="400"/>
              </a:spcBef>
              <a:spcAft>
                <a:spcPts val="0"/>
              </a:spcAft>
              <a:buClr>
                <a:schemeClr val="dk1"/>
              </a:buClr>
              <a:buSzPct val="100000"/>
              <a:buChar char="•"/>
            </a:pPr>
            <a:r>
              <a:rPr lang="en-GB" b="1" dirty="0"/>
              <a:t>In 2007 </a:t>
            </a:r>
            <a:r>
              <a:rPr lang="en-GB" dirty="0"/>
              <a:t>USDA-APHIS hosted the first </a:t>
            </a:r>
            <a:r>
              <a:rPr lang="en-GB" b="1" dirty="0"/>
              <a:t>International Pest Risk Mapping Workshop (Fort Collins, Colorado, USA)</a:t>
            </a:r>
            <a:endParaRPr dirty="0"/>
          </a:p>
          <a:p>
            <a:pPr marL="793750" lvl="1" indent="-342900" algn="l" rtl="0">
              <a:lnSpc>
                <a:spcPct val="120000"/>
              </a:lnSpc>
              <a:spcBef>
                <a:spcPts val="400"/>
              </a:spcBef>
              <a:spcAft>
                <a:spcPts val="0"/>
              </a:spcAft>
              <a:buClr>
                <a:schemeClr val="dk1"/>
              </a:buClr>
              <a:buSzPct val="100000"/>
              <a:buChar char="•"/>
            </a:pPr>
            <a:r>
              <a:rPr lang="en-GB" dirty="0"/>
              <a:t>26 attendees from six countries and 3 continents</a:t>
            </a:r>
            <a:endParaRPr dirty="0"/>
          </a:p>
        </p:txBody>
      </p:sp>
      <p:pic>
        <p:nvPicPr>
          <p:cNvPr id="161" name="Google Shape;161;p2"/>
          <p:cNvPicPr preferRelativeResize="0"/>
          <p:nvPr/>
        </p:nvPicPr>
        <p:blipFill rotWithShape="1">
          <a:blip r:embed="rId3">
            <a:alphaModFix/>
          </a:blip>
          <a:srcRect l="30822" t="10195" r="28679" b="5971"/>
          <a:stretch/>
        </p:blipFill>
        <p:spPr>
          <a:xfrm>
            <a:off x="9612590" y="473234"/>
            <a:ext cx="1620211" cy="2016263"/>
          </a:xfrm>
          <a:prstGeom prst="rect">
            <a:avLst/>
          </a:prstGeom>
          <a:noFill/>
          <a:ln>
            <a:noFill/>
          </a:ln>
        </p:spPr>
      </p:pic>
      <p:pic>
        <p:nvPicPr>
          <p:cNvPr id="162" name="Google Shape;162;p2"/>
          <p:cNvPicPr preferRelativeResize="0"/>
          <p:nvPr/>
        </p:nvPicPr>
        <p:blipFill rotWithShape="1">
          <a:blip r:embed="rId4">
            <a:alphaModFix/>
          </a:blip>
          <a:srcRect l="27557" t="10872" r="25784" b="4228"/>
          <a:stretch/>
        </p:blipFill>
        <p:spPr>
          <a:xfrm>
            <a:off x="7797393" y="401227"/>
            <a:ext cx="1455157" cy="2118266"/>
          </a:xfrm>
          <a:prstGeom prst="rect">
            <a:avLst/>
          </a:prstGeom>
          <a:noFill/>
          <a:ln>
            <a:noFill/>
          </a:ln>
        </p:spPr>
      </p:pic>
      <p:pic>
        <p:nvPicPr>
          <p:cNvPr id="163" name="Google Shape;163;p2"/>
          <p:cNvPicPr preferRelativeResize="0"/>
          <p:nvPr/>
        </p:nvPicPr>
        <p:blipFill rotWithShape="1">
          <a:blip r:embed="rId5">
            <a:alphaModFix/>
          </a:blip>
          <a:srcRect l="21553" t="15960" r="21747" b="24239"/>
          <a:stretch/>
        </p:blipFill>
        <p:spPr>
          <a:xfrm>
            <a:off x="7709382" y="2618777"/>
            <a:ext cx="3636435" cy="30682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0">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1710108" y="652235"/>
            <a:ext cx="7958331" cy="1077229"/>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lt1"/>
              </a:buClr>
              <a:buSzPts val="3400"/>
              <a:buFont typeface="Arial"/>
              <a:buNone/>
            </a:pPr>
            <a:r>
              <a:rPr lang="en-GB" dirty="0"/>
              <a:t>How was IPRRG created?</a:t>
            </a:r>
            <a:endParaRPr dirty="0"/>
          </a:p>
        </p:txBody>
      </p:sp>
      <p:sp>
        <p:nvSpPr>
          <p:cNvPr id="170" name="Google Shape;170;p3"/>
          <p:cNvSpPr txBox="1">
            <a:spLocks noGrp="1"/>
          </p:cNvSpPr>
          <p:nvPr>
            <p:ph type="body" idx="1"/>
          </p:nvPr>
        </p:nvSpPr>
        <p:spPr>
          <a:xfrm>
            <a:off x="1373424" y="1885285"/>
            <a:ext cx="7450536" cy="3997828"/>
          </a:xfrm>
          <a:prstGeom prst="rect">
            <a:avLst/>
          </a:prstGeom>
          <a:noFill/>
          <a:ln>
            <a:noFill/>
          </a:ln>
        </p:spPr>
        <p:txBody>
          <a:bodyPr spcFirstLastPara="1" wrap="square" lIns="91425" tIns="45700" rIns="91425" bIns="45700" anchor="ctr" anchorCtr="0">
            <a:normAutofit fontScale="62500" lnSpcReduction="20000"/>
          </a:bodyPr>
          <a:lstStyle/>
          <a:p>
            <a:pPr marL="342900" lvl="0" indent="-342900" algn="l" rtl="0">
              <a:lnSpc>
                <a:spcPct val="120000"/>
              </a:lnSpc>
              <a:spcBef>
                <a:spcPts val="0"/>
              </a:spcBef>
              <a:spcAft>
                <a:spcPts val="0"/>
              </a:spcAft>
              <a:buClr>
                <a:schemeClr val="dk1"/>
              </a:buClr>
              <a:buSzPct val="100000"/>
              <a:buChar char="•"/>
            </a:pPr>
            <a:r>
              <a:rPr lang="en-GB" dirty="0"/>
              <a:t>Initially called the International Pest Risk Mapping Workgroup (</a:t>
            </a:r>
            <a:r>
              <a:rPr lang="en-GB" b="1" dirty="0"/>
              <a:t>IPRMW</a:t>
            </a:r>
            <a:r>
              <a:rPr lang="en-GB" dirty="0"/>
              <a:t>)</a:t>
            </a:r>
            <a:endParaRPr dirty="0"/>
          </a:p>
          <a:p>
            <a:pPr marL="793750" lvl="1" indent="-342900" algn="l" rtl="0">
              <a:lnSpc>
                <a:spcPct val="120000"/>
              </a:lnSpc>
              <a:spcBef>
                <a:spcPts val="0"/>
              </a:spcBef>
              <a:spcAft>
                <a:spcPts val="0"/>
              </a:spcAft>
              <a:buClr>
                <a:schemeClr val="dk1"/>
              </a:buClr>
              <a:buSzPct val="100000"/>
              <a:buChar char="•"/>
            </a:pPr>
            <a:r>
              <a:rPr lang="en-GB" dirty="0"/>
              <a:t>Informal network of pest risk analysts</a:t>
            </a:r>
            <a:endParaRPr dirty="0"/>
          </a:p>
          <a:p>
            <a:pPr marL="342900" lvl="0" indent="-342900" algn="l" rtl="0">
              <a:lnSpc>
                <a:spcPct val="120000"/>
              </a:lnSpc>
              <a:spcBef>
                <a:spcPts val="400"/>
              </a:spcBef>
              <a:spcAft>
                <a:spcPts val="0"/>
              </a:spcAft>
              <a:buClr>
                <a:schemeClr val="dk1"/>
              </a:buClr>
              <a:buSzPct val="100000"/>
              <a:buChar char="•"/>
            </a:pPr>
            <a:r>
              <a:rPr lang="en-GB" dirty="0"/>
              <a:t>By meeting 7 (2013), it was agreed that we needed a professional body with a constitution to:</a:t>
            </a:r>
            <a:endParaRPr dirty="0"/>
          </a:p>
          <a:p>
            <a:pPr marL="742950" lvl="1" indent="-285750" algn="l" rtl="0">
              <a:lnSpc>
                <a:spcPct val="120000"/>
              </a:lnSpc>
              <a:spcBef>
                <a:spcPts val="350"/>
              </a:spcBef>
              <a:spcAft>
                <a:spcPts val="0"/>
              </a:spcAft>
              <a:buClr>
                <a:schemeClr val="dk1"/>
              </a:buClr>
              <a:buSzPct val="100000"/>
              <a:buChar char="–"/>
            </a:pPr>
            <a:r>
              <a:rPr lang="en-GB" dirty="0"/>
              <a:t>Give us a clear identity when promoting our </a:t>
            </a:r>
            <a:r>
              <a:rPr lang="en-GB" sz="2600" dirty="0"/>
              <a:t>work</a:t>
            </a:r>
            <a:r>
              <a:rPr lang="en-GB" dirty="0"/>
              <a:t> and engaging with external bodies</a:t>
            </a:r>
            <a:endParaRPr dirty="0"/>
          </a:p>
          <a:p>
            <a:pPr marL="742950" lvl="1" indent="-285750" algn="l" rtl="0">
              <a:lnSpc>
                <a:spcPct val="120000"/>
              </a:lnSpc>
              <a:spcBef>
                <a:spcPts val="350"/>
              </a:spcBef>
              <a:spcAft>
                <a:spcPts val="0"/>
              </a:spcAft>
              <a:buClr>
                <a:schemeClr val="dk1"/>
              </a:buClr>
              <a:buSzPct val="100000"/>
              <a:buChar char="–"/>
            </a:pPr>
            <a:r>
              <a:rPr lang="en-GB" dirty="0"/>
              <a:t>Provide funds to support the website, the annual meetings and other activities</a:t>
            </a:r>
            <a:endParaRPr dirty="0"/>
          </a:p>
          <a:p>
            <a:pPr marL="342900" lvl="0" indent="-342900" algn="l" rtl="0">
              <a:lnSpc>
                <a:spcPct val="120000"/>
              </a:lnSpc>
              <a:spcBef>
                <a:spcPts val="400"/>
              </a:spcBef>
              <a:spcAft>
                <a:spcPts val="0"/>
              </a:spcAft>
              <a:buClr>
                <a:schemeClr val="dk1"/>
              </a:buClr>
              <a:buSzPct val="100000"/>
              <a:buChar char="•"/>
            </a:pPr>
            <a:r>
              <a:rPr lang="en-GB" dirty="0"/>
              <a:t>At meeting 9 (2015):</a:t>
            </a:r>
            <a:endParaRPr dirty="0"/>
          </a:p>
          <a:p>
            <a:pPr marL="742950" lvl="1" indent="-285750" algn="l" rtl="0">
              <a:lnSpc>
                <a:spcPct val="120000"/>
              </a:lnSpc>
              <a:spcBef>
                <a:spcPts val="350"/>
              </a:spcBef>
              <a:spcAft>
                <a:spcPts val="0"/>
              </a:spcAft>
              <a:buClr>
                <a:schemeClr val="dk1"/>
              </a:buClr>
              <a:buSzPct val="100000"/>
              <a:buChar char="–"/>
            </a:pPr>
            <a:r>
              <a:rPr lang="en-GB" dirty="0"/>
              <a:t>Constitution was agreed</a:t>
            </a:r>
            <a:endParaRPr dirty="0"/>
          </a:p>
          <a:p>
            <a:pPr marL="742950" lvl="1" indent="-285750" algn="l" rtl="0">
              <a:lnSpc>
                <a:spcPct val="120000"/>
              </a:lnSpc>
              <a:spcBef>
                <a:spcPts val="350"/>
              </a:spcBef>
              <a:spcAft>
                <a:spcPts val="0"/>
              </a:spcAft>
              <a:buClr>
                <a:schemeClr val="dk1"/>
              </a:buClr>
              <a:buSzPct val="100000"/>
              <a:buChar char="–"/>
            </a:pPr>
            <a:r>
              <a:rPr lang="en-GB" dirty="0"/>
              <a:t>Registered as an unincorporated not-for-profit association in Australia</a:t>
            </a:r>
            <a:endParaRPr dirty="0"/>
          </a:p>
          <a:p>
            <a:pPr marL="742950" lvl="1" indent="-285750" algn="l" rtl="0">
              <a:lnSpc>
                <a:spcPct val="120000"/>
              </a:lnSpc>
              <a:spcBef>
                <a:spcPts val="350"/>
              </a:spcBef>
              <a:spcAft>
                <a:spcPts val="0"/>
              </a:spcAft>
              <a:buClr>
                <a:schemeClr val="dk1"/>
              </a:buClr>
              <a:buSzPct val="100000"/>
              <a:buChar char="–"/>
            </a:pPr>
            <a:r>
              <a:rPr lang="en-GB" dirty="0"/>
              <a:t>Executive Committee elected </a:t>
            </a:r>
            <a:endParaRPr dirty="0"/>
          </a:p>
          <a:p>
            <a:pPr marL="742950" lvl="1" indent="-285750" algn="l" rtl="0">
              <a:lnSpc>
                <a:spcPct val="120000"/>
              </a:lnSpc>
              <a:spcBef>
                <a:spcPts val="350"/>
              </a:spcBef>
              <a:spcAft>
                <a:spcPts val="0"/>
              </a:spcAft>
              <a:buClr>
                <a:schemeClr val="dk1"/>
              </a:buClr>
              <a:buSzPct val="100000"/>
              <a:buChar char="–"/>
            </a:pPr>
            <a:r>
              <a:rPr lang="en-GB" dirty="0"/>
              <a:t>Changed the name to the </a:t>
            </a:r>
            <a:r>
              <a:rPr lang="en-GB" b="1" dirty="0"/>
              <a:t>International Pest Risk Research Group (IPRRG)</a:t>
            </a:r>
            <a:r>
              <a:rPr lang="en-GB" dirty="0"/>
              <a:t> to reflect the fact that all pest risk related research is covered by the group.</a:t>
            </a:r>
            <a:endParaRPr dirty="0"/>
          </a:p>
        </p:txBody>
      </p:sp>
      <p:pic>
        <p:nvPicPr>
          <p:cNvPr id="171" name="Google Shape;171;p3"/>
          <p:cNvPicPr preferRelativeResize="0"/>
          <p:nvPr/>
        </p:nvPicPr>
        <p:blipFill rotWithShape="1">
          <a:blip r:embed="rId3">
            <a:alphaModFix/>
          </a:blip>
          <a:srcRect l="33698" t="11692" r="32965" b="9714"/>
          <a:stretch/>
        </p:blipFill>
        <p:spPr>
          <a:xfrm>
            <a:off x="9045917" y="1729464"/>
            <a:ext cx="2650784" cy="3782336"/>
          </a:xfrm>
          <a:prstGeom prst="rect">
            <a:avLst/>
          </a:prstGeom>
          <a:noFill/>
          <a:ln>
            <a:noFill/>
          </a:ln>
        </p:spPr>
      </p:pic>
      <p:pic>
        <p:nvPicPr>
          <p:cNvPr id="3" name="Picture 2">
            <a:extLst>
              <a:ext uri="{FF2B5EF4-FFF2-40B4-BE49-F238E27FC236}">
                <a16:creationId xmlns:a16="http://schemas.microsoft.com/office/drawing/2014/main" id="{00F76032-B8E9-E1D1-F5F4-2EE1D3DB99E0}"/>
              </a:ext>
            </a:extLst>
          </p:cNvPr>
          <p:cNvPicPr>
            <a:picLocks noChangeAspect="1"/>
          </p:cNvPicPr>
          <p:nvPr/>
        </p:nvPicPr>
        <p:blipFill>
          <a:blip r:embed="rId4"/>
          <a:stretch>
            <a:fillRect/>
          </a:stretch>
        </p:blipFill>
        <p:spPr>
          <a:xfrm>
            <a:off x="9809405" y="330200"/>
            <a:ext cx="1355340" cy="1399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1049708" y="350856"/>
            <a:ext cx="2998417" cy="107722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ts val="3400"/>
              <a:buFont typeface="Arial"/>
              <a:buNone/>
            </a:pPr>
            <a:r>
              <a:rPr lang="en-GB"/>
              <a:t>Who are we?</a:t>
            </a:r>
            <a:endParaRPr/>
          </a:p>
        </p:txBody>
      </p:sp>
      <p:sp>
        <p:nvSpPr>
          <p:cNvPr id="177" name="Google Shape;177;p4"/>
          <p:cNvSpPr txBox="1">
            <a:spLocks noGrp="1"/>
          </p:cNvSpPr>
          <p:nvPr>
            <p:ph type="body" idx="1"/>
          </p:nvPr>
        </p:nvSpPr>
        <p:spPr>
          <a:xfrm>
            <a:off x="1257300" y="1428085"/>
            <a:ext cx="5581649" cy="5172075"/>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20000"/>
              </a:lnSpc>
              <a:spcBef>
                <a:spcPts val="0"/>
              </a:spcBef>
              <a:spcAft>
                <a:spcPts val="0"/>
              </a:spcAft>
              <a:buClr>
                <a:schemeClr val="dk1"/>
              </a:buClr>
              <a:buSzPct val="100000"/>
              <a:buNone/>
            </a:pPr>
            <a:r>
              <a:rPr lang="en-GB" sz="3600" b="1" dirty="0"/>
              <a:t>Members:</a:t>
            </a:r>
            <a:endParaRPr dirty="0"/>
          </a:p>
          <a:p>
            <a:pPr marL="742950" lvl="1" indent="-285781" algn="l" rtl="0">
              <a:lnSpc>
                <a:spcPct val="120000"/>
              </a:lnSpc>
              <a:spcBef>
                <a:spcPts val="319"/>
              </a:spcBef>
              <a:spcAft>
                <a:spcPts val="0"/>
              </a:spcAft>
              <a:buClr>
                <a:schemeClr val="dk1"/>
              </a:buClr>
              <a:buSzPct val="100000"/>
              <a:buChar char="–"/>
            </a:pPr>
            <a:r>
              <a:rPr lang="en-GB" sz="2900" dirty="0"/>
              <a:t>&gt;450 members</a:t>
            </a:r>
            <a:endParaRPr dirty="0"/>
          </a:p>
          <a:p>
            <a:pPr marL="742950" lvl="1" indent="-285781" algn="l" rtl="0">
              <a:lnSpc>
                <a:spcPct val="120000"/>
              </a:lnSpc>
              <a:spcBef>
                <a:spcPts val="319"/>
              </a:spcBef>
              <a:spcAft>
                <a:spcPts val="0"/>
              </a:spcAft>
              <a:buClr>
                <a:schemeClr val="dk1"/>
              </a:buClr>
              <a:buSzPct val="100000"/>
              <a:buChar char="–"/>
            </a:pPr>
            <a:r>
              <a:rPr lang="en-GB" sz="2900" dirty="0"/>
              <a:t>&gt;56 countries</a:t>
            </a:r>
            <a:endParaRPr dirty="0"/>
          </a:p>
          <a:p>
            <a:pPr marL="0" lvl="0" indent="0" algn="l" rtl="0">
              <a:lnSpc>
                <a:spcPct val="120000"/>
              </a:lnSpc>
              <a:spcBef>
                <a:spcPts val="396"/>
              </a:spcBef>
              <a:spcAft>
                <a:spcPts val="0"/>
              </a:spcAft>
              <a:buClr>
                <a:schemeClr val="dk1"/>
              </a:buClr>
              <a:buSzPct val="100000"/>
              <a:buNone/>
            </a:pPr>
            <a:r>
              <a:rPr lang="en-GB" sz="3600" b="1" dirty="0"/>
              <a:t>Affiliations:</a:t>
            </a:r>
            <a:endParaRPr dirty="0"/>
          </a:p>
          <a:p>
            <a:pPr marL="742950" lvl="1" indent="-285781" algn="l" rtl="0">
              <a:lnSpc>
                <a:spcPct val="120000"/>
              </a:lnSpc>
              <a:spcBef>
                <a:spcPts val="319"/>
              </a:spcBef>
              <a:spcAft>
                <a:spcPts val="0"/>
              </a:spcAft>
              <a:buClr>
                <a:schemeClr val="dk1"/>
              </a:buClr>
              <a:buSzPct val="100000"/>
              <a:buChar char="–"/>
            </a:pPr>
            <a:r>
              <a:rPr lang="en-GB" sz="2900" dirty="0"/>
              <a:t>Students and professionals from academic institutions, national and  international agencies</a:t>
            </a:r>
            <a:endParaRPr dirty="0"/>
          </a:p>
          <a:p>
            <a:pPr marL="742950" lvl="1" indent="-285781" algn="l" rtl="0">
              <a:lnSpc>
                <a:spcPct val="120000"/>
              </a:lnSpc>
              <a:spcBef>
                <a:spcPts val="319"/>
              </a:spcBef>
              <a:spcAft>
                <a:spcPts val="0"/>
              </a:spcAft>
              <a:buClr>
                <a:schemeClr val="dk1"/>
              </a:buClr>
              <a:buSzPct val="100000"/>
              <a:buChar char="–"/>
            </a:pPr>
            <a:r>
              <a:rPr lang="en-GB" sz="2900" dirty="0"/>
              <a:t>Interdisciplinary background  e.g. pest risk analysts, modellers, entomologists, plant pathologists , ecologists, economists, risk managers, etc</a:t>
            </a:r>
            <a:endParaRPr dirty="0"/>
          </a:p>
          <a:p>
            <a:pPr marL="0" lvl="0" indent="0" algn="l" rtl="0">
              <a:lnSpc>
                <a:spcPct val="120000"/>
              </a:lnSpc>
              <a:spcBef>
                <a:spcPts val="396"/>
              </a:spcBef>
              <a:spcAft>
                <a:spcPts val="0"/>
              </a:spcAft>
              <a:buClr>
                <a:schemeClr val="dk1"/>
              </a:buClr>
              <a:buSzPct val="100000"/>
              <a:buNone/>
            </a:pPr>
            <a:r>
              <a:rPr lang="en-GB" sz="3600" b="1" dirty="0"/>
              <a:t>Executive Committee:</a:t>
            </a:r>
            <a:endParaRPr dirty="0"/>
          </a:p>
          <a:p>
            <a:pPr marL="742950" lvl="1" indent="-285781" algn="l" rtl="0">
              <a:lnSpc>
                <a:spcPct val="120000"/>
              </a:lnSpc>
              <a:spcBef>
                <a:spcPts val="319"/>
              </a:spcBef>
              <a:spcAft>
                <a:spcPts val="0"/>
              </a:spcAft>
              <a:buClr>
                <a:schemeClr val="dk1"/>
              </a:buClr>
              <a:buSzPct val="100000"/>
              <a:buChar char="–"/>
            </a:pPr>
            <a:r>
              <a:rPr lang="en-GB" sz="2900" dirty="0"/>
              <a:t>Frank Koch (Communications Officer</a:t>
            </a:r>
            <a:endParaRPr dirty="0"/>
          </a:p>
          <a:p>
            <a:pPr marL="742950" lvl="1" indent="-285781" algn="l" rtl="0">
              <a:lnSpc>
                <a:spcPct val="120000"/>
              </a:lnSpc>
              <a:spcBef>
                <a:spcPts val="319"/>
              </a:spcBef>
              <a:spcAft>
                <a:spcPts val="0"/>
              </a:spcAft>
              <a:buClr>
                <a:schemeClr val="dk1"/>
              </a:buClr>
              <a:buSzPct val="100000"/>
              <a:buChar char="–"/>
            </a:pPr>
            <a:r>
              <a:rPr lang="en-GB" sz="2900" dirty="0"/>
              <a:t>Melanie Newfield (Secretary-Treasurer)</a:t>
            </a:r>
            <a:endParaRPr dirty="0"/>
          </a:p>
          <a:p>
            <a:pPr marL="742950" lvl="1" indent="-285781" algn="l" rtl="0">
              <a:lnSpc>
                <a:spcPct val="120000"/>
              </a:lnSpc>
              <a:spcBef>
                <a:spcPts val="319"/>
              </a:spcBef>
              <a:spcAft>
                <a:spcPts val="0"/>
              </a:spcAft>
              <a:buClr>
                <a:schemeClr val="dk1"/>
              </a:buClr>
              <a:buSzPct val="100000"/>
              <a:buChar char="–"/>
            </a:pPr>
            <a:r>
              <a:rPr lang="en-GB" sz="2900" dirty="0"/>
              <a:t>Jessica Kriticos (Student Rep.)</a:t>
            </a:r>
            <a:endParaRPr dirty="0"/>
          </a:p>
          <a:p>
            <a:pPr marL="742950" lvl="1" indent="-285781">
              <a:lnSpc>
                <a:spcPct val="120000"/>
              </a:lnSpc>
              <a:spcBef>
                <a:spcPts val="319"/>
              </a:spcBef>
              <a:buClr>
                <a:schemeClr val="dk1"/>
              </a:buClr>
              <a:buSzPct val="100000"/>
              <a:buChar char="–"/>
            </a:pPr>
            <a:r>
              <a:rPr lang="en-GB" sz="2900" dirty="0"/>
              <a:t>Rose Souza Richards (Vice-Chair)</a:t>
            </a:r>
          </a:p>
          <a:p>
            <a:pPr marL="742950" lvl="1" indent="-285781">
              <a:lnSpc>
                <a:spcPct val="120000"/>
              </a:lnSpc>
              <a:spcBef>
                <a:spcPts val="319"/>
              </a:spcBef>
              <a:buClr>
                <a:schemeClr val="dk1"/>
              </a:buClr>
              <a:buSzPct val="100000"/>
              <a:buChar char="–"/>
            </a:pPr>
            <a:r>
              <a:rPr lang="en-GB" sz="2900" dirty="0"/>
              <a:t>Darren Kriticos (immediate past chair)</a:t>
            </a:r>
            <a:endParaRPr sz="2900" dirty="0"/>
          </a:p>
          <a:p>
            <a:pPr marL="0" lvl="0" indent="0" algn="l" rtl="0">
              <a:lnSpc>
                <a:spcPct val="120000"/>
              </a:lnSpc>
              <a:spcBef>
                <a:spcPts val="396"/>
              </a:spcBef>
              <a:spcAft>
                <a:spcPts val="0"/>
              </a:spcAft>
              <a:buClr>
                <a:schemeClr val="dk1"/>
              </a:buClr>
              <a:buSzPct val="100000"/>
              <a:buNone/>
            </a:pPr>
            <a:r>
              <a:rPr lang="en-GB" sz="3600" b="1" dirty="0"/>
              <a:t>Scientific Committee:</a:t>
            </a:r>
            <a:endParaRPr dirty="0"/>
          </a:p>
          <a:p>
            <a:pPr marL="742950" lvl="1" indent="-285781" algn="l" rtl="0">
              <a:lnSpc>
                <a:spcPct val="120000"/>
              </a:lnSpc>
              <a:spcBef>
                <a:spcPts val="319"/>
              </a:spcBef>
              <a:spcAft>
                <a:spcPts val="0"/>
              </a:spcAft>
              <a:buClr>
                <a:schemeClr val="dk1"/>
              </a:buClr>
              <a:buSzPct val="100000"/>
              <a:buChar char="–"/>
            </a:pPr>
            <a:r>
              <a:rPr lang="en-GB" sz="2900" dirty="0"/>
              <a:t>Exec Committee &amp; local organisers</a:t>
            </a:r>
            <a:endParaRPr dirty="0"/>
          </a:p>
          <a:p>
            <a:pPr marL="344488" lvl="0" indent="-290195" algn="l" rtl="0">
              <a:lnSpc>
                <a:spcPct val="120000"/>
              </a:lnSpc>
              <a:spcBef>
                <a:spcPts val="1000"/>
              </a:spcBef>
              <a:spcAft>
                <a:spcPts val="0"/>
              </a:spcAft>
              <a:buSzPct val="90000"/>
              <a:buNone/>
            </a:pPr>
            <a:endParaRPr dirty="0"/>
          </a:p>
        </p:txBody>
      </p:sp>
      <p:pic>
        <p:nvPicPr>
          <p:cNvPr id="178" name="Google Shape;178;p4"/>
          <p:cNvPicPr preferRelativeResize="0"/>
          <p:nvPr/>
        </p:nvPicPr>
        <p:blipFill rotWithShape="1">
          <a:blip r:embed="rId3">
            <a:alphaModFix/>
          </a:blip>
          <a:srcRect l="7023" t="19529" r="8451" b="20067"/>
          <a:stretch/>
        </p:blipFill>
        <p:spPr>
          <a:xfrm>
            <a:off x="6838948" y="148496"/>
            <a:ext cx="5078274" cy="2337692"/>
          </a:xfrm>
          <a:prstGeom prst="rect">
            <a:avLst/>
          </a:prstGeom>
          <a:noFill/>
          <a:ln>
            <a:noFill/>
          </a:ln>
        </p:spPr>
      </p:pic>
      <p:sp>
        <p:nvSpPr>
          <p:cNvPr id="179" name="Google Shape;179;p4"/>
          <p:cNvSpPr txBox="1"/>
          <p:nvPr/>
        </p:nvSpPr>
        <p:spPr>
          <a:xfrm>
            <a:off x="6838947" y="2176503"/>
            <a:ext cx="9888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1800"/>
              <a:buFont typeface="Calibri"/>
              <a:buNone/>
            </a:pPr>
            <a:r>
              <a:rPr lang="en-GB" dirty="0">
                <a:solidFill>
                  <a:srgbClr val="FFFF00"/>
                </a:solidFill>
                <a:latin typeface="Calibri"/>
                <a:ea typeface="Arial"/>
                <a:cs typeface="Calibri"/>
                <a:sym typeface="Calibri"/>
              </a:rPr>
              <a:t>Parma</a:t>
            </a:r>
            <a:endParaRPr sz="1800" dirty="0">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F87FBE1D-FE72-EB6B-4F0B-4E14C83C51AD}"/>
              </a:ext>
            </a:extLst>
          </p:cNvPr>
          <p:cNvPicPr>
            <a:picLocks noChangeAspect="1"/>
          </p:cNvPicPr>
          <p:nvPr/>
        </p:nvPicPr>
        <p:blipFill>
          <a:blip r:embed="rId4"/>
          <a:stretch>
            <a:fillRect/>
          </a:stretch>
        </p:blipFill>
        <p:spPr>
          <a:xfrm>
            <a:off x="6838948" y="2762251"/>
            <a:ext cx="5078273" cy="2471426"/>
          </a:xfrm>
          <a:prstGeom prst="rect">
            <a:avLst/>
          </a:prstGeom>
        </p:spPr>
      </p:pic>
      <p:sp>
        <p:nvSpPr>
          <p:cNvPr id="6" name="Google Shape;179;p4">
            <a:extLst>
              <a:ext uri="{FF2B5EF4-FFF2-40B4-BE49-F238E27FC236}">
                <a16:creationId xmlns:a16="http://schemas.microsoft.com/office/drawing/2014/main" id="{38BA4D66-2D5F-76D4-674B-F8F91C1A9E9A}"/>
              </a:ext>
            </a:extLst>
          </p:cNvPr>
          <p:cNvSpPr txBox="1"/>
          <p:nvPr/>
        </p:nvSpPr>
        <p:spPr>
          <a:xfrm>
            <a:off x="6838946" y="2698751"/>
            <a:ext cx="144145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1800"/>
              <a:buFont typeface="Calibri"/>
              <a:buNone/>
            </a:pPr>
            <a:r>
              <a:rPr lang="en-GB" sz="1800" dirty="0">
                <a:solidFill>
                  <a:srgbClr val="FFFF00"/>
                </a:solidFill>
                <a:latin typeface="Calibri"/>
                <a:ea typeface="Calibri"/>
                <a:cs typeface="Calibri"/>
                <a:sym typeface="Calibri"/>
              </a:rPr>
              <a:t>2022 Athens</a:t>
            </a:r>
            <a:endParaRPr sz="1800"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a:xfrm>
            <a:off x="4704297" y="2755241"/>
            <a:ext cx="2395960" cy="8515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Arial"/>
              <a:buNone/>
            </a:pPr>
            <a:r>
              <a:rPr lang="en-GB" dirty="0"/>
              <a:t>The Logo</a:t>
            </a:r>
            <a:endParaRPr dirty="0"/>
          </a:p>
        </p:txBody>
      </p:sp>
      <p:pic>
        <p:nvPicPr>
          <p:cNvPr id="191" name="Google Shape;191;p5" descr="A close up of a purple flower&#10;&#10;Description automatically generated with medium confidence"/>
          <p:cNvPicPr preferRelativeResize="0"/>
          <p:nvPr/>
        </p:nvPicPr>
        <p:blipFill rotWithShape="1">
          <a:blip r:embed="rId3">
            <a:alphaModFix/>
          </a:blip>
          <a:srcRect l="7181" r="2" b="2"/>
          <a:stretch/>
        </p:blipFill>
        <p:spPr>
          <a:xfrm>
            <a:off x="1669257" y="398424"/>
            <a:ext cx="1617970" cy="2621275"/>
          </a:xfrm>
          <a:prstGeom prst="rect">
            <a:avLst/>
          </a:prstGeom>
          <a:noFill/>
          <a:ln w="9525" cap="flat" cmpd="sng">
            <a:solidFill>
              <a:srgbClr val="4F8F90"/>
            </a:solidFill>
            <a:prstDash val="solid"/>
            <a:round/>
            <a:headEnd type="none" w="sm" len="sm"/>
            <a:tailEnd type="none" w="sm" len="sm"/>
          </a:ln>
        </p:spPr>
      </p:pic>
      <p:pic>
        <p:nvPicPr>
          <p:cNvPr id="192" name="Google Shape;192;p5" descr="A picture containing text, clock, sign&#10;&#10;Description automatically generated"/>
          <p:cNvPicPr preferRelativeResize="0"/>
          <p:nvPr/>
        </p:nvPicPr>
        <p:blipFill rotWithShape="1">
          <a:blip r:embed="rId4">
            <a:alphaModFix/>
          </a:blip>
          <a:srcRect/>
          <a:stretch/>
        </p:blipFill>
        <p:spPr>
          <a:xfrm>
            <a:off x="4205477" y="414056"/>
            <a:ext cx="3781046" cy="1295005"/>
          </a:xfrm>
          <a:prstGeom prst="rect">
            <a:avLst/>
          </a:prstGeom>
          <a:noFill/>
          <a:ln w="9525" cap="flat" cmpd="sng">
            <a:solidFill>
              <a:srgbClr val="4F8F90"/>
            </a:solidFill>
            <a:prstDash val="solid"/>
            <a:round/>
            <a:headEnd type="none" w="sm" len="sm"/>
            <a:tailEnd type="none" w="sm" len="sm"/>
          </a:ln>
        </p:spPr>
      </p:pic>
      <p:pic>
        <p:nvPicPr>
          <p:cNvPr id="193" name="Google Shape;193;p5"/>
          <p:cNvPicPr preferRelativeResize="0"/>
          <p:nvPr/>
        </p:nvPicPr>
        <p:blipFill rotWithShape="1">
          <a:blip r:embed="rId5">
            <a:alphaModFix/>
          </a:blip>
          <a:srcRect l="15958" t="3987" r="26681" b="20269"/>
          <a:stretch/>
        </p:blipFill>
        <p:spPr>
          <a:xfrm>
            <a:off x="1528734" y="4234332"/>
            <a:ext cx="2130955" cy="1825577"/>
          </a:xfrm>
          <a:prstGeom prst="rect">
            <a:avLst/>
          </a:prstGeom>
          <a:noFill/>
          <a:ln>
            <a:noFill/>
          </a:ln>
        </p:spPr>
      </p:pic>
      <p:sp>
        <p:nvSpPr>
          <p:cNvPr id="194" name="Google Shape;194;p5"/>
          <p:cNvSpPr txBox="1"/>
          <p:nvPr/>
        </p:nvSpPr>
        <p:spPr>
          <a:xfrm>
            <a:off x="1361963" y="6123334"/>
            <a:ext cx="139172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lt1"/>
                </a:solidFill>
                <a:latin typeface="Arial"/>
                <a:ea typeface="Arial"/>
                <a:cs typeface="Arial"/>
                <a:sym typeface="Arial"/>
              </a:rPr>
              <a:t>Scott Bauer, USDA</a:t>
            </a:r>
            <a:endParaRPr/>
          </a:p>
        </p:txBody>
      </p:sp>
      <p:pic>
        <p:nvPicPr>
          <p:cNvPr id="195" name="Google Shape;195;p5"/>
          <p:cNvPicPr preferRelativeResize="0"/>
          <p:nvPr/>
        </p:nvPicPr>
        <p:blipFill rotWithShape="1">
          <a:blip r:embed="rId6">
            <a:alphaModFix/>
          </a:blip>
          <a:srcRect/>
          <a:stretch/>
        </p:blipFill>
        <p:spPr>
          <a:xfrm>
            <a:off x="8662590" y="2306522"/>
            <a:ext cx="2395959" cy="1566109"/>
          </a:xfrm>
          <a:prstGeom prst="rect">
            <a:avLst/>
          </a:prstGeom>
          <a:noFill/>
          <a:ln>
            <a:noFill/>
          </a:ln>
        </p:spPr>
      </p:pic>
      <p:sp>
        <p:nvSpPr>
          <p:cNvPr id="196" name="Google Shape;196;p5"/>
          <p:cNvSpPr txBox="1"/>
          <p:nvPr/>
        </p:nvSpPr>
        <p:spPr>
          <a:xfrm>
            <a:off x="8532312" y="3922202"/>
            <a:ext cx="276870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u="none" strike="noStrike">
                <a:solidFill>
                  <a:srgbClr val="54595D"/>
                </a:solidFill>
                <a:latin typeface="Arial"/>
                <a:ea typeface="Arial"/>
                <a:cs typeface="Arial"/>
                <a:sym typeface="Arial"/>
              </a:rPr>
              <a:t>David B. Langston, University of Georgia,</a:t>
            </a:r>
            <a:br>
              <a:rPr lang="en-GB" sz="1100" b="0" i="0" u="none" strike="noStrike">
                <a:solidFill>
                  <a:srgbClr val="54595D"/>
                </a:solidFill>
                <a:latin typeface="Arial"/>
                <a:ea typeface="Arial"/>
                <a:cs typeface="Arial"/>
                <a:sym typeface="Arial"/>
              </a:rPr>
            </a:br>
            <a:r>
              <a:rPr lang="en-GB" sz="1100" b="0" i="0" u="none" strike="noStrike">
                <a:solidFill>
                  <a:srgbClr val="54595D"/>
                </a:solidFill>
                <a:latin typeface="Arial"/>
                <a:ea typeface="Arial"/>
                <a:cs typeface="Arial"/>
                <a:sym typeface="Arial"/>
              </a:rPr>
              <a:t>Bugwood.org</a:t>
            </a:r>
            <a:endParaRPr sz="1100">
              <a:solidFill>
                <a:schemeClr val="lt1"/>
              </a:solidFill>
              <a:latin typeface="Arial"/>
              <a:ea typeface="Arial"/>
              <a:cs typeface="Arial"/>
              <a:sym typeface="Arial"/>
            </a:endParaRPr>
          </a:p>
        </p:txBody>
      </p:sp>
      <p:sp>
        <p:nvSpPr>
          <p:cNvPr id="197" name="Google Shape;197;p5"/>
          <p:cNvSpPr txBox="1"/>
          <p:nvPr/>
        </p:nvSpPr>
        <p:spPr>
          <a:xfrm>
            <a:off x="1610688" y="3068196"/>
            <a:ext cx="177644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lt1"/>
                </a:solidFill>
                <a:latin typeface="Arial"/>
                <a:ea typeface="Arial"/>
                <a:cs typeface="Arial"/>
                <a:sym typeface="Arial"/>
              </a:rPr>
              <a:t>Ian Clarke, VicFlora 2022</a:t>
            </a:r>
            <a:endParaRPr/>
          </a:p>
        </p:txBody>
      </p:sp>
      <p:pic>
        <p:nvPicPr>
          <p:cNvPr id="198" name="Google Shape;198;p5"/>
          <p:cNvPicPr preferRelativeResize="0"/>
          <p:nvPr/>
        </p:nvPicPr>
        <p:blipFill rotWithShape="1">
          <a:blip r:embed="rId7">
            <a:alphaModFix/>
          </a:blip>
          <a:srcRect/>
          <a:stretch/>
        </p:blipFill>
        <p:spPr>
          <a:xfrm>
            <a:off x="4120427" y="4255056"/>
            <a:ext cx="3797397" cy="1980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xfrm>
            <a:off x="1418921" y="808056"/>
            <a:ext cx="7958331" cy="1077229"/>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lt1"/>
              </a:buClr>
              <a:buSzPts val="3400"/>
              <a:buFont typeface="Arial"/>
              <a:buNone/>
            </a:pPr>
            <a:r>
              <a:rPr lang="en-GB" dirty="0"/>
              <a:t>Achievements</a:t>
            </a:r>
            <a:endParaRPr dirty="0"/>
          </a:p>
        </p:txBody>
      </p:sp>
      <p:sp>
        <p:nvSpPr>
          <p:cNvPr id="206" name="Google Shape;206;p6"/>
          <p:cNvSpPr txBox="1">
            <a:spLocks noGrp="1"/>
          </p:cNvSpPr>
          <p:nvPr>
            <p:ph type="body" idx="1"/>
          </p:nvPr>
        </p:nvSpPr>
        <p:spPr>
          <a:xfrm>
            <a:off x="1087437" y="2052116"/>
            <a:ext cx="5837238" cy="2738959"/>
          </a:xfrm>
          <a:prstGeom prst="rect">
            <a:avLst/>
          </a:prstGeom>
          <a:noFill/>
          <a:ln>
            <a:noFill/>
          </a:ln>
        </p:spPr>
        <p:txBody>
          <a:bodyPr spcFirstLastPara="1" wrap="square" lIns="91425" tIns="45700" rIns="91425" bIns="45700" anchor="ctr" anchorCtr="0">
            <a:normAutofit fontScale="85000" lnSpcReduction="10000"/>
          </a:bodyPr>
          <a:lstStyle/>
          <a:p>
            <a:pPr marL="342900" lvl="0" indent="-342900" algn="l" rtl="0">
              <a:lnSpc>
                <a:spcPct val="120000"/>
              </a:lnSpc>
              <a:spcBef>
                <a:spcPts val="0"/>
              </a:spcBef>
              <a:spcAft>
                <a:spcPts val="0"/>
              </a:spcAft>
              <a:buClr>
                <a:schemeClr val="dk1"/>
              </a:buClr>
              <a:buSzPts val="2000"/>
              <a:buChar char="•"/>
            </a:pPr>
            <a:r>
              <a:rPr lang="en-GB" dirty="0"/>
              <a:t>14 annual meetings on four continents</a:t>
            </a:r>
            <a:endParaRPr dirty="0"/>
          </a:p>
          <a:p>
            <a:pPr marL="342900" lvl="0" indent="-342900" algn="l" rtl="0">
              <a:lnSpc>
                <a:spcPct val="120000"/>
              </a:lnSpc>
              <a:spcBef>
                <a:spcPts val="400"/>
              </a:spcBef>
              <a:spcAft>
                <a:spcPts val="0"/>
              </a:spcAft>
              <a:buClr>
                <a:schemeClr val="dk1"/>
              </a:buClr>
              <a:buSzPts val="2000"/>
              <a:buChar char="•"/>
            </a:pPr>
            <a:r>
              <a:rPr lang="en-GB" dirty="0"/>
              <a:t>319 papers presented</a:t>
            </a:r>
            <a:endParaRPr dirty="0"/>
          </a:p>
          <a:p>
            <a:pPr marL="342900" lvl="0" indent="-342900" algn="l" rtl="0">
              <a:lnSpc>
                <a:spcPct val="120000"/>
              </a:lnSpc>
              <a:spcBef>
                <a:spcPts val="400"/>
              </a:spcBef>
              <a:spcAft>
                <a:spcPts val="0"/>
              </a:spcAft>
              <a:buClr>
                <a:schemeClr val="dk1"/>
              </a:buClr>
              <a:buSzPts val="2000"/>
              <a:buChar char="•"/>
            </a:pPr>
            <a:r>
              <a:rPr lang="en-GB" dirty="0"/>
              <a:t>Sponsorship of the 2012 meeting by the OECD and 2018 Meeting by Taiwanese Ministry of Science and Technology</a:t>
            </a:r>
          </a:p>
          <a:p>
            <a:pPr marL="342900" lvl="0" indent="-342900" algn="l" rtl="0">
              <a:lnSpc>
                <a:spcPct val="120000"/>
              </a:lnSpc>
              <a:spcBef>
                <a:spcPts val="400"/>
              </a:spcBef>
              <a:spcAft>
                <a:spcPts val="0"/>
              </a:spcAft>
              <a:buClr>
                <a:schemeClr val="dk1"/>
              </a:buClr>
              <a:buSzPts val="2000"/>
              <a:buChar char="•"/>
            </a:pPr>
            <a:r>
              <a:rPr lang="en-GB" dirty="0"/>
              <a:t>Webinar series</a:t>
            </a:r>
            <a:endParaRPr dirty="0"/>
          </a:p>
          <a:p>
            <a:pPr marL="344488" lvl="0" indent="-230188" algn="l" rtl="0">
              <a:lnSpc>
                <a:spcPct val="120000"/>
              </a:lnSpc>
              <a:spcBef>
                <a:spcPts val="1000"/>
              </a:spcBef>
              <a:spcAft>
                <a:spcPts val="0"/>
              </a:spcAft>
              <a:buSzPts val="1800"/>
              <a:buNone/>
            </a:pPr>
            <a:endParaRPr dirty="0"/>
          </a:p>
        </p:txBody>
      </p:sp>
      <p:pic>
        <p:nvPicPr>
          <p:cNvPr id="208" name="Google Shape;208;p6"/>
          <p:cNvPicPr preferRelativeResize="0"/>
          <p:nvPr/>
        </p:nvPicPr>
        <p:blipFill rotWithShape="1">
          <a:blip r:embed="rId3">
            <a:alphaModFix/>
          </a:blip>
          <a:srcRect l="16770" t="23127" r="19442" b="30887"/>
          <a:stretch/>
        </p:blipFill>
        <p:spPr>
          <a:xfrm>
            <a:off x="1418921" y="4636123"/>
            <a:ext cx="4537379" cy="1612277"/>
          </a:xfrm>
          <a:prstGeom prst="rect">
            <a:avLst/>
          </a:prstGeom>
          <a:noFill/>
          <a:ln>
            <a:noFill/>
          </a:ln>
        </p:spPr>
      </p:pic>
      <p:sp>
        <p:nvSpPr>
          <p:cNvPr id="209" name="Google Shape;209;p6"/>
          <p:cNvSpPr txBox="1"/>
          <p:nvPr/>
        </p:nvSpPr>
        <p:spPr>
          <a:xfrm>
            <a:off x="10535176" y="4972716"/>
            <a:ext cx="5693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319</a:t>
            </a:r>
            <a:endParaRPr/>
          </a:p>
        </p:txBody>
      </p:sp>
      <p:graphicFrame>
        <p:nvGraphicFramePr>
          <p:cNvPr id="2" name="Table 1">
            <a:extLst>
              <a:ext uri="{FF2B5EF4-FFF2-40B4-BE49-F238E27FC236}">
                <a16:creationId xmlns:a16="http://schemas.microsoft.com/office/drawing/2014/main" id="{6AE5BCE8-02D1-46E4-9503-B2D806BE713E}"/>
              </a:ext>
            </a:extLst>
          </p:cNvPr>
          <p:cNvGraphicFramePr>
            <a:graphicFrameLocks noGrp="1"/>
          </p:cNvGraphicFramePr>
          <p:nvPr>
            <p:extLst>
              <p:ext uri="{D42A27DB-BD31-4B8C-83A1-F6EECF244321}">
                <p14:modId xmlns:p14="http://schemas.microsoft.com/office/powerpoint/2010/main" val="1677986910"/>
              </p:ext>
            </p:extLst>
          </p:nvPr>
        </p:nvGraphicFramePr>
        <p:xfrm>
          <a:off x="6903662" y="201919"/>
          <a:ext cx="4947180" cy="5581031"/>
        </p:xfrm>
        <a:graphic>
          <a:graphicData uri="http://schemas.openxmlformats.org/drawingml/2006/table">
            <a:tbl>
              <a:tblPr/>
              <a:tblGrid>
                <a:gridCol w="1236795">
                  <a:extLst>
                    <a:ext uri="{9D8B030D-6E8A-4147-A177-3AD203B41FA5}">
                      <a16:colId xmlns:a16="http://schemas.microsoft.com/office/drawing/2014/main" val="625534575"/>
                    </a:ext>
                  </a:extLst>
                </a:gridCol>
                <a:gridCol w="1236795">
                  <a:extLst>
                    <a:ext uri="{9D8B030D-6E8A-4147-A177-3AD203B41FA5}">
                      <a16:colId xmlns:a16="http://schemas.microsoft.com/office/drawing/2014/main" val="83858384"/>
                    </a:ext>
                  </a:extLst>
                </a:gridCol>
                <a:gridCol w="1236795">
                  <a:extLst>
                    <a:ext uri="{9D8B030D-6E8A-4147-A177-3AD203B41FA5}">
                      <a16:colId xmlns:a16="http://schemas.microsoft.com/office/drawing/2014/main" val="3344977051"/>
                    </a:ext>
                  </a:extLst>
                </a:gridCol>
                <a:gridCol w="1236795">
                  <a:extLst>
                    <a:ext uri="{9D8B030D-6E8A-4147-A177-3AD203B41FA5}">
                      <a16:colId xmlns:a16="http://schemas.microsoft.com/office/drawing/2014/main" val="3842753252"/>
                    </a:ext>
                  </a:extLst>
                </a:gridCol>
              </a:tblGrid>
              <a:tr h="189189">
                <a:tc>
                  <a:txBody>
                    <a:bodyPr/>
                    <a:lstStyle/>
                    <a:p>
                      <a:pPr algn="r"/>
                      <a:r>
                        <a:rPr lang="en-AU" sz="1200" b="1">
                          <a:effectLst/>
                          <a:latin typeface="Calibri" panose="020F0502020204030204" pitchFamily="34" charset="0"/>
                        </a:rPr>
                        <a:t>No </a:t>
                      </a:r>
                      <a:endParaRPr lang="en-AU" sz="1200">
                        <a:effectLst/>
                        <a:latin typeface="Calibri" panose="020F0502020204030204" pitchFamily="34" charset="0"/>
                      </a:endParaRP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b="1">
                          <a:effectLst/>
                          <a:latin typeface="Calibri" panose="020F0502020204030204" pitchFamily="34" charset="0"/>
                        </a:rPr>
                        <a:t>Year</a:t>
                      </a:r>
                      <a:endParaRPr lang="en-AU" sz="1200">
                        <a:effectLst/>
                        <a:latin typeface="Calibri" panose="020F0502020204030204" pitchFamily="34" charset="0"/>
                      </a:endParaRP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b="1">
                          <a:effectLst/>
                          <a:latin typeface="Calibri" panose="020F0502020204030204" pitchFamily="34" charset="0"/>
                        </a:rPr>
                        <a:t>Location</a:t>
                      </a:r>
                      <a:endParaRPr lang="en-AU" sz="1200">
                        <a:effectLst/>
                        <a:latin typeface="Calibri" panose="020F0502020204030204" pitchFamily="34" charset="0"/>
                      </a:endParaRP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b="1">
                          <a:effectLst/>
                          <a:latin typeface="Calibri" panose="020F0502020204030204" pitchFamily="34" charset="0"/>
                        </a:rPr>
                        <a:t>Papers presented</a:t>
                      </a:r>
                      <a:endParaRPr lang="en-AU" sz="1200">
                        <a:effectLst/>
                        <a:latin typeface="Calibri" panose="020F0502020204030204" pitchFamily="34" charset="0"/>
                      </a:endParaRP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098012"/>
                  </a:ext>
                </a:extLst>
              </a:tr>
              <a:tr h="189189">
                <a:tc>
                  <a:txBody>
                    <a:bodyPr/>
                    <a:lstStyle/>
                    <a:p>
                      <a:pPr algn="r"/>
                      <a:r>
                        <a:rPr lang="en-AU" sz="1200">
                          <a:effectLst/>
                          <a:latin typeface="Calibri" panose="020F0502020204030204" pitchFamily="34" charset="0"/>
                        </a:rPr>
                        <a:t>1</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2007</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Fort Collins, Colorado, USA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18</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755364"/>
                  </a:ext>
                </a:extLst>
              </a:tr>
              <a:tr h="189189">
                <a:tc>
                  <a:txBody>
                    <a:bodyPr/>
                    <a:lstStyle/>
                    <a:p>
                      <a:pPr algn="r"/>
                      <a:r>
                        <a:rPr lang="en-AU" sz="1200">
                          <a:effectLst/>
                          <a:latin typeface="Calibri" panose="020F0502020204030204" pitchFamily="34" charset="0"/>
                        </a:rPr>
                        <a:t>2</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2008</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St. Paul, Minnesota, USA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14</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506767"/>
                  </a:ext>
                </a:extLst>
              </a:tr>
              <a:tr h="189189">
                <a:tc>
                  <a:txBody>
                    <a:bodyPr/>
                    <a:lstStyle/>
                    <a:p>
                      <a:pPr algn="r"/>
                      <a:r>
                        <a:rPr lang="en-AU" sz="1200">
                          <a:effectLst/>
                          <a:latin typeface="Calibri" panose="020F0502020204030204" pitchFamily="34" charset="0"/>
                        </a:rPr>
                        <a:t>3</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2009</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Pescadero, California, USA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26</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530556"/>
                  </a:ext>
                </a:extLst>
              </a:tr>
              <a:tr h="378377">
                <a:tc>
                  <a:txBody>
                    <a:bodyPr/>
                    <a:lstStyle/>
                    <a:p>
                      <a:pPr algn="r"/>
                      <a:r>
                        <a:rPr lang="en-AU" sz="1200">
                          <a:effectLst/>
                          <a:latin typeface="Calibri" panose="020F0502020204030204" pitchFamily="34" charset="0"/>
                        </a:rPr>
                        <a:t>4</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2010</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Port Douglas, Queensland, Australia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32</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613199"/>
                  </a:ext>
                </a:extLst>
              </a:tr>
              <a:tr h="189189">
                <a:tc>
                  <a:txBody>
                    <a:bodyPr/>
                    <a:lstStyle/>
                    <a:p>
                      <a:pPr algn="r"/>
                      <a:r>
                        <a:rPr lang="en-AU" sz="1200">
                          <a:effectLst/>
                          <a:latin typeface="Calibri" panose="020F0502020204030204" pitchFamily="34" charset="0"/>
                        </a:rPr>
                        <a:t>5</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2011</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Fort Collins, Colorado, USA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30</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080638"/>
                  </a:ext>
                </a:extLst>
              </a:tr>
              <a:tr h="189189">
                <a:tc>
                  <a:txBody>
                    <a:bodyPr/>
                    <a:lstStyle/>
                    <a:p>
                      <a:pPr algn="r"/>
                      <a:r>
                        <a:rPr lang="en-AU" sz="1200">
                          <a:effectLst/>
                          <a:latin typeface="Calibri" panose="020F0502020204030204" pitchFamily="34" charset="0"/>
                        </a:rPr>
                        <a:t>6</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2012</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Tromsø, Norway</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29</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39313"/>
                  </a:ext>
                </a:extLst>
              </a:tr>
              <a:tr h="378377">
                <a:tc>
                  <a:txBody>
                    <a:bodyPr/>
                    <a:lstStyle/>
                    <a:p>
                      <a:pPr algn="r"/>
                      <a:r>
                        <a:rPr lang="en-AU" sz="1200">
                          <a:effectLst/>
                          <a:latin typeface="Calibri" panose="020F0502020204030204" pitchFamily="34" charset="0"/>
                        </a:rPr>
                        <a:t>7</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2013</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Raleigh, North Carolina, USA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17</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444408"/>
                  </a:ext>
                </a:extLst>
              </a:tr>
              <a:tr h="189189">
                <a:tc>
                  <a:txBody>
                    <a:bodyPr/>
                    <a:lstStyle/>
                    <a:p>
                      <a:pPr algn="r"/>
                      <a:r>
                        <a:rPr lang="en-AU" sz="1200">
                          <a:effectLst/>
                          <a:latin typeface="Calibri" panose="020F0502020204030204" pitchFamily="34" charset="0"/>
                        </a:rPr>
                        <a:t>8</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2014</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Canberra, Australia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19</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011882"/>
                  </a:ext>
                </a:extLst>
              </a:tr>
              <a:tr h="189189">
                <a:tc>
                  <a:txBody>
                    <a:bodyPr/>
                    <a:lstStyle/>
                    <a:p>
                      <a:pPr algn="r"/>
                      <a:r>
                        <a:rPr lang="en-AU" sz="1200">
                          <a:effectLst/>
                          <a:latin typeface="Calibri" panose="020F0502020204030204" pitchFamily="34" charset="0"/>
                        </a:rPr>
                        <a:t>9</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2015</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Fort Collins, Colorado, USA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dirty="0">
                          <a:effectLst/>
                          <a:latin typeface="Calibri" panose="020F0502020204030204" pitchFamily="34" charset="0"/>
                        </a:rPr>
                        <a:t>17</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3760"/>
                  </a:ext>
                </a:extLst>
              </a:tr>
              <a:tr h="189189">
                <a:tc>
                  <a:txBody>
                    <a:bodyPr/>
                    <a:lstStyle/>
                    <a:p>
                      <a:pPr algn="r"/>
                      <a:r>
                        <a:rPr lang="en-AU" sz="1200">
                          <a:effectLst/>
                          <a:latin typeface="Calibri" panose="020F0502020204030204" pitchFamily="34" charset="0"/>
                        </a:rPr>
                        <a:t>10</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2016</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Parma, Italy</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dirty="0">
                          <a:effectLst/>
                          <a:latin typeface="Calibri" panose="020F0502020204030204" pitchFamily="34" charset="0"/>
                        </a:rPr>
                        <a:t>32</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136529"/>
                  </a:ext>
                </a:extLst>
              </a:tr>
              <a:tr h="189189">
                <a:tc>
                  <a:txBody>
                    <a:bodyPr/>
                    <a:lstStyle/>
                    <a:p>
                      <a:pPr algn="r"/>
                      <a:r>
                        <a:rPr lang="en-AU" sz="1200">
                          <a:effectLst/>
                          <a:latin typeface="Calibri" panose="020F0502020204030204" pitchFamily="34" charset="0"/>
                        </a:rPr>
                        <a:t>11</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2017</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Ottawa, Canada</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27</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745236"/>
                  </a:ext>
                </a:extLst>
              </a:tr>
              <a:tr h="189189">
                <a:tc>
                  <a:txBody>
                    <a:bodyPr/>
                    <a:lstStyle/>
                    <a:p>
                      <a:pPr algn="r"/>
                      <a:r>
                        <a:rPr lang="en-AU" sz="1200">
                          <a:effectLst/>
                          <a:latin typeface="Calibri" panose="020F0502020204030204" pitchFamily="34" charset="0"/>
                        </a:rPr>
                        <a:t>12</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2018</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Taichung, Taiwan</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26</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159685"/>
                  </a:ext>
                </a:extLst>
              </a:tr>
              <a:tr h="189189">
                <a:tc>
                  <a:txBody>
                    <a:bodyPr/>
                    <a:lstStyle/>
                    <a:p>
                      <a:pPr algn="r"/>
                      <a:r>
                        <a:rPr lang="en-AU" sz="1200">
                          <a:effectLst/>
                          <a:latin typeface="Calibri" panose="020F0502020204030204" pitchFamily="34" charset="0"/>
                        </a:rPr>
                        <a:t>13</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AU" sz="1200">
                          <a:effectLst/>
                          <a:latin typeface="Calibri" panose="020F0502020204030204" pitchFamily="34" charset="0"/>
                        </a:rPr>
                        <a:t>2019</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r>
                        <a:rPr lang="en-AU" sz="1200">
                          <a:effectLst/>
                          <a:latin typeface="Calibri" panose="020F0502020204030204" pitchFamily="34" charset="0"/>
                        </a:rPr>
                        <a:t>Poznan, Poland</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32</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134016"/>
                  </a:ext>
                </a:extLst>
              </a:tr>
              <a:tr h="378377">
                <a:tc>
                  <a:txBody>
                    <a:bodyPr/>
                    <a:lstStyle/>
                    <a:p>
                      <a:pPr algn="r"/>
                      <a:br>
                        <a:rPr lang="en-AU" sz="1200">
                          <a:effectLst/>
                          <a:latin typeface="Calibri" panose="020F0502020204030204" pitchFamily="34" charset="0"/>
                        </a:rPr>
                      </a:br>
                      <a:endParaRPr lang="en-AU" sz="1200">
                        <a:effectLst/>
                        <a:latin typeface="Calibri" panose="020F0502020204030204" pitchFamily="34" charset="0"/>
                      </a:endParaRP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AU" sz="1200">
                          <a:effectLst/>
                          <a:latin typeface="Calibri" panose="020F0502020204030204" pitchFamily="34" charset="0"/>
                        </a:rPr>
                        <a:t>2020</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r>
                        <a:rPr lang="en-AU" sz="1200" b="1" dirty="0">
                          <a:solidFill>
                            <a:srgbClr val="84BE41"/>
                          </a:solidFill>
                          <a:effectLst/>
                          <a:latin typeface="Calibri" panose="020F0502020204030204" pitchFamily="34" charset="0"/>
                        </a:rPr>
                        <a:t>Webinar series</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en-AU" sz="1200">
                          <a:effectLst/>
                          <a:latin typeface="Calibri" panose="020F0502020204030204" pitchFamily="34" charset="0"/>
                        </a:rPr>
                        <a:t>-</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156790"/>
                  </a:ext>
                </a:extLst>
              </a:tr>
              <a:tr h="189189">
                <a:tc>
                  <a:txBody>
                    <a:bodyPr/>
                    <a:lstStyle/>
                    <a:p>
                      <a:pPr algn="r"/>
                      <a:r>
                        <a:rPr lang="en-AU" sz="1200">
                          <a:effectLst/>
                          <a:latin typeface="Calibri" panose="020F0502020204030204" pitchFamily="34" charset="0"/>
                        </a:rPr>
                        <a:t>14</a:t>
                      </a:r>
                    </a:p>
                  </a:txBody>
                  <a:tcPr marL="32845" marR="32845" marT="0" marB="0" anchor="ctr">
                    <a:lnL w="7620"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AU" sz="1200">
                          <a:effectLst/>
                          <a:latin typeface="Calibri" panose="020F0502020204030204" pitchFamily="34" charset="0"/>
                        </a:rPr>
                        <a:t>2022</a:t>
                      </a:r>
                    </a:p>
                  </a:txBody>
                  <a:tcPr marL="32845" marR="32845"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r>
                        <a:rPr lang="en-AU" sz="1200">
                          <a:effectLst/>
                          <a:latin typeface="Calibri" panose="020F0502020204030204" pitchFamily="34" charset="0"/>
                        </a:rPr>
                        <a:t>Athens</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r"/>
                      <a:r>
                        <a:rPr lang="en-AU" sz="1200">
                          <a:effectLst/>
                          <a:latin typeface="Calibri" panose="020F0502020204030204" pitchFamily="34" charset="0"/>
                        </a:rPr>
                        <a:t>45</a:t>
                      </a: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69752"/>
                  </a:ext>
                </a:extLst>
              </a:tr>
              <a:tr h="378377">
                <a:tc>
                  <a:txBody>
                    <a:bodyPr/>
                    <a:lstStyle/>
                    <a:p>
                      <a:pPr algn="r"/>
                      <a:br>
                        <a:rPr lang="en-AU" sz="1200">
                          <a:effectLst/>
                          <a:latin typeface="Calibri" panose="020F0502020204030204" pitchFamily="34" charset="0"/>
                        </a:rPr>
                      </a:br>
                      <a:endParaRPr lang="en-AU" sz="1200">
                        <a:effectLst/>
                        <a:latin typeface="Calibri" panose="020F0502020204030204" pitchFamily="34" charset="0"/>
                      </a:endParaRPr>
                    </a:p>
                  </a:txBody>
                  <a:tcPr marL="32845" marR="3284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br>
                        <a:rPr lang="en-AU" sz="1200">
                          <a:effectLst/>
                          <a:latin typeface="Calibri" panose="020F0502020204030204" pitchFamily="34" charset="0"/>
                        </a:rPr>
                      </a:br>
                      <a:endParaRPr lang="en-AU" sz="1200">
                        <a:effectLst/>
                        <a:latin typeface="Calibri" panose="020F0502020204030204" pitchFamily="34" charset="0"/>
                      </a:endParaRPr>
                    </a:p>
                  </a:txBody>
                  <a:tcPr marL="32845" marR="32845"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r>
                        <a:rPr lang="en-AU" sz="1200" b="1">
                          <a:effectLst/>
                          <a:latin typeface="Calibri" panose="020F0502020204030204" pitchFamily="34" charset="0"/>
                        </a:rPr>
                        <a:t>TOTAL</a:t>
                      </a:r>
                      <a:endParaRPr lang="en-AU" sz="1200">
                        <a:effectLst/>
                        <a:latin typeface="Calibri" panose="020F0502020204030204" pitchFamily="34" charset="0"/>
                      </a:endParaRP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AU" sz="1200" b="1">
                          <a:effectLst/>
                          <a:latin typeface="Calibri" panose="020F0502020204030204" pitchFamily="34" charset="0"/>
                        </a:rPr>
                        <a:t>364</a:t>
                      </a:r>
                      <a:endParaRPr lang="en-AU" sz="1200">
                        <a:effectLst/>
                        <a:latin typeface="Calibri" panose="020F0502020204030204" pitchFamily="34" charset="0"/>
                      </a:endParaRPr>
                    </a:p>
                  </a:txBody>
                  <a:tcPr marL="32845" marR="32845"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70401876"/>
                  </a:ext>
                </a:extLst>
              </a:tr>
              <a:tr h="378377">
                <a:tc>
                  <a:txBody>
                    <a:bodyPr/>
                    <a:lstStyle/>
                    <a:p>
                      <a:pPr algn="r"/>
                      <a:br>
                        <a:rPr lang="en-AU" sz="1200">
                          <a:effectLst/>
                          <a:latin typeface="Calibri" panose="020F0502020204030204" pitchFamily="34" charset="0"/>
                        </a:rPr>
                      </a:br>
                      <a:endParaRPr lang="en-AU" sz="1200">
                        <a:effectLst/>
                        <a:latin typeface="Calibri" panose="020F0502020204030204" pitchFamily="34" charset="0"/>
                      </a:endParaRPr>
                    </a:p>
                  </a:txBody>
                  <a:tcPr marL="32845" marR="3284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br>
                        <a:rPr lang="en-AU" sz="1200">
                          <a:effectLst/>
                          <a:latin typeface="Calibri" panose="020F0502020204030204" pitchFamily="34" charset="0"/>
                        </a:rPr>
                      </a:br>
                      <a:endParaRPr lang="en-AU" sz="1200">
                        <a:effectLst/>
                        <a:latin typeface="Calibri" panose="020F0502020204030204" pitchFamily="34" charset="0"/>
                      </a:endParaRPr>
                    </a:p>
                  </a:txBody>
                  <a:tcPr marL="32845" marR="3284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br>
                        <a:rPr lang="en-AU" sz="1200">
                          <a:effectLst/>
                          <a:latin typeface="Calibri" panose="020F0502020204030204" pitchFamily="34" charset="0"/>
                        </a:rPr>
                      </a:br>
                      <a:endParaRPr lang="en-AU" sz="1200">
                        <a:effectLst/>
                        <a:latin typeface="Calibri" panose="020F0502020204030204" pitchFamily="34" charset="0"/>
                      </a:endParaRPr>
                    </a:p>
                  </a:txBody>
                  <a:tcPr marL="32845" marR="3284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br>
                        <a:rPr lang="en-AU" sz="1200" dirty="0">
                          <a:effectLst/>
                          <a:latin typeface="Calibri" panose="020F0502020204030204" pitchFamily="34" charset="0"/>
                        </a:rPr>
                      </a:br>
                      <a:endParaRPr lang="en-AU" sz="1200" dirty="0">
                        <a:effectLst/>
                        <a:latin typeface="Calibri" panose="020F0502020204030204" pitchFamily="34" charset="0"/>
                      </a:endParaRPr>
                    </a:p>
                  </a:txBody>
                  <a:tcPr marL="32845" marR="3284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0313088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a:spLocks noGrp="1"/>
          </p:cNvSpPr>
          <p:nvPr>
            <p:ph type="title"/>
          </p:nvPr>
        </p:nvSpPr>
        <p:spPr>
          <a:xfrm>
            <a:off x="1088964" y="621990"/>
            <a:ext cx="5340412" cy="107722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Arial"/>
              <a:buNone/>
            </a:pPr>
            <a:r>
              <a:rPr lang="en-GB" sz="3600"/>
              <a:t>Achievements - Work group activities</a:t>
            </a:r>
            <a:endParaRPr/>
          </a:p>
        </p:txBody>
      </p:sp>
      <p:sp>
        <p:nvSpPr>
          <p:cNvPr id="215" name="Google Shape;215;p7"/>
          <p:cNvSpPr txBox="1">
            <a:spLocks noGrp="1"/>
          </p:cNvSpPr>
          <p:nvPr>
            <p:ph type="body" idx="1"/>
          </p:nvPr>
        </p:nvSpPr>
        <p:spPr>
          <a:xfrm>
            <a:off x="1665637" y="1724120"/>
            <a:ext cx="4313001" cy="418581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20000"/>
              </a:lnSpc>
              <a:spcBef>
                <a:spcPts val="0"/>
              </a:spcBef>
              <a:spcAft>
                <a:spcPts val="0"/>
              </a:spcAft>
              <a:buClr>
                <a:schemeClr val="dk1"/>
              </a:buClr>
              <a:buSzPct val="100000"/>
              <a:buNone/>
            </a:pPr>
            <a:r>
              <a:rPr lang="en-GB" sz="2000" dirty="0"/>
              <a:t>Work Group activities have:</a:t>
            </a:r>
            <a:endParaRPr dirty="0"/>
          </a:p>
          <a:p>
            <a:pPr marL="342900" lvl="0" indent="-342900" algn="l" rtl="0">
              <a:lnSpc>
                <a:spcPct val="120000"/>
              </a:lnSpc>
              <a:spcBef>
                <a:spcPts val="396"/>
              </a:spcBef>
              <a:spcAft>
                <a:spcPts val="0"/>
              </a:spcAft>
              <a:buClr>
                <a:schemeClr val="dk1"/>
              </a:buClr>
              <a:buSzPct val="100000"/>
              <a:buChar char="•"/>
            </a:pPr>
            <a:r>
              <a:rPr lang="en-GB" sz="2000" dirty="0"/>
              <a:t>Led to publications</a:t>
            </a:r>
            <a:endParaRPr dirty="0"/>
          </a:p>
          <a:p>
            <a:pPr marL="342900" lvl="0" indent="-342900" algn="l" rtl="0">
              <a:lnSpc>
                <a:spcPct val="120000"/>
              </a:lnSpc>
              <a:spcBef>
                <a:spcPts val="396"/>
              </a:spcBef>
              <a:spcAft>
                <a:spcPts val="0"/>
              </a:spcAft>
              <a:buClr>
                <a:schemeClr val="dk1"/>
              </a:buClr>
              <a:buSzPct val="100000"/>
              <a:buChar char="•"/>
            </a:pPr>
            <a:r>
              <a:rPr lang="en-GB" sz="2000" dirty="0"/>
              <a:t>Provided invaluable feedback on new endeavours, </a:t>
            </a:r>
            <a:r>
              <a:rPr lang="en-GB" sz="2000" dirty="0" err="1"/>
              <a:t>e.g</a:t>
            </a:r>
            <a:r>
              <a:rPr lang="en-GB" sz="2000" dirty="0"/>
              <a:t> NAPPFAST (NCSU-APHIS Plant Pest Forecasting System), the PRATIQUE EU Project and CLIMEX pest risk modelling software v. 4</a:t>
            </a:r>
            <a:endParaRPr dirty="0"/>
          </a:p>
          <a:p>
            <a:pPr marL="342900" lvl="0" indent="-342900" algn="l" rtl="0">
              <a:lnSpc>
                <a:spcPct val="120000"/>
              </a:lnSpc>
              <a:spcBef>
                <a:spcPts val="396"/>
              </a:spcBef>
              <a:spcAft>
                <a:spcPts val="0"/>
              </a:spcAft>
              <a:buClr>
                <a:schemeClr val="dk1"/>
              </a:buClr>
              <a:buSzPct val="100000"/>
              <a:buChar char="•"/>
            </a:pPr>
            <a:r>
              <a:rPr lang="en-GB" sz="2000" dirty="0"/>
              <a:t>Enabled comparisons to be made between different approaches and models </a:t>
            </a:r>
            <a:endParaRPr dirty="0"/>
          </a:p>
          <a:p>
            <a:pPr marL="342900" lvl="0" indent="-342900" algn="l" rtl="0">
              <a:lnSpc>
                <a:spcPct val="120000"/>
              </a:lnSpc>
              <a:spcBef>
                <a:spcPts val="396"/>
              </a:spcBef>
              <a:spcAft>
                <a:spcPts val="0"/>
              </a:spcAft>
              <a:buClr>
                <a:schemeClr val="dk1"/>
              </a:buClr>
              <a:buSzPct val="100000"/>
              <a:buChar char="•"/>
            </a:pPr>
            <a:r>
              <a:rPr lang="en-GB" sz="2000" dirty="0"/>
              <a:t>Provided a general forum for discussion on particularly challenging topics</a:t>
            </a:r>
            <a:endParaRPr dirty="0"/>
          </a:p>
        </p:txBody>
      </p:sp>
      <p:pic>
        <p:nvPicPr>
          <p:cNvPr id="216" name="Google Shape;216;p7" descr="IPRRG 10th meeting in Parma, Italy, 23-26 August 2016"/>
          <p:cNvPicPr preferRelativeResize="0"/>
          <p:nvPr/>
        </p:nvPicPr>
        <p:blipFill rotWithShape="1">
          <a:blip r:embed="rId3">
            <a:alphaModFix/>
          </a:blip>
          <a:srcRect/>
          <a:stretch/>
        </p:blipFill>
        <p:spPr>
          <a:xfrm>
            <a:off x="7213600" y="4187996"/>
            <a:ext cx="2178086" cy="1350498"/>
          </a:xfrm>
          <a:prstGeom prst="rect">
            <a:avLst/>
          </a:prstGeom>
          <a:noFill/>
          <a:ln>
            <a:noFill/>
          </a:ln>
        </p:spPr>
      </p:pic>
      <p:pic>
        <p:nvPicPr>
          <p:cNvPr id="217" name="Google Shape;217;p7"/>
          <p:cNvPicPr preferRelativeResize="0"/>
          <p:nvPr/>
        </p:nvPicPr>
        <p:blipFill rotWithShape="1">
          <a:blip r:embed="rId4">
            <a:alphaModFix/>
          </a:blip>
          <a:srcRect l="35232" t="15203" r="35988" b="19626"/>
          <a:stretch/>
        </p:blipFill>
        <p:spPr>
          <a:xfrm>
            <a:off x="10216285" y="3739150"/>
            <a:ext cx="1529698" cy="1894352"/>
          </a:xfrm>
          <a:prstGeom prst="rect">
            <a:avLst/>
          </a:prstGeom>
          <a:noFill/>
          <a:ln>
            <a:noFill/>
          </a:ln>
        </p:spPr>
      </p:pic>
      <p:pic>
        <p:nvPicPr>
          <p:cNvPr id="218" name="Google Shape;218;p7" descr="\\SS1\teams\PLH\Shared\pra\PRATIQUE\Development of website_Publication material\Images for pratique website etc\pratiqueHeader5.jpg"/>
          <p:cNvPicPr preferRelativeResize="0"/>
          <p:nvPr/>
        </p:nvPicPr>
        <p:blipFill rotWithShape="1">
          <a:blip r:embed="rId5">
            <a:alphaModFix/>
          </a:blip>
          <a:srcRect/>
          <a:stretch/>
        </p:blipFill>
        <p:spPr>
          <a:xfrm>
            <a:off x="5504215" y="5622085"/>
            <a:ext cx="4174104" cy="604375"/>
          </a:xfrm>
          <a:prstGeom prst="rect">
            <a:avLst/>
          </a:prstGeom>
          <a:noFill/>
          <a:ln>
            <a:noFill/>
          </a:ln>
        </p:spPr>
      </p:pic>
      <p:sp>
        <p:nvSpPr>
          <p:cNvPr id="219" name="Google Shape;219;p7"/>
          <p:cNvSpPr/>
          <p:nvPr/>
        </p:nvSpPr>
        <p:spPr>
          <a:xfrm>
            <a:off x="8135436" y="1655811"/>
            <a:ext cx="1306005" cy="1237957"/>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IPRRG</a:t>
            </a:r>
            <a:endParaRPr sz="1800">
              <a:solidFill>
                <a:schemeClr val="lt1"/>
              </a:solidFill>
              <a:latin typeface="Arial"/>
              <a:ea typeface="Arial"/>
              <a:cs typeface="Arial"/>
              <a:sym typeface="Arial"/>
            </a:endParaRPr>
          </a:p>
        </p:txBody>
      </p:sp>
      <p:sp>
        <p:nvSpPr>
          <p:cNvPr id="220" name="Google Shape;220;p7"/>
          <p:cNvSpPr/>
          <p:nvPr/>
        </p:nvSpPr>
        <p:spPr>
          <a:xfrm>
            <a:off x="6992681" y="474125"/>
            <a:ext cx="1850174" cy="1688123"/>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366092"/>
              </a:buClr>
              <a:buSzPts val="1800"/>
              <a:buFont typeface="Calibri"/>
              <a:buNone/>
            </a:pPr>
            <a:r>
              <a:rPr lang="en-GB" sz="1800">
                <a:solidFill>
                  <a:srgbClr val="366092"/>
                </a:solidFill>
                <a:latin typeface="Calibri"/>
                <a:ea typeface="Calibri"/>
                <a:cs typeface="Calibri"/>
                <a:sym typeface="Calibri"/>
              </a:rPr>
              <a:t>Pathways</a:t>
            </a:r>
            <a:endParaRPr sz="1800">
              <a:solidFill>
                <a:schemeClr val="lt1"/>
              </a:solidFill>
              <a:latin typeface="Arial"/>
              <a:ea typeface="Arial"/>
              <a:cs typeface="Arial"/>
              <a:sym typeface="Arial"/>
            </a:endParaRPr>
          </a:p>
        </p:txBody>
      </p:sp>
      <p:sp>
        <p:nvSpPr>
          <p:cNvPr id="221" name="Google Shape;221;p7"/>
          <p:cNvSpPr/>
          <p:nvPr/>
        </p:nvSpPr>
        <p:spPr>
          <a:xfrm>
            <a:off x="6666180" y="2162248"/>
            <a:ext cx="1850174" cy="1688123"/>
          </a:xfrm>
          <a:prstGeom prst="ellipse">
            <a:avLst/>
          </a:prstGeom>
          <a:noFill/>
          <a:ln w="25400" cap="flat" cmpd="sng">
            <a:solidFill>
              <a:srgbClr val="B2A0C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B2A0C7"/>
              </a:buClr>
              <a:buSzPts val="1800"/>
              <a:buFont typeface="Calibri"/>
              <a:buNone/>
            </a:pPr>
            <a:r>
              <a:rPr lang="en-GB" sz="1800">
                <a:solidFill>
                  <a:srgbClr val="B2A0C7"/>
                </a:solidFill>
                <a:latin typeface="Calibri"/>
                <a:ea typeface="Calibri"/>
                <a:cs typeface="Calibri"/>
                <a:sym typeface="Calibri"/>
              </a:rPr>
              <a:t>Economic Modelling</a:t>
            </a:r>
            <a:endParaRPr sz="1800">
              <a:solidFill>
                <a:schemeClr val="lt1"/>
              </a:solidFill>
              <a:latin typeface="Arial"/>
              <a:ea typeface="Arial"/>
              <a:cs typeface="Arial"/>
              <a:sym typeface="Arial"/>
            </a:endParaRPr>
          </a:p>
        </p:txBody>
      </p:sp>
      <p:sp>
        <p:nvSpPr>
          <p:cNvPr id="222" name="Google Shape;222;p7"/>
          <p:cNvSpPr/>
          <p:nvPr/>
        </p:nvSpPr>
        <p:spPr>
          <a:xfrm>
            <a:off x="8516950" y="474125"/>
            <a:ext cx="1850174" cy="1688123"/>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Uncertainty</a:t>
            </a:r>
            <a:endParaRPr sz="1800">
              <a:solidFill>
                <a:schemeClr val="lt1"/>
              </a:solidFill>
              <a:latin typeface="Arial"/>
              <a:ea typeface="Arial"/>
              <a:cs typeface="Arial"/>
              <a:sym typeface="Arial"/>
            </a:endParaRPr>
          </a:p>
        </p:txBody>
      </p:sp>
      <p:sp>
        <p:nvSpPr>
          <p:cNvPr id="223" name="Google Shape;223;p7"/>
          <p:cNvSpPr/>
          <p:nvPr/>
        </p:nvSpPr>
        <p:spPr>
          <a:xfrm>
            <a:off x="8788439" y="2346333"/>
            <a:ext cx="1850174" cy="1688123"/>
          </a:xfrm>
          <a:prstGeom prst="ellipse">
            <a:avLst/>
          </a:prstGeom>
          <a:noFill/>
          <a:ln w="25400" cap="flat" cmpd="sng">
            <a:solidFill>
              <a:srgbClr val="D6E3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D6E3BC"/>
              </a:buClr>
              <a:buSzPts val="1400"/>
              <a:buFont typeface="Calibri"/>
              <a:buNone/>
            </a:pPr>
            <a:r>
              <a:rPr lang="en-GB" sz="1400" b="1">
                <a:solidFill>
                  <a:srgbClr val="D6E3BC"/>
                </a:solidFill>
                <a:latin typeface="Calibri"/>
                <a:ea typeface="Calibri"/>
                <a:cs typeface="Calibri"/>
                <a:sym typeface="Calibri"/>
              </a:rPr>
              <a:t>Establishment &amp; Spread</a:t>
            </a:r>
            <a:endParaRPr sz="1800">
              <a:solidFill>
                <a:schemeClr val="lt1"/>
              </a:solidFill>
              <a:latin typeface="Arial"/>
              <a:ea typeface="Arial"/>
              <a:cs typeface="Arial"/>
              <a:sym typeface="Arial"/>
            </a:endParaRPr>
          </a:p>
        </p:txBody>
      </p:sp>
      <p:sp>
        <p:nvSpPr>
          <p:cNvPr id="224" name="Google Shape;224;p7"/>
          <p:cNvSpPr/>
          <p:nvPr/>
        </p:nvSpPr>
        <p:spPr>
          <a:xfrm>
            <a:off x="9223774" y="1430728"/>
            <a:ext cx="1850174" cy="1688123"/>
          </a:xfrm>
          <a:prstGeom prst="ellipse">
            <a:avLst/>
          </a:prstGeom>
          <a:no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953734"/>
              </a:buClr>
              <a:buSzPts val="1800"/>
              <a:buFont typeface="Calibri"/>
              <a:buNone/>
            </a:pPr>
            <a:r>
              <a:rPr lang="en-GB" sz="1800">
                <a:solidFill>
                  <a:srgbClr val="953734"/>
                </a:solidFill>
                <a:latin typeface="Calibri"/>
                <a:ea typeface="Calibri"/>
                <a:cs typeface="Calibri"/>
                <a:sym typeface="Calibri"/>
              </a:rPr>
              <a:t>Model Comparison</a:t>
            </a:r>
            <a:endParaRPr sz="1800">
              <a:solidFill>
                <a:schemeClr val="lt1"/>
              </a:solidFill>
              <a:latin typeface="Arial"/>
              <a:ea typeface="Arial"/>
              <a:cs typeface="Arial"/>
              <a:sym typeface="Arial"/>
            </a:endParaRPr>
          </a:p>
        </p:txBody>
      </p:sp>
      <p:sp>
        <p:nvSpPr>
          <p:cNvPr id="225" name="Google Shape;225;p7"/>
          <p:cNvSpPr/>
          <p:nvPr/>
        </p:nvSpPr>
        <p:spPr>
          <a:xfrm>
            <a:off x="7700101" y="3400205"/>
            <a:ext cx="1686924" cy="281354"/>
          </a:xfrm>
          <a:prstGeom prst="ellipse">
            <a:avLst/>
          </a:prstGeom>
          <a:noFill/>
          <a:ln w="25400" cap="flat" cmpd="sng">
            <a:solidFill>
              <a:srgbClr val="5F497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5F497A"/>
              </a:buClr>
              <a:buSzPts val="1400"/>
              <a:buFont typeface="Calibri"/>
              <a:buNone/>
            </a:pPr>
            <a:r>
              <a:rPr lang="en-GB" sz="1400">
                <a:solidFill>
                  <a:srgbClr val="5F497A"/>
                </a:solidFill>
                <a:latin typeface="Calibri"/>
                <a:ea typeface="Calibri"/>
                <a:cs typeface="Calibri"/>
                <a:sym typeface="Calibri"/>
              </a:rPr>
              <a:t>Project Stinky</a:t>
            </a: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GB"/>
              <a:t>Achievements - Publications</a:t>
            </a:r>
            <a:endParaRPr/>
          </a:p>
        </p:txBody>
      </p:sp>
      <p:sp>
        <p:nvSpPr>
          <p:cNvPr id="231" name="Google Shape;231;p8"/>
          <p:cNvSpPr txBox="1">
            <a:spLocks noGrp="1"/>
          </p:cNvSpPr>
          <p:nvPr>
            <p:ph type="body" idx="1"/>
          </p:nvPr>
        </p:nvSpPr>
        <p:spPr>
          <a:xfrm>
            <a:off x="1161969" y="1772716"/>
            <a:ext cx="4175841" cy="3997828"/>
          </a:xfrm>
          <a:prstGeom prst="rect">
            <a:avLst/>
          </a:prstGeom>
          <a:noFill/>
          <a:ln>
            <a:noFill/>
          </a:ln>
        </p:spPr>
        <p:txBody>
          <a:bodyPr spcFirstLastPara="1" wrap="square" lIns="91425" tIns="45700" rIns="91425" bIns="45700" anchor="ctr" anchorCtr="0">
            <a:normAutofit fontScale="62500" lnSpcReduction="20000"/>
          </a:bodyPr>
          <a:lstStyle/>
          <a:p>
            <a:pPr marL="571500" lvl="0" indent="-571500" algn="l" rtl="0">
              <a:lnSpc>
                <a:spcPct val="120000"/>
              </a:lnSpc>
              <a:spcBef>
                <a:spcPts val="0"/>
              </a:spcBef>
              <a:spcAft>
                <a:spcPts val="0"/>
              </a:spcAft>
              <a:buClr>
                <a:schemeClr val="dk1"/>
              </a:buClr>
              <a:buSzPct val="100000"/>
              <a:buFont typeface="Calibri"/>
              <a:buAutoNum type="romanLcPeriod"/>
            </a:pPr>
            <a:r>
              <a:rPr lang="en-GB" dirty="0"/>
              <a:t>Pest risk maps for invasive alien species: a roadmap for improvement (</a:t>
            </a:r>
            <a:r>
              <a:rPr lang="en-GB" dirty="0" err="1"/>
              <a:t>Venette</a:t>
            </a:r>
            <a:r>
              <a:rPr lang="en-GB" dirty="0"/>
              <a:t> RC et al; 2010; </a:t>
            </a:r>
            <a:r>
              <a:rPr lang="en-GB" i="1" dirty="0"/>
              <a:t>Bioscience</a:t>
            </a:r>
            <a:r>
              <a:rPr lang="en-GB" dirty="0"/>
              <a:t>)</a:t>
            </a:r>
            <a:endParaRPr dirty="0"/>
          </a:p>
          <a:p>
            <a:pPr marL="571500" lvl="0" indent="-571500" algn="l" rtl="0">
              <a:lnSpc>
                <a:spcPct val="120000"/>
              </a:lnSpc>
              <a:spcBef>
                <a:spcPts val="352"/>
              </a:spcBef>
              <a:spcAft>
                <a:spcPts val="0"/>
              </a:spcAft>
              <a:buClr>
                <a:schemeClr val="dk1"/>
              </a:buClr>
              <a:buSzPct val="100000"/>
              <a:buFont typeface="Calibri"/>
              <a:buAutoNum type="romanLcPeriod"/>
            </a:pPr>
            <a:r>
              <a:rPr lang="en-GB" dirty="0"/>
              <a:t>Advancing risk assessment models to address climate change, economics and uncertainty (Kriticos DJ et al; </a:t>
            </a:r>
            <a:r>
              <a:rPr lang="en-GB" i="1" dirty="0" err="1"/>
              <a:t>Neobiota</a:t>
            </a:r>
            <a:r>
              <a:rPr lang="en-GB" dirty="0"/>
              <a:t> Special Issue; 2013) </a:t>
            </a:r>
            <a:endParaRPr dirty="0"/>
          </a:p>
          <a:p>
            <a:pPr marL="571500" lvl="0" indent="-571500" algn="l" rtl="0">
              <a:lnSpc>
                <a:spcPct val="120000"/>
              </a:lnSpc>
              <a:spcBef>
                <a:spcPts val="352"/>
              </a:spcBef>
              <a:spcAft>
                <a:spcPts val="0"/>
              </a:spcAft>
              <a:buClr>
                <a:schemeClr val="dk1"/>
              </a:buClr>
              <a:buSzPct val="100000"/>
              <a:buFont typeface="Calibri"/>
              <a:buAutoNum type="romanLcPeriod"/>
            </a:pPr>
            <a:r>
              <a:rPr lang="en-GB" dirty="0"/>
              <a:t>Pest Risk Modelling and Mapping for Invasive Alien Species. (</a:t>
            </a:r>
            <a:r>
              <a:rPr lang="en-GB" dirty="0" err="1"/>
              <a:t>Venette</a:t>
            </a:r>
            <a:r>
              <a:rPr lang="en-GB" dirty="0"/>
              <a:t> RC (Ed);  2015. CAB International)</a:t>
            </a:r>
            <a:endParaRPr dirty="0"/>
          </a:p>
        </p:txBody>
      </p:sp>
      <p:pic>
        <p:nvPicPr>
          <p:cNvPr id="232" name="Google Shape;232;p8"/>
          <p:cNvPicPr preferRelativeResize="0"/>
          <p:nvPr/>
        </p:nvPicPr>
        <p:blipFill rotWithShape="1">
          <a:blip r:embed="rId3">
            <a:alphaModFix/>
          </a:blip>
          <a:srcRect l="6666" t="3980" r="5333" b="2477"/>
          <a:stretch/>
        </p:blipFill>
        <p:spPr>
          <a:xfrm>
            <a:off x="5577135" y="2055250"/>
            <a:ext cx="1718484" cy="2447538"/>
          </a:xfrm>
          <a:prstGeom prst="rect">
            <a:avLst/>
          </a:prstGeom>
          <a:noFill/>
          <a:ln>
            <a:noFill/>
          </a:ln>
        </p:spPr>
      </p:pic>
      <p:pic>
        <p:nvPicPr>
          <p:cNvPr id="233" name="Google Shape;233;p8" descr="September 2013 NeoBiota 18 cover"/>
          <p:cNvPicPr preferRelativeResize="0"/>
          <p:nvPr/>
        </p:nvPicPr>
        <p:blipFill rotWithShape="1">
          <a:blip r:embed="rId4">
            <a:alphaModFix/>
          </a:blip>
          <a:srcRect/>
          <a:stretch/>
        </p:blipFill>
        <p:spPr>
          <a:xfrm>
            <a:off x="7324775" y="1922629"/>
            <a:ext cx="2219599" cy="3175632"/>
          </a:xfrm>
          <a:prstGeom prst="rect">
            <a:avLst/>
          </a:prstGeom>
          <a:noFill/>
          <a:ln>
            <a:noFill/>
          </a:ln>
        </p:spPr>
      </p:pic>
      <p:pic>
        <p:nvPicPr>
          <p:cNvPr id="234" name="Google Shape;234;p8"/>
          <p:cNvPicPr preferRelativeResize="0"/>
          <p:nvPr/>
        </p:nvPicPr>
        <p:blipFill rotWithShape="1">
          <a:blip r:embed="rId5">
            <a:alphaModFix/>
          </a:blip>
          <a:srcRect/>
          <a:stretch/>
        </p:blipFill>
        <p:spPr>
          <a:xfrm>
            <a:off x="9580192" y="1885285"/>
            <a:ext cx="2268438" cy="3212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title"/>
          </p:nvPr>
        </p:nvSpPr>
        <p:spPr>
          <a:xfrm>
            <a:off x="1872803" y="267203"/>
            <a:ext cx="8683555" cy="784357"/>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ts val="3400"/>
              <a:buFont typeface="Arial"/>
              <a:buNone/>
            </a:pPr>
            <a:r>
              <a:rPr lang="en-GB" dirty="0"/>
              <a:t>What have we achieved – The roadmap</a:t>
            </a:r>
            <a:endParaRPr dirty="0"/>
          </a:p>
        </p:txBody>
      </p:sp>
      <p:sp>
        <p:nvSpPr>
          <p:cNvPr id="240" name="Google Shape;240;p9"/>
          <p:cNvSpPr txBox="1">
            <a:spLocks noGrp="1"/>
          </p:cNvSpPr>
          <p:nvPr>
            <p:ph type="body" idx="1"/>
          </p:nvPr>
        </p:nvSpPr>
        <p:spPr>
          <a:xfrm>
            <a:off x="1651000" y="3851910"/>
            <a:ext cx="4109734" cy="2198034"/>
          </a:xfrm>
          <a:prstGeom prst="rect">
            <a:avLst/>
          </a:prstGeom>
          <a:noFill/>
          <a:ln>
            <a:noFill/>
          </a:ln>
        </p:spPr>
        <p:txBody>
          <a:bodyPr spcFirstLastPara="1" wrap="square" lIns="91425" tIns="45700" rIns="91425" bIns="45700" anchor="t" anchorCtr="0">
            <a:noAutofit/>
          </a:bodyPr>
          <a:lstStyle/>
          <a:p>
            <a:pPr marL="381000" marR="0" lvl="0" indent="-381000" algn="l" rtl="0">
              <a:lnSpc>
                <a:spcPct val="120000"/>
              </a:lnSpc>
              <a:spcBef>
                <a:spcPts val="0"/>
              </a:spcBef>
              <a:spcAft>
                <a:spcPts val="0"/>
              </a:spcAft>
              <a:buClr>
                <a:schemeClr val="dk1"/>
              </a:buClr>
              <a:buSzPct val="128000"/>
              <a:buFont typeface="Noto Sans Symbols"/>
              <a:buAutoNum type="arabicPeriod"/>
            </a:pPr>
            <a:r>
              <a:rPr lang="en-GB" sz="1400" b="1" dirty="0">
                <a:solidFill>
                  <a:schemeClr val="dk1"/>
                </a:solidFill>
                <a:latin typeface="Calibri"/>
                <a:ea typeface="Calibri"/>
                <a:cs typeface="Calibri"/>
                <a:sym typeface="Calibri"/>
              </a:rPr>
              <a:t>Provide greater documentation of model development and assessment.</a:t>
            </a:r>
            <a:endParaRPr sz="1400" dirty="0"/>
          </a:p>
          <a:p>
            <a:pPr marL="381000" marR="0" lvl="0" indent="-381000" algn="l" rtl="0">
              <a:lnSpc>
                <a:spcPct val="120000"/>
              </a:lnSpc>
              <a:spcBef>
                <a:spcPts val="0"/>
              </a:spcBef>
              <a:spcAft>
                <a:spcPts val="0"/>
              </a:spcAft>
              <a:buClr>
                <a:schemeClr val="dk1"/>
              </a:buClr>
              <a:buSzPct val="128000"/>
              <a:buFont typeface="Noto Sans Symbols"/>
              <a:buAutoNum type="arabicPeriod"/>
            </a:pPr>
            <a:r>
              <a:rPr lang="en-GB" sz="1400" b="1" dirty="0">
                <a:solidFill>
                  <a:schemeClr val="dk1"/>
                </a:solidFill>
                <a:latin typeface="Calibri"/>
                <a:ea typeface="Calibri"/>
                <a:cs typeface="Calibri"/>
                <a:sym typeface="Calibri"/>
              </a:rPr>
              <a:t>Improve representation of uncertainty.</a:t>
            </a:r>
            <a:endParaRPr sz="1400" dirty="0">
              <a:solidFill>
                <a:schemeClr val="dk1"/>
              </a:solidFill>
              <a:latin typeface="Calibri"/>
              <a:ea typeface="Calibri"/>
              <a:cs typeface="Calibri"/>
              <a:sym typeface="Calibri"/>
            </a:endParaRPr>
          </a:p>
          <a:p>
            <a:pPr marL="381000" marR="0" lvl="0" indent="-381000" algn="l" rtl="0">
              <a:lnSpc>
                <a:spcPct val="120000"/>
              </a:lnSpc>
              <a:spcBef>
                <a:spcPts val="0"/>
              </a:spcBef>
              <a:spcAft>
                <a:spcPts val="0"/>
              </a:spcAft>
              <a:buClr>
                <a:schemeClr val="dk1"/>
              </a:buClr>
              <a:buSzPct val="128000"/>
              <a:buFont typeface="Noto Sans Symbols"/>
              <a:buAutoNum type="arabicPeriod"/>
            </a:pPr>
            <a:r>
              <a:rPr lang="en-GB" sz="1400" b="1" dirty="0">
                <a:solidFill>
                  <a:schemeClr val="dk1"/>
                </a:solidFill>
                <a:latin typeface="Calibri"/>
                <a:ea typeface="Calibri"/>
                <a:cs typeface="Calibri"/>
                <a:sym typeface="Calibri"/>
              </a:rPr>
              <a:t>Expand availability and accessibility of primary data.</a:t>
            </a:r>
            <a:endParaRPr sz="1400" dirty="0"/>
          </a:p>
          <a:p>
            <a:pPr marL="381000" marR="0" lvl="0" indent="-381000" algn="l" rtl="0">
              <a:lnSpc>
                <a:spcPct val="120000"/>
              </a:lnSpc>
              <a:spcBef>
                <a:spcPts val="0"/>
              </a:spcBef>
              <a:spcAft>
                <a:spcPts val="0"/>
              </a:spcAft>
              <a:buClr>
                <a:schemeClr val="dk1"/>
              </a:buClr>
              <a:buSzPct val="128000"/>
              <a:buFont typeface="Noto Sans Symbols"/>
              <a:buAutoNum type="arabicPeriod"/>
            </a:pPr>
            <a:r>
              <a:rPr lang="en-GB" sz="1400" b="1" dirty="0">
                <a:solidFill>
                  <a:schemeClr val="dk1"/>
                </a:solidFill>
                <a:latin typeface="Calibri"/>
                <a:ea typeface="Calibri"/>
                <a:cs typeface="Calibri"/>
                <a:sym typeface="Calibri"/>
              </a:rPr>
              <a:t>Develop a best practice guide and toolkit for </a:t>
            </a:r>
            <a:r>
              <a:rPr lang="en-GB" sz="1400" b="1" dirty="0" err="1">
                <a:solidFill>
                  <a:schemeClr val="dk1"/>
                </a:solidFill>
                <a:latin typeface="Calibri"/>
                <a:ea typeface="Calibri"/>
                <a:cs typeface="Calibri"/>
                <a:sym typeface="Calibri"/>
              </a:rPr>
              <a:t>modeling</a:t>
            </a:r>
            <a:r>
              <a:rPr lang="en-GB" sz="1400" b="1" dirty="0">
                <a:solidFill>
                  <a:schemeClr val="dk1"/>
                </a:solidFill>
                <a:latin typeface="Calibri"/>
                <a:ea typeface="Calibri"/>
                <a:cs typeface="Calibri"/>
                <a:sym typeface="Calibri"/>
              </a:rPr>
              <a:t>.</a:t>
            </a:r>
            <a:endParaRPr sz="1400" dirty="0"/>
          </a:p>
          <a:p>
            <a:pPr marL="381000" marR="0" lvl="0" indent="-381000" algn="l" rtl="0">
              <a:lnSpc>
                <a:spcPct val="120000"/>
              </a:lnSpc>
              <a:spcBef>
                <a:spcPts val="0"/>
              </a:spcBef>
              <a:spcAft>
                <a:spcPts val="0"/>
              </a:spcAft>
              <a:buClr>
                <a:schemeClr val="dk1"/>
              </a:buClr>
              <a:buSzPct val="128000"/>
              <a:buFont typeface="Noto Sans Symbols"/>
              <a:buAutoNum type="arabicPeriod"/>
            </a:pPr>
            <a:r>
              <a:rPr lang="en-GB" sz="1400" b="1" dirty="0">
                <a:solidFill>
                  <a:schemeClr val="dk1"/>
                </a:solidFill>
                <a:latin typeface="Calibri"/>
                <a:ea typeface="Calibri"/>
                <a:cs typeface="Calibri"/>
                <a:sym typeface="Calibri"/>
              </a:rPr>
              <a:t>Expand communications with decision-makers on the interpretation and use of risk maps.</a:t>
            </a:r>
            <a:endParaRPr sz="1400" dirty="0"/>
          </a:p>
        </p:txBody>
      </p:sp>
      <p:sp>
        <p:nvSpPr>
          <p:cNvPr id="241" name="Google Shape;241;p9"/>
          <p:cNvSpPr txBox="1">
            <a:spLocks noGrp="1"/>
          </p:cNvSpPr>
          <p:nvPr>
            <p:ph type="body" idx="2"/>
          </p:nvPr>
        </p:nvSpPr>
        <p:spPr>
          <a:xfrm>
            <a:off x="5930036" y="3851908"/>
            <a:ext cx="3894222" cy="2198035"/>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20000"/>
              </a:lnSpc>
              <a:spcBef>
                <a:spcPts val="0"/>
              </a:spcBef>
              <a:spcAft>
                <a:spcPts val="0"/>
              </a:spcAft>
              <a:buClr>
                <a:schemeClr val="dk1"/>
              </a:buClr>
              <a:buSzPct val="128000"/>
              <a:buFont typeface="Arial"/>
              <a:buAutoNum type="arabicPeriod" startAt="6"/>
            </a:pPr>
            <a:r>
              <a:rPr lang="en-GB" sz="1600" b="1" dirty="0">
                <a:solidFill>
                  <a:schemeClr val="dk1"/>
                </a:solidFill>
                <a:latin typeface="Calibri"/>
                <a:ea typeface="Calibri"/>
                <a:cs typeface="Calibri"/>
                <a:sym typeface="Calibri"/>
              </a:rPr>
              <a:t>Work towards impact mapping.</a:t>
            </a:r>
            <a:endParaRPr sz="1600" dirty="0"/>
          </a:p>
          <a:p>
            <a:pPr marL="457200" marR="0" lvl="0" indent="-457200" algn="l" rtl="0">
              <a:lnSpc>
                <a:spcPct val="120000"/>
              </a:lnSpc>
              <a:spcBef>
                <a:spcPts val="0"/>
              </a:spcBef>
              <a:spcAft>
                <a:spcPts val="0"/>
              </a:spcAft>
              <a:buClr>
                <a:schemeClr val="dk1"/>
              </a:buClr>
              <a:buSzPct val="128000"/>
              <a:buFont typeface="Arial"/>
              <a:buAutoNum type="arabicPeriod" startAt="6"/>
            </a:pPr>
            <a:r>
              <a:rPr lang="en-GB" sz="1600" b="1" dirty="0">
                <a:solidFill>
                  <a:schemeClr val="dk1"/>
                </a:solidFill>
                <a:latin typeface="Calibri"/>
                <a:ea typeface="Calibri"/>
                <a:cs typeface="Calibri"/>
                <a:sym typeface="Calibri"/>
              </a:rPr>
              <a:t>Increase international collaboration.</a:t>
            </a:r>
            <a:endParaRPr sz="1600" dirty="0"/>
          </a:p>
          <a:p>
            <a:pPr marL="457200" marR="0" lvl="0" indent="-457200" algn="l" rtl="0">
              <a:lnSpc>
                <a:spcPct val="120000"/>
              </a:lnSpc>
              <a:spcBef>
                <a:spcPts val="0"/>
              </a:spcBef>
              <a:spcAft>
                <a:spcPts val="0"/>
              </a:spcAft>
              <a:buClr>
                <a:schemeClr val="dk1"/>
              </a:buClr>
              <a:buSzPct val="128000"/>
              <a:buFont typeface="Arial"/>
              <a:buAutoNum type="arabicPeriod" startAt="6"/>
            </a:pPr>
            <a:r>
              <a:rPr lang="en-GB" sz="1600" b="1" dirty="0">
                <a:solidFill>
                  <a:schemeClr val="dk1"/>
                </a:solidFill>
                <a:latin typeface="Calibri"/>
                <a:ea typeface="Calibri"/>
                <a:cs typeface="Calibri"/>
                <a:sym typeface="Calibri"/>
              </a:rPr>
              <a:t>Incorporate climate change.</a:t>
            </a:r>
            <a:r>
              <a:rPr lang="en-GB" sz="1600"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a:p>
            <a:pPr marL="457200" marR="0" lvl="0" indent="-457200" algn="l" rtl="0">
              <a:lnSpc>
                <a:spcPct val="120000"/>
              </a:lnSpc>
              <a:spcBef>
                <a:spcPts val="0"/>
              </a:spcBef>
              <a:spcAft>
                <a:spcPts val="0"/>
              </a:spcAft>
              <a:buClr>
                <a:schemeClr val="dk1"/>
              </a:buClr>
              <a:buSzPct val="128000"/>
              <a:buFont typeface="Arial"/>
              <a:buAutoNum type="arabicPeriod" startAt="6"/>
            </a:pPr>
            <a:r>
              <a:rPr lang="en-GB" sz="1600" b="1" dirty="0">
                <a:solidFill>
                  <a:schemeClr val="dk1"/>
                </a:solidFill>
                <a:latin typeface="Calibri"/>
                <a:ea typeface="Calibri"/>
                <a:cs typeface="Calibri"/>
                <a:sym typeface="Calibri"/>
              </a:rPr>
              <a:t>Study how human and biological dimensions interact.</a:t>
            </a:r>
            <a:endParaRPr sz="1600" dirty="0"/>
          </a:p>
          <a:p>
            <a:pPr marL="457200" marR="0" lvl="0" indent="-457200" algn="l" rtl="0">
              <a:lnSpc>
                <a:spcPct val="120000"/>
              </a:lnSpc>
              <a:spcBef>
                <a:spcPts val="0"/>
              </a:spcBef>
              <a:spcAft>
                <a:spcPts val="0"/>
              </a:spcAft>
              <a:buClr>
                <a:schemeClr val="dk1"/>
              </a:buClr>
              <a:buSzPct val="128000"/>
              <a:buFont typeface="Arial"/>
              <a:buAutoNum type="arabicPeriod" startAt="6"/>
            </a:pPr>
            <a:r>
              <a:rPr lang="en-GB" sz="1600" b="1" dirty="0">
                <a:solidFill>
                  <a:schemeClr val="dk1"/>
                </a:solidFill>
                <a:latin typeface="Calibri"/>
                <a:ea typeface="Calibri"/>
                <a:cs typeface="Calibri"/>
                <a:sym typeface="Calibri"/>
              </a:rPr>
              <a:t>Provide training in pest risk modelling practice.</a:t>
            </a:r>
            <a:endParaRPr sz="1600" dirty="0">
              <a:solidFill>
                <a:schemeClr val="dk1"/>
              </a:solidFill>
              <a:latin typeface="Calibri"/>
              <a:ea typeface="Calibri"/>
              <a:cs typeface="Calibri"/>
              <a:sym typeface="Calibri"/>
            </a:endParaRPr>
          </a:p>
        </p:txBody>
      </p:sp>
      <p:pic>
        <p:nvPicPr>
          <p:cNvPr id="242" name="Google Shape;242;p9" descr="risk map flowchart2.jpg"/>
          <p:cNvPicPr preferRelativeResize="0"/>
          <p:nvPr/>
        </p:nvPicPr>
        <p:blipFill rotWithShape="1">
          <a:blip r:embed="rId3">
            <a:alphaModFix/>
          </a:blip>
          <a:srcRect/>
          <a:stretch/>
        </p:blipFill>
        <p:spPr>
          <a:xfrm>
            <a:off x="2281770" y="937299"/>
            <a:ext cx="7643727" cy="28476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{4C7AB4CE-D786-8248-AD73-05CB7CB55060}tf16401378</Template>
  <TotalTime>534</TotalTime>
  <Words>1034</Words>
  <Application>Microsoft Macintosh PowerPoint</Application>
  <PresentationFormat>Widescreen</PresentationFormat>
  <Paragraphs>178</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vt:lpstr>
      <vt:lpstr>Calibri</vt:lpstr>
      <vt:lpstr>Noto Sans Symbols</vt:lpstr>
      <vt:lpstr>Oswald</vt:lpstr>
      <vt:lpstr>Office Theme</vt:lpstr>
      <vt:lpstr>PowerPoint Presentation</vt:lpstr>
      <vt:lpstr>Why was IPPRG formed?</vt:lpstr>
      <vt:lpstr>How was IPRRG created?</vt:lpstr>
      <vt:lpstr>Who are we?</vt:lpstr>
      <vt:lpstr>The Logo</vt:lpstr>
      <vt:lpstr>Achievements</vt:lpstr>
      <vt:lpstr>Achievements - Work group activities</vt:lpstr>
      <vt:lpstr>Achievements - Publications</vt:lpstr>
      <vt:lpstr>What have we achieved – The roadmap</vt:lpstr>
      <vt:lpstr>IAGPRA</vt:lpstr>
      <vt:lpstr>Incorporation</vt:lpstr>
      <vt:lpstr>Current and emerging goals</vt:lpstr>
      <vt:lpstr>COVID-19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Weinberg</dc:creator>
  <cp:lastModifiedBy>Darren Kriticos</cp:lastModifiedBy>
  <cp:revision>56</cp:revision>
  <dcterms:created xsi:type="dcterms:W3CDTF">2023-08-28T17:44:36Z</dcterms:created>
  <dcterms:modified xsi:type="dcterms:W3CDTF">2023-09-22T05:43:42Z</dcterms:modified>
</cp:coreProperties>
</file>