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6" r:id="rId7"/>
    <p:sldId id="267" r:id="rId8"/>
    <p:sldId id="25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B8E6-28D3-55AA-A7E6-229EA782C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4DE2A-D65B-FADD-0D2C-9FBA5087A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D75-1301-822F-3103-C851C88E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9B8D-8AB8-7717-EB08-97039BE4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1A282-2967-CD07-B551-9EB7B112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8CEA-A729-1A9A-A480-2B2DC373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EE750-EFBD-DF63-5D8F-23C981FEA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AAF8A-A07C-F606-2FB2-2F43EB16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A758-8A38-8CB3-9110-6ACA9CAC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68412-ADDB-87DA-A822-997B082A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F3229A-0983-D45F-7C28-C7E66FE91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307E3-8349-F48A-FAF3-ED1352D01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4417-EC45-2066-B596-5DFCA26C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51B21-65D8-D76E-7D42-C2126412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F925-5423-6A10-8887-FBA5B720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895F-14A3-0A9B-4BB6-08614CB9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CB92D-AA94-A2BB-DF7F-9933DAE8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E8F8-D352-0011-AECD-C14540CF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149F-FEDF-5ED4-255F-145A1D77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9E19-0101-7267-D3EB-DA7C18FC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C6AB-F8DF-882F-0025-53052C5F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3ED25-3D7B-BA16-7659-CCC979156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C965-CCC5-3F7E-84F0-362F14CD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3F841-EAB3-DB02-319F-61EB65EA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18E1-C8A0-7599-AE81-0879E367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B54D-307E-409C-ADB2-3D8FBA88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40468-7EF5-FFBC-0F38-956FCAC7F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D56FC-0CA1-EDBD-5D7B-2E1FE57C9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BD81E-F3F2-208E-37C7-E93AC347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E5B08-041F-8636-9E3F-18952D1E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E5A1F-B528-DE54-B640-365AF0F8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FFC-D121-ECEF-80FD-C46B4943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E3C2B-D38E-C060-765F-FAC5FFCC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0AFCB-7D5C-FD09-096F-E41837F8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F833C-EF36-C16E-71CA-4B2DA1A1F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08D8B-6496-FA6F-4FAD-5E606C311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1DB90-46C0-AB2D-D281-AF7E72A4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258F8-E6E6-E1D5-BD59-BDDC18CE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E698B-F492-B1EE-98BE-217AF292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5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4E27-D730-78BF-BD6C-E12677E5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D8FA1-8431-0766-D97B-D5798451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5082C-4953-7F8C-5308-57A80875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7C913-1954-5A2B-6ECC-306566BF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621B8-A69C-51F1-2973-D2EB1169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1199B-4919-F719-9456-8390730F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0D839-AAEC-C435-25B7-9915A90A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7B20-FF4A-F4DB-C418-60579389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68F07-98AF-7B03-AB89-E3547945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D68A5-7009-1242-59F2-B201403E4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B63BD-D7F5-ED74-7AE5-6D15E26E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B1C0E-A1D4-CE8A-DDEE-50A2414C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16F59-C485-12D8-7F09-28DFF6F5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84AE-9DB5-2FCB-49A4-FFBCFDF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86729-A72E-1ACA-574D-D65D99841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B1ACB-3103-9DA1-5699-8F8522B83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4672C-8A7F-EE1A-75E1-C5257270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7C750-6312-6AA4-7FD0-FB4A7D98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D1EB2-DD08-A4C5-0B17-890E6A9E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7B4DC-0F3F-38E3-E2A5-EE91EF2A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FEE4B-2C9D-F1A0-D7F9-D166E3B82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7790-4E57-83B1-2DA6-FBAC2B07D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FEB1-0729-4EF4-A9B7-B7FAA46F5C6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52D32-6F90-ACE3-8390-9BE465BFB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695B-E7D4-D8E5-7988-4435C625D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C9D2-3602-48DC-9F86-5D111DA7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wards@pestrisk.org" TargetMode="External"/><Relationship Id="rId2" Type="http://schemas.openxmlformats.org/officeDocument/2006/relationships/hyperlink" Target="https://pestrisk.org/resources/iprrg-awar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51FA6-AACB-1716-0A5A-A01226682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IPRRG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9002F-A4DB-933B-2D30-6B929C6D6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699527"/>
            <a:ext cx="6096000" cy="830134"/>
          </a:xfrm>
        </p:spPr>
        <p:txBody>
          <a:bodyPr anchor="t">
            <a:normAutofit lnSpcReduction="10000"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 Koch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Chair, IPRRG Executive Committee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561B19-DDCB-204D-951A-C7AA99445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880314"/>
            <a:ext cx="5353050" cy="141922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4E27CDC-00C4-2C96-FFF3-CAFB259E7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53" y="5124053"/>
            <a:ext cx="2695155" cy="927365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507D6A-8B22-4917-6B8F-0D2B3ABDA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21" y="5235463"/>
            <a:ext cx="2450841" cy="715644"/>
          </a:xfrm>
          <a:prstGeom prst="rect">
            <a:avLst/>
          </a:prstGeom>
        </p:spPr>
      </p:pic>
      <p:pic>
        <p:nvPicPr>
          <p:cNvPr id="15" name="Picture 1" descr="Logo&#10;&#10;Description automatically generated">
            <a:extLst>
              <a:ext uri="{FF2B5EF4-FFF2-40B4-BE49-F238E27FC236}">
                <a16:creationId xmlns:a16="http://schemas.microsoft.com/office/drawing/2014/main" id="{02CB4008-D5AF-C802-3188-91993CC2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71" y="5254691"/>
            <a:ext cx="2209617" cy="6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8C47655-D3FC-9A29-B42D-FFEF1271F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5" y="5219499"/>
            <a:ext cx="2188029" cy="7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Award Types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81943"/>
            <a:ext cx="8908965" cy="3986590"/>
          </a:xfrm>
        </p:spPr>
        <p:txBody>
          <a:bodyPr>
            <a:normAutofit/>
          </a:bodyPr>
          <a:lstStyle/>
          <a:p>
            <a:r>
              <a:rPr lang="en-US" sz="3200" dirty="0"/>
              <a:t>Fellowships</a:t>
            </a:r>
          </a:p>
          <a:p>
            <a:r>
              <a:rPr lang="en-US" sz="3200" dirty="0"/>
              <a:t>Honorary Fellowships</a:t>
            </a:r>
          </a:p>
          <a:p>
            <a:r>
              <a:rPr lang="en-US" sz="3200" dirty="0"/>
              <a:t>Medals</a:t>
            </a:r>
          </a:p>
          <a:p>
            <a:r>
              <a:rPr lang="en-US" sz="3200" dirty="0"/>
              <a:t>Early Career Research Excellence</a:t>
            </a:r>
          </a:p>
          <a:p>
            <a:r>
              <a:rPr lang="en-US" sz="3200" dirty="0"/>
              <a:t>Meeting awards: best presentation / poster</a:t>
            </a:r>
            <a:endParaRPr lang="en-US" sz="28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Fellowships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40" y="2441359"/>
            <a:ext cx="8333233" cy="404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‘Exceptional, sustained dedication to promoting the aims of the Group and for significant contributions to pest risk research’</a:t>
            </a:r>
          </a:p>
          <a:p>
            <a:pPr fontAlgn="base"/>
            <a:r>
              <a:rPr lang="en-US" sz="2000" b="0" i="0" dirty="0">
                <a:effectLst/>
              </a:rPr>
              <a:t>Member in good standing</a:t>
            </a:r>
          </a:p>
          <a:p>
            <a:pPr fontAlgn="base"/>
            <a:r>
              <a:rPr lang="en-US" sz="2000" b="0" i="0" dirty="0">
                <a:effectLst/>
              </a:rPr>
              <a:t>Attendance at 6 or more of last 10 IPRRG meetings</a:t>
            </a:r>
          </a:p>
          <a:p>
            <a:pPr fontAlgn="base"/>
            <a:r>
              <a:rPr lang="en-US" sz="2000" b="0" i="0" dirty="0">
                <a:effectLst/>
              </a:rPr>
              <a:t>At least 2 years of service as Executive Committee officer or designated special officer</a:t>
            </a:r>
          </a:p>
          <a:p>
            <a:pPr lvl="1" fontAlgn="base"/>
            <a:r>
              <a:rPr lang="en-US" sz="1800" b="0" i="0" dirty="0">
                <a:effectLst/>
              </a:rPr>
              <a:t>Local Arrangements </a:t>
            </a:r>
            <a:r>
              <a:rPr lang="en-US" sz="1800" b="0" i="0" dirty="0" err="1">
                <a:effectLst/>
              </a:rPr>
              <a:t>Organiser</a:t>
            </a:r>
            <a:r>
              <a:rPr lang="en-US" sz="1800" b="0" i="0" dirty="0">
                <a:effectLst/>
              </a:rPr>
              <a:t> or other planning roles also count</a:t>
            </a:r>
          </a:p>
          <a:p>
            <a:pPr fontAlgn="base"/>
            <a:r>
              <a:rPr lang="en-US" sz="2000" b="0" i="0" dirty="0">
                <a:effectLst/>
              </a:rPr>
              <a:t>Nominees must have made outstanding contributions in 1 or more of the following areas: Research, Training, Extension and Outreach, or Administration</a:t>
            </a:r>
            <a:endParaRPr lang="en-US" sz="2000" b="0" i="0" dirty="0">
              <a:solidFill>
                <a:srgbClr val="888888"/>
              </a:solidFill>
              <a:effectLst/>
            </a:endParaRPr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Honorary Fellowships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81943"/>
            <a:ext cx="8908965" cy="3986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Honour</a:t>
            </a:r>
            <a:r>
              <a:rPr lang="en-US" dirty="0"/>
              <a:t> </a:t>
            </a:r>
            <a:r>
              <a:rPr lang="en-US" i="1" dirty="0"/>
              <a:t>retired</a:t>
            </a:r>
            <a:r>
              <a:rPr lang="en-US" dirty="0"/>
              <a:t> members who have provided significant meritorious contributions to IPRRG and to pest risk research</a:t>
            </a:r>
          </a:p>
          <a:p>
            <a:r>
              <a:rPr lang="en-US" sz="2400" dirty="0"/>
              <a:t>Guidelines are mostly the same as for Fellowships</a:t>
            </a:r>
          </a:p>
          <a:p>
            <a:r>
              <a:rPr lang="en-US" sz="2400" dirty="0"/>
              <a:t>Active current engagement is not required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IPRRG Medal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81943"/>
            <a:ext cx="9040487" cy="3986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1" dirty="0">
                <a:effectLst/>
              </a:rPr>
              <a:t>‘Exceptional contributions to pest risk research, and for promoting the aims of the Group’</a:t>
            </a:r>
          </a:p>
          <a:p>
            <a:pPr fontAlgn="base"/>
            <a:r>
              <a:rPr lang="en-US" sz="2000" b="0" i="0" dirty="0">
                <a:effectLst/>
              </a:rPr>
              <a:t>An exceptional and sustained research contribution to the advancement of pest risk research for the solution of scientific and technological problems as evidenced by global recognition and publication record</a:t>
            </a:r>
            <a:endParaRPr lang="en-US" sz="2000" dirty="0"/>
          </a:p>
          <a:p>
            <a:pPr lvl="1" fontAlgn="base"/>
            <a:r>
              <a:rPr lang="en-US" sz="1800" b="0" i="0" dirty="0">
                <a:effectLst/>
              </a:rPr>
              <a:t>Published extensively in the most respected outlets</a:t>
            </a:r>
          </a:p>
          <a:p>
            <a:pPr lvl="1" fontAlgn="base"/>
            <a:r>
              <a:rPr lang="en-US" sz="1800" b="0" i="0" dirty="0">
                <a:effectLst/>
              </a:rPr>
              <a:t>Web of Science Researcher ID H‐index &gt; 25 and Google Scholar lifetime citations &gt; 5000</a:t>
            </a:r>
          </a:p>
          <a:p>
            <a:pPr fontAlgn="base"/>
            <a:r>
              <a:rPr lang="en-US" sz="2000" b="0" i="0" dirty="0">
                <a:effectLst/>
              </a:rPr>
              <a:t>An outstanding proven record as a key influencer and leader</a:t>
            </a:r>
          </a:p>
          <a:p>
            <a:pPr fontAlgn="base"/>
            <a:r>
              <a:rPr lang="en-US" sz="2000" b="0" i="0" dirty="0">
                <a:effectLst/>
              </a:rPr>
              <a:t>Public profile as an advocate for the role and importance of pest risk research</a:t>
            </a:r>
          </a:p>
          <a:p>
            <a:pPr fontAlgn="base"/>
            <a:r>
              <a:rPr lang="en-US" sz="2000" b="0" i="0" dirty="0">
                <a:effectLst/>
              </a:rPr>
              <a:t>Attendance at 6 or more of the past 10 IPRRG meetings, or an active member of an IPRRG Meeting </a:t>
            </a:r>
            <a:r>
              <a:rPr lang="en-US" sz="2000" b="0" i="0" dirty="0" err="1">
                <a:effectLst/>
              </a:rPr>
              <a:t>Organising</a:t>
            </a:r>
            <a:r>
              <a:rPr lang="en-US" sz="2000" b="0" i="0" dirty="0">
                <a:effectLst/>
              </a:rPr>
              <a:t> Committee</a:t>
            </a:r>
          </a:p>
          <a:p>
            <a:pPr fontAlgn="base"/>
            <a:endParaRPr lang="en-US" sz="2000" b="0" i="0" dirty="0">
              <a:effectLst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5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Early Career Research Excellence (ECRE)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81943"/>
            <a:ext cx="9164775" cy="3986590"/>
          </a:xfrm>
        </p:spPr>
        <p:txBody>
          <a:bodyPr>
            <a:normAutofit fontScale="70000" lnSpcReduction="20000"/>
          </a:bodyPr>
          <a:lstStyle/>
          <a:p>
            <a:pPr marL="0" indent="0" algn="l" fontAlgn="base">
              <a:buNone/>
            </a:pPr>
            <a:r>
              <a:rPr lang="en-US" b="0" i="1" dirty="0">
                <a:effectLst/>
              </a:rPr>
              <a:t>‘</a:t>
            </a:r>
            <a:r>
              <a:rPr lang="en-US" sz="3400" b="0" i="1" dirty="0">
                <a:effectLst/>
              </a:rPr>
              <a:t>Early career excellence in pest risk research’</a:t>
            </a:r>
            <a:endParaRPr lang="en-US" sz="3400" b="0" i="0" dirty="0">
              <a:effectLst/>
            </a:endParaRPr>
          </a:p>
          <a:p>
            <a:pPr fontAlgn="base"/>
            <a:r>
              <a:rPr lang="en-US" sz="3200" dirty="0"/>
              <a:t>If</a:t>
            </a:r>
            <a:r>
              <a:rPr lang="en-US" sz="3200" b="0" i="0" dirty="0">
                <a:effectLst/>
              </a:rPr>
              <a:t> nominee has a PhD, the time limit since obtaining the PhD is 5 years, which can be extended to 7 (parenting, illness, caring for family, etc.)</a:t>
            </a:r>
          </a:p>
          <a:p>
            <a:pPr fontAlgn="base"/>
            <a:r>
              <a:rPr lang="en-US" sz="3200" b="0" i="0" dirty="0">
                <a:effectLst/>
              </a:rPr>
              <a:t>If nominee has equivalent competencies to a PhD, the time limit is 7 years in the industry, which can be extended to 10 (parenting, illness, caring for family, etc.)</a:t>
            </a:r>
          </a:p>
          <a:p>
            <a:pPr algn="l" fontAlgn="base"/>
            <a:r>
              <a:rPr lang="en-US" sz="3200" b="0" i="0" dirty="0">
                <a:effectLst/>
              </a:rPr>
              <a:t>Impressive research contribution to the advancement of pest risk research. Nominees would be expected to meet the following minimum guidelines:</a:t>
            </a:r>
          </a:p>
          <a:p>
            <a:pPr lvl="1" fontAlgn="base"/>
            <a:r>
              <a:rPr lang="en-US" sz="2900" b="0" i="0" dirty="0">
                <a:effectLst/>
              </a:rPr>
              <a:t>5 or more publications in Web of Science or Scopus journals in the past 3 years</a:t>
            </a:r>
          </a:p>
          <a:p>
            <a:pPr lvl="1" fontAlgn="base"/>
            <a:r>
              <a:rPr lang="en-US" sz="2900" b="0" i="0" dirty="0">
                <a:effectLst/>
              </a:rPr>
              <a:t>Web of Science Research ID H‐index &gt; 5 and Google Scholar Citations &gt; 100</a:t>
            </a:r>
          </a:p>
          <a:p>
            <a:pPr fontAlgn="base"/>
            <a:r>
              <a:rPr lang="en-US" sz="3200" b="0" i="0" dirty="0">
                <a:effectLst/>
              </a:rPr>
              <a:t>Emerging profile in their industry or discipline</a:t>
            </a:r>
          </a:p>
          <a:p>
            <a:pPr fontAlgn="base"/>
            <a:r>
              <a:rPr lang="en-US" sz="3200" dirty="0"/>
              <a:t>M</a:t>
            </a:r>
            <a:r>
              <a:rPr lang="en-US" sz="3200" b="0" i="0" dirty="0">
                <a:effectLst/>
              </a:rPr>
              <a:t>ember in good standing (participation in at least 3 IPRRG Meetings in the past 5 years)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First class of IPRRG award recipients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76856"/>
            <a:ext cx="5951982" cy="41916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Early Career Research Excellence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Kylie Ireland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Fellow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Roger Magarey, Frank Koch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Honorary Fellow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Richard Baker, Sue </a:t>
            </a:r>
            <a:r>
              <a:rPr lang="en-US" sz="2000" dirty="0" err="1"/>
              <a:t>Worner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dirty="0"/>
              <a:t>IPRRG Medal, Fellow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Darren Kriticos, Rob Venette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  <p:pic>
        <p:nvPicPr>
          <p:cNvPr id="1028" name="Picture 4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D360B390-1FFE-349E-EAE9-04A4096C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37" y="2114669"/>
            <a:ext cx="1161867" cy="15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A7A89E29-E4FC-DF36-604C-62761B51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24" y="2114669"/>
            <a:ext cx="1252638" cy="15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erson holding a book&#10;&#10;Description automatically generated">
            <a:extLst>
              <a:ext uri="{FF2B5EF4-FFF2-40B4-BE49-F238E27FC236}">
                <a16:creationId xmlns:a16="http://schemas.microsoft.com/office/drawing/2014/main" id="{42AE63BE-4C3D-E8D8-46BF-2E323F58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907" y="2114669"/>
            <a:ext cx="1403923" cy="15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4B5B9A16-B103-6F94-28ED-B1B1FC5F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80" y="3724054"/>
            <a:ext cx="1462845" cy="14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71500B07-63E4-78D9-562E-31480D96F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76" y="5238905"/>
            <a:ext cx="1161867" cy="15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0033E37B-480F-6948-2D1B-975C387F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8010" y="2560320"/>
            <a:ext cx="1161867" cy="15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 person holding a book&#10;&#10;Description automatically generated">
            <a:extLst>
              <a:ext uri="{FF2B5EF4-FFF2-40B4-BE49-F238E27FC236}">
                <a16:creationId xmlns:a16="http://schemas.microsoft.com/office/drawing/2014/main" id="{70ACAECE-7D38-02F8-1A36-6CD3E926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49" y="3720960"/>
            <a:ext cx="1086004" cy="14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C2DD0142-AC0F-7C38-BA9B-094CFADE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82" y="5238905"/>
            <a:ext cx="1161867" cy="15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4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Now it’s time for a new class!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81943"/>
            <a:ext cx="8410173" cy="398659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https://pestrisk.org/resources/iprrg-awards/</a:t>
            </a:r>
            <a:endParaRPr lang="en-US" dirty="0"/>
          </a:p>
          <a:p>
            <a:r>
              <a:rPr lang="en-US" dirty="0"/>
              <a:t>Download and complete nomination form(s)</a:t>
            </a:r>
          </a:p>
          <a:p>
            <a:r>
              <a:rPr lang="en-US" dirty="0"/>
              <a:t>Contact Awards Administrator (</a:t>
            </a:r>
            <a:r>
              <a:rPr lang="en-US" dirty="0">
                <a:hlinkClick r:id="rId3"/>
              </a:rPr>
              <a:t>awards@pestrisk.org</a:t>
            </a:r>
            <a:r>
              <a:rPr lang="en-US" dirty="0"/>
              <a:t>) </a:t>
            </a:r>
          </a:p>
          <a:p>
            <a:r>
              <a:rPr lang="en-US" dirty="0"/>
              <a:t>Nomination packages due 3 months prior to next IPRRG Meeting</a:t>
            </a:r>
          </a:p>
          <a:p>
            <a:r>
              <a:rPr lang="en-US" dirty="0"/>
              <a:t>Letters of support from 3 IPRRG members are required</a:t>
            </a:r>
          </a:p>
          <a:p>
            <a:r>
              <a:rPr lang="en-US" dirty="0"/>
              <a:t>Nominator should work in consultation with nominee</a:t>
            </a:r>
            <a:endParaRPr lang="en-US" sz="32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8C7FB-66EE-B755-3229-BC364BB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Meeting awards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D0B5-CA55-4F7A-F779-BA99811E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81943"/>
            <a:ext cx="5764627" cy="3986590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</a:rPr>
              <a:t>At each Annual Meeting, may confer multiple Awards for Excellent Presentation or Poster, including one or more Awards specifically for students</a:t>
            </a:r>
            <a:endParaRPr lang="en-US" sz="2400" dirty="0"/>
          </a:p>
          <a:p>
            <a:r>
              <a:rPr lang="en-US" sz="2400" dirty="0"/>
              <a:t>This year, we’ll have a vote on Day 4 prior to business meeting</a:t>
            </a:r>
          </a:p>
          <a:p>
            <a:r>
              <a:rPr lang="en-US" sz="2400" dirty="0"/>
              <a:t>If a presentation really resonated with you, make a note so you don’t forget!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ABCC3A-1F2E-0916-B364-3A12552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57" y="476544"/>
            <a:ext cx="1140178" cy="1177803"/>
          </a:xfrm>
          <a:prstGeom prst="rect">
            <a:avLst/>
          </a:prstGeom>
        </p:spPr>
      </p:pic>
      <p:pic>
        <p:nvPicPr>
          <p:cNvPr id="5" name="Picture 4" descr="A picture containing floor, accessory, leather&#10;&#10;Description automatically generated">
            <a:extLst>
              <a:ext uri="{FF2B5EF4-FFF2-40B4-BE49-F238E27FC236}">
                <a16:creationId xmlns:a16="http://schemas.microsoft.com/office/drawing/2014/main" id="{A72D69FB-3E5A-E62F-179A-63DA95891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r="16919"/>
          <a:stretch/>
        </p:blipFill>
        <p:spPr>
          <a:xfrm rot="5400000">
            <a:off x="7038265" y="2622324"/>
            <a:ext cx="4435058" cy="36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576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IPRRG Awards</vt:lpstr>
      <vt:lpstr>Award Types</vt:lpstr>
      <vt:lpstr>Fellowships</vt:lpstr>
      <vt:lpstr>Honorary Fellowships</vt:lpstr>
      <vt:lpstr>IPRRG Medal</vt:lpstr>
      <vt:lpstr>Early Career Research Excellence (ECRE)</vt:lpstr>
      <vt:lpstr>First class of IPRRG award recipients</vt:lpstr>
      <vt:lpstr>Now it’s time for a new class!</vt:lpstr>
      <vt:lpstr>Meeting awards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Welcome</dc:title>
  <dc:creator>Koch, Frank - FS, NC</dc:creator>
  <cp:lastModifiedBy>Koch, Frank - FS, NC</cp:lastModifiedBy>
  <cp:revision>10</cp:revision>
  <dcterms:created xsi:type="dcterms:W3CDTF">2023-09-16T21:49:43Z</dcterms:created>
  <dcterms:modified xsi:type="dcterms:W3CDTF">2023-09-21T19:38:07Z</dcterms:modified>
</cp:coreProperties>
</file>