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20"/>
  </p:notesMasterIdLst>
  <p:sldIdLst>
    <p:sldId id="303" r:id="rId6"/>
    <p:sldId id="765" r:id="rId7"/>
    <p:sldId id="766" r:id="rId8"/>
    <p:sldId id="767" r:id="rId9"/>
    <p:sldId id="769" r:id="rId10"/>
    <p:sldId id="774" r:id="rId11"/>
    <p:sldId id="770" r:id="rId12"/>
    <p:sldId id="771" r:id="rId13"/>
    <p:sldId id="764" r:id="rId14"/>
    <p:sldId id="761" r:id="rId15"/>
    <p:sldId id="759" r:id="rId16"/>
    <p:sldId id="772" r:id="rId17"/>
    <p:sldId id="754" r:id="rId18"/>
    <p:sldId id="773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655" autoAdjust="0"/>
  </p:normalViewPr>
  <p:slideViewPr>
    <p:cSldViewPr snapToGrid="0">
      <p:cViewPr varScale="1">
        <p:scale>
          <a:sx n="103" d="100"/>
          <a:sy n="103" d="100"/>
        </p:scale>
        <p:origin x="105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MACLEOD" userId="cf7113a3-cf2e-4662-942a-4be40361570a" providerId="ADAL" clId="{6BFC429A-43C9-4D7F-8380-E7734C2D3ACE}"/>
    <pc:docChg chg="custSel modSld">
      <pc:chgData name="Alan MACLEOD" userId="cf7113a3-cf2e-4662-942a-4be40361570a" providerId="ADAL" clId="{6BFC429A-43C9-4D7F-8380-E7734C2D3ACE}" dt="2023-09-14T11:26:00.699" v="36" actId="313"/>
      <pc:docMkLst>
        <pc:docMk/>
      </pc:docMkLst>
      <pc:sldChg chg="modSp mod">
        <pc:chgData name="Alan MACLEOD" userId="cf7113a3-cf2e-4662-942a-4be40361570a" providerId="ADAL" clId="{6BFC429A-43C9-4D7F-8380-E7734C2D3ACE}" dt="2023-09-14T11:26:00.699" v="36" actId="313"/>
        <pc:sldMkLst>
          <pc:docMk/>
          <pc:sldMk cId="2375277347" sldId="303"/>
        </pc:sldMkLst>
        <pc:spChg chg="mod">
          <ac:chgData name="Alan MACLEOD" userId="cf7113a3-cf2e-4662-942a-4be40361570a" providerId="ADAL" clId="{6BFC429A-43C9-4D7F-8380-E7734C2D3ACE}" dt="2023-09-14T11:26:00.699" v="36" actId="313"/>
          <ac:spMkLst>
            <pc:docMk/>
            <pc:sldMk cId="2375277347" sldId="303"/>
            <ac:spMk id="4" creationId="{A2819966-550E-48AB-B966-724E2FA853E3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7330210772832"/>
          <c:y val="6.8817204301075269E-2"/>
          <c:w val="0.85128805620608894"/>
          <c:h val="0.78494623655913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E-mails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7408">
              <a:solidFill>
                <a:schemeClr val="tx2">
                  <a:lumMod val="75000"/>
                </a:schemeClr>
              </a:solidFill>
              <a:prstDash val="solid"/>
            </a:ln>
          </c:spPr>
          <c:invertIfNegative val="0"/>
          <c:cat>
            <c:strRef>
              <c:f>Sheet1!$B$1:$G$1</c:f>
              <c:strCache>
                <c:ptCount val="6"/>
                <c:pt idx="0">
                  <c:v>Oct '06</c:v>
                </c:pt>
                <c:pt idx="1">
                  <c:v>Nov '06</c:v>
                </c:pt>
                <c:pt idx="2">
                  <c:v>Dec '06</c:v>
                </c:pt>
                <c:pt idx="3">
                  <c:v>Jan '07</c:v>
                </c:pt>
                <c:pt idx="4">
                  <c:v>Feb '07</c:v>
                </c:pt>
                <c:pt idx="5">
                  <c:v>Mar '07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69</c:v>
                </c:pt>
                <c:pt idx="1">
                  <c:v>80</c:v>
                </c:pt>
                <c:pt idx="2">
                  <c:v>101</c:v>
                </c:pt>
                <c:pt idx="3">
                  <c:v>138</c:v>
                </c:pt>
                <c:pt idx="4">
                  <c:v>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4B-4C11-AAE5-2C27B686D2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028255"/>
        <c:axId val="1"/>
      </c:barChart>
      <c:catAx>
        <c:axId val="11660282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852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dirty="0">
                    <a:solidFill>
                      <a:schemeClr val="bg1">
                        <a:lumMod val="50000"/>
                      </a:schemeClr>
                    </a:solidFill>
                  </a:rPr>
                  <a:t>E-mails per month</a:t>
                </a:r>
              </a:p>
            </c:rich>
          </c:tx>
          <c:layout>
            <c:manualLayout>
              <c:xMode val="edge"/>
              <c:yMode val="edge"/>
              <c:x val="1.288056206088993E-2"/>
              <c:y val="0.22365591397849463"/>
            </c:manualLayout>
          </c:layout>
          <c:overlay val="0"/>
          <c:spPr>
            <a:noFill/>
            <a:ln w="148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85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66028255"/>
        <c:crosses val="autoZero"/>
        <c:crossBetween val="between"/>
      </c:valAx>
      <c:spPr>
        <a:noFill/>
        <a:ln w="740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160AD-E2AA-4113-8A7E-3F252A119E19}" type="datetimeFigureOut">
              <a:t>9/16/2023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5E5D0-5386-45DF-BCD3-D8A90A8589C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3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69181E-EBDD-4B8B-B914-E2C5F86C4D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Three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D695F8-010A-49D1-9789-BBDBA55D9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E18C06-6799-457D-8E1A-DBE50603AE8C}" type="datetime1">
              <a:rPr lang="en-US" altLang="en-US"/>
              <a:pPr/>
              <a:t>9/16/2023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113B74-F998-4E87-B079-F164B77F71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22/07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8E7F0DD-942C-45C1-A6F6-1513ED1D6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FAC37-3313-47CD-882E-1848E9FBBEAA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486274" name="Rectangle 2">
            <a:extLst>
              <a:ext uri="{FF2B5EF4-FFF2-40B4-BE49-F238E27FC236}">
                <a16:creationId xmlns:a16="http://schemas.microsoft.com/office/drawing/2014/main" id="{6C62CAF8-8F42-4D74-A492-636C6BACD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6275" name="Rectangle 3">
            <a:extLst>
              <a:ext uri="{FF2B5EF4-FFF2-40B4-BE49-F238E27FC236}">
                <a16:creationId xmlns:a16="http://schemas.microsoft.com/office/drawing/2014/main" id="{40998BF9-3650-4610-B6E9-8AF174E77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546750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69181E-EBDD-4B8B-B914-E2C5F86C4D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Three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D695F8-010A-49D1-9789-BBDBA55D9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E18C06-6799-457D-8E1A-DBE50603AE8C}" type="datetime1">
              <a:rPr lang="en-US" altLang="en-US"/>
              <a:pPr/>
              <a:t>9/16/2023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113B74-F998-4E87-B079-F164B77F71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22/07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8E7F0DD-942C-45C1-A6F6-1513ED1D6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FAC37-3313-47CD-882E-1848E9FBBEA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86274" name="Rectangle 2">
            <a:extLst>
              <a:ext uri="{FF2B5EF4-FFF2-40B4-BE49-F238E27FC236}">
                <a16:creationId xmlns:a16="http://schemas.microsoft.com/office/drawing/2014/main" id="{6C62CAF8-8F42-4D74-A492-636C6BACD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6275" name="Rectangle 3">
            <a:extLst>
              <a:ext uri="{FF2B5EF4-FFF2-40B4-BE49-F238E27FC236}">
                <a16:creationId xmlns:a16="http://schemas.microsoft.com/office/drawing/2014/main" id="{40998BF9-3650-4610-B6E9-8AF174E77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11719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69181E-EBDD-4B8B-B914-E2C5F86C4D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Three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D695F8-010A-49D1-9789-BBDBA55D9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E18C06-6799-457D-8E1A-DBE50603AE8C}" type="datetime1">
              <a:rPr lang="en-US" altLang="en-US"/>
              <a:pPr/>
              <a:t>9/16/2023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113B74-F998-4E87-B079-F164B77F71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22/07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8E7F0DD-942C-45C1-A6F6-1513ED1D6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FAC37-3313-47CD-882E-1848E9FBBEA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86274" name="Rectangle 2">
            <a:extLst>
              <a:ext uri="{FF2B5EF4-FFF2-40B4-BE49-F238E27FC236}">
                <a16:creationId xmlns:a16="http://schemas.microsoft.com/office/drawing/2014/main" id="{6C62CAF8-8F42-4D74-A492-636C6BACD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6275" name="Rectangle 3">
            <a:extLst>
              <a:ext uri="{FF2B5EF4-FFF2-40B4-BE49-F238E27FC236}">
                <a16:creationId xmlns:a16="http://schemas.microsoft.com/office/drawing/2014/main" id="{40998BF9-3650-4610-B6E9-8AF174E77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17859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9/16/2023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1428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9/16/2023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9740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95E8F36-2BFA-481F-94CC-3FA776C1DF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One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6A204A1-EEFD-4731-8E2B-94A05E791D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67D8B920-9EE5-4830-A748-1BB046998207}" type="datetime1">
              <a:rPr lang="en-US" altLang="en-US"/>
              <a:pPr/>
              <a:t>9/16/2023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A7EEFD-FE24-4393-894C-D03A460CDC8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15/07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E4AEDC-956B-4FBF-BE37-253633A2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36A0A-B669-4B64-B66B-4DBD63986AF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647042" name="Rectangle 2">
            <a:extLst>
              <a:ext uri="{FF2B5EF4-FFF2-40B4-BE49-F238E27FC236}">
                <a16:creationId xmlns:a16="http://schemas.microsoft.com/office/drawing/2014/main" id="{09756EF7-6A30-4AF9-871F-0EA8EBDAA5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7043" name="Rectangle 3">
            <a:extLst>
              <a:ext uri="{FF2B5EF4-FFF2-40B4-BE49-F238E27FC236}">
                <a16:creationId xmlns:a16="http://schemas.microsoft.com/office/drawing/2014/main" id="{ADFD3EE9-F232-4D02-91FF-5E6934A92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412416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B69181E-EBDD-4B8B-B914-E2C5F86C4D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en-US"/>
              <a:t>Day Three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5D695F8-010A-49D1-9789-BBDBA55D9EE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E18C06-6799-457D-8E1A-DBE50603AE8C}" type="datetime1">
              <a:rPr lang="en-US" altLang="en-US"/>
              <a:pPr/>
              <a:t>9/16/2023</a:t>
            </a:fld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113B74-F998-4E87-B079-F164B77F712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Version - Jan 22/07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8E7F0DD-942C-45C1-A6F6-1513ED1D6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FAC37-3313-47CD-882E-1848E9FBBEAA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86274" name="Rectangle 2">
            <a:extLst>
              <a:ext uri="{FF2B5EF4-FFF2-40B4-BE49-F238E27FC236}">
                <a16:creationId xmlns:a16="http://schemas.microsoft.com/office/drawing/2014/main" id="{6C62CAF8-8F42-4D74-A492-636C6BACD0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6275" name="Rectangle 3">
            <a:extLst>
              <a:ext uri="{FF2B5EF4-FFF2-40B4-BE49-F238E27FC236}">
                <a16:creationId xmlns:a16="http://schemas.microsoft.com/office/drawing/2014/main" id="{40998BF9-3650-4610-B6E9-8AF174E77A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3775252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364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30400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37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40800"/>
            <a:ext cx="4075112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1540800"/>
            <a:ext cx="4075113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7378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1896"/>
            <a:ext cx="8265600" cy="482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4039394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4039394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30400"/>
            <a:ext cx="407565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40800"/>
            <a:ext cx="4075650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064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de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739" y="48036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9738" y="1520825"/>
            <a:ext cx="2592000" cy="465163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057" y="476251"/>
            <a:ext cx="5517206" cy="5696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65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 Sub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200" y="479483"/>
            <a:ext cx="259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9200" y="1130400"/>
            <a:ext cx="2592000" cy="2988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200" y="1540800"/>
            <a:ext cx="2592000" cy="466883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b="1"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756" y="476250"/>
            <a:ext cx="5523044" cy="57134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631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7"/>
          <p:cNvSpPr/>
          <p:nvPr/>
        </p:nvSpPr>
        <p:spPr>
          <a:xfrm rot="10800000">
            <a:off x="441325" y="5597525"/>
            <a:ext cx="727075" cy="396875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476250"/>
            <a:ext cx="2077200" cy="5334000"/>
          </a:xfrm>
          <a:solidFill>
            <a:schemeClr val="tx2"/>
          </a:solidFill>
        </p:spPr>
        <p:txBody>
          <a:bodyPr/>
          <a:lstStyle>
            <a:lvl1pPr marL="0" indent="0"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4621" y="476250"/>
            <a:ext cx="6029642" cy="56959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645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92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75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96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"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5084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no graphics)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800" y="1735668"/>
            <a:ext cx="6081104" cy="1215495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1800" y="3043239"/>
            <a:ext cx="6081104" cy="986894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564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istic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1"/>
          </a:xfrm>
        </p:grpSpPr>
        <p:sp>
          <p:nvSpPr>
            <p:cNvPr id="4" name="Rectangle 9"/>
            <p:cNvSpPr/>
            <p:nvPr/>
          </p:nvSpPr>
          <p:spPr>
            <a:xfrm>
              <a:off x="0" y="5749926"/>
              <a:ext cx="7342188" cy="11080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342188" y="0"/>
              <a:ext cx="1801812" cy="6858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" name="Isosceles Triangle 11"/>
            <p:cNvSpPr/>
            <p:nvPr/>
          </p:nvSpPr>
          <p:spPr>
            <a:xfrm rot="10800000">
              <a:off x="644525" y="5527676"/>
              <a:ext cx="727075" cy="396875"/>
            </a:xfrm>
            <a:prstGeom prst="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pic>
        <p:nvPicPr>
          <p:cNvPr id="7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5"/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50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istic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"/>
          <p:cNvSpPr/>
          <p:nvPr/>
        </p:nvSpPr>
        <p:spPr>
          <a:xfrm rot="10800000">
            <a:off x="0" y="0"/>
            <a:ext cx="7340600" cy="5924550"/>
          </a:xfrm>
          <a:custGeom>
            <a:avLst/>
            <a:gdLst>
              <a:gd name="connsiteX0" fmla="*/ 7340600 w 7340600"/>
              <a:gd name="connsiteY0" fmla="*/ 5925324 h 5925324"/>
              <a:gd name="connsiteX1" fmla="*/ 0 w 7340600"/>
              <a:gd name="connsiteY1" fmla="*/ 5925324 h 5925324"/>
              <a:gd name="connsiteX2" fmla="*/ 0 w 7340600"/>
              <a:gd name="connsiteY2" fmla="*/ 174789 h 5925324"/>
              <a:gd name="connsiteX3" fmla="*/ 6172563 w 7340600"/>
              <a:gd name="connsiteY3" fmla="*/ 174789 h 5925324"/>
              <a:gd name="connsiteX4" fmla="*/ 6332537 w 7340600"/>
              <a:gd name="connsiteY4" fmla="*/ 0 h 5925324"/>
              <a:gd name="connsiteX5" fmla="*/ 6492511 w 7340600"/>
              <a:gd name="connsiteY5" fmla="*/ 174789 h 5925324"/>
              <a:gd name="connsiteX6" fmla="*/ 7340600 w 7340600"/>
              <a:gd name="connsiteY6" fmla="*/ 174789 h 5925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40600" h="5925324">
                <a:moveTo>
                  <a:pt x="7340600" y="5925324"/>
                </a:moveTo>
                <a:lnTo>
                  <a:pt x="0" y="5925324"/>
                </a:lnTo>
                <a:lnTo>
                  <a:pt x="0" y="174789"/>
                </a:lnTo>
                <a:lnTo>
                  <a:pt x="6172563" y="174789"/>
                </a:lnTo>
                <a:lnTo>
                  <a:pt x="6332537" y="0"/>
                </a:lnTo>
                <a:lnTo>
                  <a:pt x="6492511" y="174789"/>
                </a:lnTo>
                <a:lnTo>
                  <a:pt x="7340600" y="174789"/>
                </a:lnTo>
                <a:close/>
              </a:path>
            </a:pathLst>
          </a:cu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337050"/>
            <a:ext cx="82391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5"/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8" y="1443039"/>
            <a:ext cx="6388309" cy="3948556"/>
          </a:xfrm>
        </p:spPr>
        <p:txBody>
          <a:bodyPr/>
          <a:lstStyle>
            <a:lvl1pPr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9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9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F4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8264525" cy="464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9738" y="1129554"/>
            <a:ext cx="8264525" cy="300247"/>
          </a:xfrm>
        </p:spPr>
        <p:txBody>
          <a:bodyPr/>
          <a:lstStyle>
            <a:lvl1pPr marL="0" indent="0">
              <a:buNone/>
              <a:defRPr sz="2200" b="0">
                <a:solidFill>
                  <a:srgbClr val="00AF4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3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738" y="1540800"/>
            <a:ext cx="6940800" cy="46404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29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39738" y="466725"/>
            <a:ext cx="82645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39738" y="1539875"/>
            <a:ext cx="82645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788" y="6356350"/>
            <a:ext cx="5675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525" y="6356350"/>
            <a:ext cx="4111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8D089B0F-8952-45E1-B342-56255AFF4095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554038" y="6386513"/>
            <a:ext cx="81422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7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HlGRiaiso8" TargetMode="External"/><Relationship Id="rId7" Type="http://schemas.openxmlformats.org/officeDocument/2006/relationships/hyperlink" Target="https://www.youtube.com/watch?v=wUkb4wgFs_I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_pytV7GJt5s" TargetMode="External"/><Relationship Id="rId5" Type="http://schemas.openxmlformats.org/officeDocument/2006/relationships/hyperlink" Target="https://www.youtube.com/watch?v=DjFSXr7wLEU" TargetMode="External"/><Relationship Id="rId4" Type="http://schemas.openxmlformats.org/officeDocument/2006/relationships/hyperlink" Target="https://www.youtube.com/watch?v=-jP4Xf_9rk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819966-550E-48AB-B966-724E2FA85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99" y="1921164"/>
            <a:ext cx="8499765" cy="4267200"/>
          </a:xfrm>
        </p:spPr>
        <p:txBody>
          <a:bodyPr/>
          <a:lstStyle/>
          <a:p>
            <a:r>
              <a:rPr lang="en-GB" sz="3600" dirty="0">
                <a:latin typeface="Arial"/>
                <a:cs typeface="Arial"/>
              </a:rPr>
              <a:t>IPRRG’s relationship with the IPPC</a:t>
            </a:r>
            <a:br>
              <a:rPr lang="en-GB" sz="3600" dirty="0">
                <a:latin typeface="Arial"/>
                <a:cs typeface="Arial"/>
              </a:rPr>
            </a:br>
            <a:br>
              <a:rPr lang="en-GB" dirty="0"/>
            </a:br>
            <a:r>
              <a:rPr lang="en-GB" sz="2000" dirty="0"/>
              <a:t>Dr Alan MacLeod                             </a:t>
            </a:r>
            <a:br>
              <a:rPr lang="en-GB" sz="2000" dirty="0"/>
            </a:br>
            <a:r>
              <a:rPr lang="en-GB" sz="2000" dirty="0"/>
              <a:t>Defra</a:t>
            </a:r>
            <a:br>
              <a:rPr lang="en-GB" sz="2000" dirty="0"/>
            </a:br>
            <a:r>
              <a:rPr lang="en-GB" sz="2000" dirty="0"/>
              <a:t>York</a:t>
            </a:r>
            <a:br>
              <a:rPr lang="en-GB" sz="2000" dirty="0"/>
            </a:br>
            <a:r>
              <a:rPr lang="en-GB" sz="2000" dirty="0"/>
              <a:t>United Kingdom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IPRRG Meeting, Kenya, September 21</a:t>
            </a:r>
            <a:r>
              <a:rPr lang="en-GB" sz="2000" baseline="30000" dirty="0"/>
              <a:t>st</a:t>
            </a:r>
            <a:r>
              <a:rPr lang="en-GB" sz="2000" dirty="0"/>
              <a:t> -24</a:t>
            </a:r>
            <a:r>
              <a:rPr lang="en-GB" sz="2000" baseline="30000" dirty="0"/>
              <a:t>th</a:t>
            </a:r>
            <a:r>
              <a:rPr lang="en-GB" sz="2000" dirty="0"/>
              <a:t> 2023</a:t>
            </a:r>
            <a:br>
              <a:rPr lang="en-GB" sz="2800" dirty="0"/>
            </a:br>
            <a:endParaRPr lang="en-GB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277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3AC0-4A7C-7818-7693-AB08DD97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Review work by others supporting IPPC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9D72-4F6D-5355-5818-D4529285A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dirty="0"/>
              <a:t>2013:</a:t>
            </a:r>
            <a:r>
              <a:rPr lang="en-GB" sz="1800" dirty="0"/>
              <a:t> IAGPRA provided creative and editorial input to a US led project: </a:t>
            </a:r>
            <a:r>
              <a:rPr lang="en-GB" sz="1800" i="1" dirty="0"/>
              <a:t>Developing advocacy materials on the importance and utility of PRA </a:t>
            </a:r>
          </a:p>
          <a:p>
            <a:pPr lvl="1"/>
            <a:r>
              <a:rPr lang="en-GB" dirty="0"/>
              <a:t>Work by  Stephanie Bloem, Alison Neeley &amp; Ashley Jackson Franklin (USDA  APHIS PPQ </a:t>
            </a:r>
            <a:r>
              <a:rPr lang="en-GB" dirty="0" err="1"/>
              <a:t>Center</a:t>
            </a:r>
            <a:r>
              <a:rPr lang="en-GB" dirty="0"/>
              <a:t> for Plant Health Science and Technology) </a:t>
            </a:r>
          </a:p>
          <a:p>
            <a:pPr lvl="1"/>
            <a:r>
              <a:rPr lang="en-GB" dirty="0"/>
              <a:t>Aim to provide material to promote the need for pest risk analysis / urge NPPOs to conduct PRAs</a:t>
            </a:r>
          </a:p>
          <a:p>
            <a:pPr lvl="1"/>
            <a:r>
              <a:rPr lang="en-GB" dirty="0"/>
              <a:t>Target senior leaders &amp; those controlling budgets of NPPOs</a:t>
            </a:r>
          </a:p>
          <a:p>
            <a:pPr lvl="1"/>
            <a:r>
              <a:rPr lang="en-GB" dirty="0"/>
              <a:t>Outputs include glossy handouts and short YouTube videos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85A35C-07C8-309A-8702-BD5C856B6F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85" y="3983507"/>
            <a:ext cx="3544919" cy="236523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6572814-65DB-72E3-A354-AAC61F2499AB}"/>
              </a:ext>
            </a:extLst>
          </p:cNvPr>
          <p:cNvSpPr txBox="1">
            <a:spLocks/>
          </p:cNvSpPr>
          <p:nvPr/>
        </p:nvSpPr>
        <p:spPr bwMode="auto">
          <a:xfrm>
            <a:off x="4129705" y="4028814"/>
            <a:ext cx="5014296" cy="21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200" dirty="0"/>
              <a:t>YouTube videos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What is PRA: </a:t>
            </a:r>
            <a:r>
              <a:rPr lang="en-GB" sz="1200" dirty="0">
                <a:hlinkClick r:id="rId3"/>
              </a:rPr>
              <a:t>https://www.youtube.com/watch?v=mHlGRiaiso8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Why PRA is important for 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trade </a:t>
            </a:r>
            <a:r>
              <a:rPr lang="en-GB" sz="1200" dirty="0">
                <a:hlinkClick r:id="rId4"/>
              </a:rPr>
              <a:t>https://www.youtube.com/watch?v=-jP4Xf_9rkg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domestic agriculture </a:t>
            </a:r>
            <a:r>
              <a:rPr lang="en-GB" sz="1200" dirty="0">
                <a:hlinkClick r:id="rId5"/>
              </a:rPr>
              <a:t>https://www.youtube.com/watch?v=DjFSXr7wLEU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the environment: </a:t>
            </a:r>
            <a:r>
              <a:rPr lang="en-GB" sz="1200" dirty="0">
                <a:hlinkClick r:id="rId6"/>
              </a:rPr>
              <a:t>https://www.youtube.com/watch?v=_pytV7GJt5s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1200" dirty="0"/>
              <a:t>technical justification </a:t>
            </a:r>
            <a:r>
              <a:rPr lang="en-GB" sz="1200" dirty="0">
                <a:hlinkClick r:id="rId7"/>
              </a:rPr>
              <a:t>https://www.youtube.com/watch?v=wUkb4wgFs_I</a:t>
            </a:r>
            <a:endParaRPr lang="en-GB" sz="12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2462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3CA1-106B-3D09-BA96-148A68346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Wikipedia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496B12-4412-D840-0D05-FD1353B92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22843" b="1654"/>
          <a:stretch/>
        </p:blipFill>
        <p:spPr>
          <a:xfrm>
            <a:off x="522865" y="1190691"/>
            <a:ext cx="7158385" cy="4942254"/>
          </a:xfrm>
        </p:spPr>
      </p:pic>
    </p:spTree>
    <p:extLst>
      <p:ext uri="{BB962C8B-B14F-4D97-AF65-F5344CB8AC3E}">
        <p14:creationId xmlns:p14="http://schemas.microsoft.com/office/powerpoint/2010/main" val="2596478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63AC0-4A7C-7818-7693-AB08DD97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 for pest risk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9D72-4F6D-5355-5818-D4529285A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739" y="1540800"/>
            <a:ext cx="8264524" cy="1042912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/>
              <a:t>2017-2019:</a:t>
            </a:r>
            <a:r>
              <a:rPr lang="en-GB" sz="1800" dirty="0"/>
              <a:t> Drafted IPPC Guide to pest risk communication for NPPOs </a:t>
            </a:r>
          </a:p>
          <a:p>
            <a:r>
              <a:rPr lang="en-GB" sz="1800" dirty="0"/>
              <a:t>74 pages 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A74A3D-E9E5-5B3A-A2D3-912CCF1EE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717" t="15455" r="26768" b="2494"/>
          <a:stretch/>
        </p:blipFill>
        <p:spPr>
          <a:xfrm>
            <a:off x="6131302" y="2102998"/>
            <a:ext cx="2913321" cy="4108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F9281-8DF4-E94B-572C-B981B44F2554}"/>
              </a:ext>
            </a:extLst>
          </p:cNvPr>
          <p:cNvSpPr txBox="1"/>
          <p:nvPr/>
        </p:nvSpPr>
        <p:spPr>
          <a:xfrm>
            <a:off x="439738" y="6434121"/>
            <a:ext cx="5167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tx2">
                    <a:lumMod val="75000"/>
                  </a:schemeClr>
                </a:solidFill>
              </a:rPr>
              <a:t>https://www.fao.org/3/ca3997en/CA3997EN.pdf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078F13F-11D8-B117-7555-8B8EC0A64676}"/>
              </a:ext>
            </a:extLst>
          </p:cNvPr>
          <p:cNvSpPr txBox="1">
            <a:spLocks/>
          </p:cNvSpPr>
          <p:nvPr/>
        </p:nvSpPr>
        <p:spPr bwMode="auto">
          <a:xfrm>
            <a:off x="443285" y="2320523"/>
            <a:ext cx="6131182" cy="328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/>
              <a:t>Four chapters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What is pest risk communication, and why is it important?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Principles of good pest risk communication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Key factors to consider before communicating about pest risk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dirty="0"/>
              <a:t>Putting pest risk communication into action</a:t>
            </a:r>
          </a:p>
          <a:p>
            <a:r>
              <a:rPr lang="en-GB" sz="1800" dirty="0"/>
              <a:t>15 case studies from around the world</a:t>
            </a:r>
          </a:p>
          <a:p>
            <a:r>
              <a:rPr lang="en-GB" sz="1800" dirty="0"/>
              <a:t>Appendices</a:t>
            </a:r>
          </a:p>
          <a:p>
            <a:pPr lvl="1"/>
            <a:r>
              <a:rPr lang="en-GB" sz="1600" dirty="0"/>
              <a:t>Checklist for communicating about pest risks</a:t>
            </a:r>
          </a:p>
          <a:p>
            <a:pPr lvl="1"/>
            <a:r>
              <a:rPr lang="en-GB" sz="1600" dirty="0"/>
              <a:t>Assessment of capacity for risk communication</a:t>
            </a:r>
          </a:p>
          <a:p>
            <a:pPr lvl="1"/>
            <a:r>
              <a:rPr lang="en-GB" sz="1600" dirty="0"/>
              <a:t>Risk perception tool</a:t>
            </a:r>
          </a:p>
          <a:p>
            <a:pPr lvl="1"/>
            <a:r>
              <a:rPr lang="en-GB" sz="1600" dirty="0"/>
              <a:t>Accessible writing </a:t>
            </a:r>
          </a:p>
          <a:p>
            <a:pPr lvl="1"/>
            <a:endParaRPr lang="en-GB" sz="1600" dirty="0"/>
          </a:p>
          <a:p>
            <a:pPr lvl="1"/>
            <a:endParaRPr lang="en-GB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669968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7840-2611-F327-8247-11D127AF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Relationship with IPPC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0DAA7-FA68-3D63-1908-641CE57A0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IPPC recognizes the importance of strong links with organizations that share common interests</a:t>
            </a:r>
          </a:p>
          <a:p>
            <a:pPr lvl="1"/>
            <a:r>
              <a:rPr lang="en-GB" dirty="0"/>
              <a:t>creates synergy towards achieving common goals </a:t>
            </a:r>
          </a:p>
          <a:p>
            <a:r>
              <a:rPr lang="en-GB" sz="1800" dirty="0"/>
              <a:t>IAGPRA had provided expert advice and support on PRA related issues to the IPPC Secretariat, the CPM &amp; its subsidiary bodies, and to contracting parties, in particular with respect to building capacity for PRA</a:t>
            </a:r>
          </a:p>
          <a:p>
            <a:r>
              <a:rPr lang="en-GB" sz="1800" dirty="0"/>
              <a:t>IAGPRA was recognised as an external partner – annual reports to CPM</a:t>
            </a:r>
          </a:p>
          <a:p>
            <a:r>
              <a:rPr lang="en-GB" sz="1800" dirty="0"/>
              <a:t>IAGPRA merged with IPRRG in 2019 and IPRRG is now recognized by IPPC as an external partner (Agenda item 14.3 from CPM 14 refers*) </a:t>
            </a:r>
          </a:p>
          <a:p>
            <a:r>
              <a:rPr lang="en-GB" sz="1800" dirty="0"/>
              <a:t>Contact point for IPRRG within IPPC Secretariat is Mr Juan RULL GABAYET</a:t>
            </a:r>
          </a:p>
          <a:p>
            <a:r>
              <a:rPr lang="en-GB" sz="1800" dirty="0"/>
              <a:t>IPRRG now has a role to support IPPC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5D8C0-3C2A-B4B7-22AE-D4D28CDFD545}"/>
              </a:ext>
            </a:extLst>
          </p:cNvPr>
          <p:cNvSpPr txBox="1"/>
          <p:nvPr/>
        </p:nvSpPr>
        <p:spPr>
          <a:xfrm>
            <a:off x="223282" y="6401662"/>
            <a:ext cx="97500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accent1">
                    <a:lumMod val="75000"/>
                  </a:schemeClr>
                </a:solidFill>
              </a:rPr>
              <a:t>* https://assets.ippc.int/static/media/files/publication/en/2019/02/INF_10_CPM_2019_IAGPRA_Report-2019-02-15.pdf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F51A33-8497-D1D1-81FA-0DDE8E223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51" t="13543" r="40612" b="1679"/>
          <a:stretch/>
        </p:blipFill>
        <p:spPr>
          <a:xfrm>
            <a:off x="7371184" y="4739823"/>
            <a:ext cx="1075719" cy="15516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CFCF9DFB-1DFC-FB25-FF87-0777F06023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77" t="14180" r="38598" b="1199"/>
          <a:stretch/>
        </p:blipFill>
        <p:spPr bwMode="auto">
          <a:xfrm>
            <a:off x="5539971" y="4661296"/>
            <a:ext cx="1329442" cy="17299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2650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77840-2611-F327-8247-11D127AF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for your attention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DC6600B-AC30-FED6-6347-9C3A557CA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82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>
            <a:extLst>
              <a:ext uri="{FF2B5EF4-FFF2-40B4-BE49-F238E27FC236}">
                <a16:creationId xmlns:a16="http://schemas.microsoft.com/office/drawing/2014/main" id="{BA5F9C4B-D351-4B25-9A9C-4C9F73490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What is the IPPC? </a:t>
            </a:r>
          </a:p>
        </p:txBody>
      </p:sp>
      <p:sp>
        <p:nvSpPr>
          <p:cNvPr id="2356227" name="Rectangle 3">
            <a:extLst>
              <a:ext uri="{FF2B5EF4-FFF2-40B4-BE49-F238E27FC236}">
                <a16:creationId xmlns:a16="http://schemas.microsoft.com/office/drawing/2014/main" id="{5BE3D1C1-5339-4BD5-A24F-F160BAB28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latin typeface="Arial"/>
                <a:cs typeface="Arial"/>
              </a:rPr>
              <a:t>International Plant Protection Convention</a:t>
            </a:r>
          </a:p>
          <a:p>
            <a:r>
              <a:rPr lang="en-GB" altLang="en-US" sz="1800" dirty="0">
                <a:latin typeface="Arial"/>
                <a:cs typeface="Arial"/>
              </a:rPr>
              <a:t>Multilateral treaty for international cooperation in plant protection</a:t>
            </a:r>
          </a:p>
          <a:p>
            <a:r>
              <a:rPr lang="en-GB" altLang="en-US" sz="1800" dirty="0">
                <a:latin typeface="Arial"/>
                <a:cs typeface="Arial"/>
              </a:rPr>
              <a:t>Signed 1951</a:t>
            </a:r>
            <a:endParaRPr lang="en-CA" altLang="en-US" sz="1800" dirty="0"/>
          </a:p>
          <a:p>
            <a:r>
              <a:rPr lang="en-GB" altLang="en-US" sz="1800" dirty="0">
                <a:latin typeface="Arial"/>
                <a:cs typeface="Arial"/>
              </a:rPr>
              <a:t>Started with 75 signatories now has 184 contracting parties </a:t>
            </a:r>
          </a:p>
          <a:p>
            <a:pPr lvl="1"/>
            <a:r>
              <a:rPr lang="en-GB" altLang="en-US" sz="1600" dirty="0">
                <a:latin typeface="Arial"/>
                <a:cs typeface="Arial"/>
              </a:rPr>
              <a:t>countries, territories, EU</a:t>
            </a:r>
          </a:p>
          <a:p>
            <a:r>
              <a:rPr lang="en-GB" altLang="en-US" sz="1800" dirty="0">
                <a:latin typeface="Arial"/>
                <a:cs typeface="Arial"/>
              </a:rPr>
              <a:t>A standard setting organization</a:t>
            </a:r>
          </a:p>
          <a:p>
            <a:r>
              <a:rPr lang="en-GB" altLang="en-US" sz="1800" dirty="0">
                <a:latin typeface="Arial"/>
                <a:cs typeface="Arial"/>
              </a:rPr>
              <a:t>Recognised by World Trade Organization (WTO)</a:t>
            </a:r>
          </a:p>
          <a:p>
            <a:pPr marL="0" indent="0">
              <a:buNone/>
            </a:pPr>
            <a:endParaRPr lang="en-GB" altLang="en-US" sz="18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GB" altLang="en-US" sz="1800" dirty="0">
                <a:latin typeface="Arial"/>
                <a:cs typeface="Arial"/>
              </a:rPr>
              <a:t>Aims </a:t>
            </a:r>
          </a:p>
          <a:p>
            <a:r>
              <a:rPr lang="en-GB" altLang="en-US" sz="1800" dirty="0">
                <a:latin typeface="Arial"/>
                <a:cs typeface="Arial"/>
              </a:rPr>
              <a:t>Protect plant life </a:t>
            </a:r>
          </a:p>
          <a:p>
            <a:r>
              <a:rPr lang="en-GB" altLang="en-US" sz="1800" dirty="0">
                <a:latin typeface="Arial"/>
                <a:cs typeface="Arial"/>
              </a:rPr>
              <a:t>Promote fair &amp; safe trade</a:t>
            </a:r>
          </a:p>
          <a:p>
            <a:r>
              <a:rPr lang="en-GB" altLang="en-US" sz="1800" dirty="0">
                <a:latin typeface="Arial"/>
                <a:cs typeface="Arial"/>
              </a:rPr>
              <a:t>Prevent introduction &amp; spread of pests</a:t>
            </a:r>
          </a:p>
          <a:p>
            <a:endParaRPr lang="en-GB" altLang="en-US" sz="18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AC766-4DFA-AB49-B7A8-3E36068723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0" t="4953" r="4171" b="6855"/>
          <a:stretch/>
        </p:blipFill>
        <p:spPr>
          <a:xfrm>
            <a:off x="5929745" y="196851"/>
            <a:ext cx="2826905" cy="14732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4F76DF7-C6AC-D5D3-FC64-C19C784DEEA3}"/>
              </a:ext>
            </a:extLst>
          </p:cNvPr>
          <p:cNvGrpSpPr/>
          <p:nvPr/>
        </p:nvGrpSpPr>
        <p:grpSpPr>
          <a:xfrm>
            <a:off x="6253869" y="3077155"/>
            <a:ext cx="2178657" cy="3104045"/>
            <a:chOff x="5828306" y="3077155"/>
            <a:chExt cx="2178657" cy="310404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D45912B-2FCD-9497-3263-00F347445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02" t="1620" r="3132" b="132"/>
            <a:stretch/>
          </p:blipFill>
          <p:spPr>
            <a:xfrm>
              <a:off x="5828306" y="3080191"/>
              <a:ext cx="2178657" cy="3101009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27F4380-E94E-AD9D-FC84-213DC3918AC3}"/>
                </a:ext>
              </a:extLst>
            </p:cNvPr>
            <p:cNvGrpSpPr/>
            <p:nvPr/>
          </p:nvGrpSpPr>
          <p:grpSpPr>
            <a:xfrm>
              <a:off x="5836252" y="3077155"/>
              <a:ext cx="2170711" cy="3096094"/>
              <a:chOff x="5836252" y="3077155"/>
              <a:chExt cx="2170711" cy="3096094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AE02B441-9036-9E3D-76E0-3A19781B2BEB}"/>
                  </a:ext>
                </a:extLst>
              </p:cNvPr>
              <p:cNvCxnSpPr/>
              <p:nvPr/>
            </p:nvCxnSpPr>
            <p:spPr>
              <a:xfrm>
                <a:off x="5836252" y="3077155"/>
                <a:ext cx="0" cy="3096094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30ECBCAA-C565-B24B-7603-BA577F03DDF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36252" y="6163588"/>
                <a:ext cx="2170711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A0C7642-46B1-387D-D11A-2250BE4C3B9E}"/>
              </a:ext>
            </a:extLst>
          </p:cNvPr>
          <p:cNvSpPr txBox="1"/>
          <p:nvPr/>
        </p:nvSpPr>
        <p:spPr>
          <a:xfrm>
            <a:off x="475668" y="6451712"/>
            <a:ext cx="6608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https://www.ippc.int</a:t>
            </a:r>
          </a:p>
        </p:txBody>
      </p:sp>
    </p:spTree>
    <p:extLst>
      <p:ext uri="{BB962C8B-B14F-4D97-AF65-F5344CB8AC3E}">
        <p14:creationId xmlns:p14="http://schemas.microsoft.com/office/powerpoint/2010/main" val="54316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>
            <a:extLst>
              <a:ext uri="{FF2B5EF4-FFF2-40B4-BE49-F238E27FC236}">
                <a16:creationId xmlns:a16="http://schemas.microsoft.com/office/drawing/2014/main" id="{BA5F9C4B-D351-4B25-9A9C-4C9F73490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Basic principles of the IPPC</a:t>
            </a:r>
          </a:p>
        </p:txBody>
      </p:sp>
      <p:sp>
        <p:nvSpPr>
          <p:cNvPr id="2356227" name="Rectangle 3">
            <a:extLst>
              <a:ext uri="{FF2B5EF4-FFF2-40B4-BE49-F238E27FC236}">
                <a16:creationId xmlns:a16="http://schemas.microsoft.com/office/drawing/2014/main" id="{5BE3D1C1-5339-4BD5-A24F-F160BAB28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ISPM 1: </a:t>
            </a:r>
            <a:r>
              <a:rPr lang="en-GB" sz="1800" i="1" dirty="0"/>
              <a:t>Phytosanitary principles for the protection of plants and the application of phytosanitary measures in international trade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Sovereignty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Necessity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Managed risk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Minimal impact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Transparency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Harmonization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Non-discrimination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Technical justification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Cooperation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Equivalence of phytosanitary measures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800" dirty="0"/>
              <a:t>Modification</a:t>
            </a:r>
            <a:endParaRPr lang="en-GB" altLang="en-US" sz="18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C7642-46B1-387D-D11A-2250BE4C3B9E}"/>
              </a:ext>
            </a:extLst>
          </p:cNvPr>
          <p:cNvSpPr txBox="1"/>
          <p:nvPr/>
        </p:nvSpPr>
        <p:spPr>
          <a:xfrm>
            <a:off x="475668" y="6451712"/>
            <a:ext cx="6608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ISPM 1 at https://www.fao.org/3/j7483e/j7483e.pdf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4EEC0-814A-54C7-3444-3C2220E53193}"/>
              </a:ext>
            </a:extLst>
          </p:cNvPr>
          <p:cNvSpPr txBox="1"/>
          <p:nvPr/>
        </p:nvSpPr>
        <p:spPr>
          <a:xfrm>
            <a:off x="5144655" y="2687782"/>
            <a:ext cx="35596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All but 5 and 9 explicitly refer to phytosanitary measures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Phytosanitary measures technically justified by pest risk analysis (PRA)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PRA fundamental to IPPC</a:t>
            </a:r>
          </a:p>
        </p:txBody>
      </p:sp>
    </p:spTree>
    <p:extLst>
      <p:ext uri="{BB962C8B-B14F-4D97-AF65-F5344CB8AC3E}">
        <p14:creationId xmlns:p14="http://schemas.microsoft.com/office/powerpoint/2010/main" val="290702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>
            <a:extLst>
              <a:ext uri="{FF2B5EF4-FFF2-40B4-BE49-F238E27FC236}">
                <a16:creationId xmlns:a16="http://schemas.microsoft.com/office/drawing/2014/main" id="{BA5F9C4B-D351-4B25-9A9C-4C9F73490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How did people in IPRRG get involved supporting IPPC with PRA?</a:t>
            </a:r>
          </a:p>
        </p:txBody>
      </p:sp>
      <p:sp>
        <p:nvSpPr>
          <p:cNvPr id="2356227" name="Rectangle 3">
            <a:extLst>
              <a:ext uri="{FF2B5EF4-FFF2-40B4-BE49-F238E27FC236}">
                <a16:creationId xmlns:a16="http://schemas.microsoft.com/office/drawing/2014/main" id="{5BE3D1C1-5339-4BD5-A24F-F160BAB28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GB" sz="1800" b="1" dirty="0"/>
              <a:t>2003</a:t>
            </a:r>
            <a:r>
              <a:rPr lang="en-GB" sz="1800" dirty="0"/>
              <a:t>: Workshop on Invasive Alien Species and the IPPC (CBD/IPPC) Included participants from Canada, Germany, NZ, UK &amp; IPPC Secretariat</a:t>
            </a:r>
          </a:p>
          <a:p>
            <a:pPr marL="0" indent="-457200">
              <a:buNone/>
            </a:pPr>
            <a:endParaRPr lang="en-GB" sz="1800" dirty="0"/>
          </a:p>
          <a:p>
            <a:pPr marL="0" indent="-457200">
              <a:buNone/>
            </a:pPr>
            <a:r>
              <a:rPr lang="en-GB" sz="1800" b="1" dirty="0"/>
              <a:t>2004</a:t>
            </a:r>
            <a:r>
              <a:rPr lang="en-GB" sz="1800" dirty="0"/>
              <a:t>: Germany approached CA, NZ &amp; UK to help organise a PRA workshop with IPPC Secretariat (obtained STDF funding $147,000)</a:t>
            </a:r>
          </a:p>
          <a:p>
            <a:pPr marL="0" indent="-457200">
              <a:buNone/>
            </a:pPr>
            <a:endParaRPr lang="en-GB" sz="1800" b="1" dirty="0"/>
          </a:p>
          <a:p>
            <a:pPr marL="0" indent="-457200">
              <a:buNone/>
            </a:pPr>
            <a:r>
              <a:rPr lang="en-GB" sz="1800" b="1" dirty="0"/>
              <a:t>2005</a:t>
            </a:r>
            <a:r>
              <a:rPr lang="en-GB" sz="1800" dirty="0"/>
              <a:t>: International Plant Health Risk Analysis Workshop at Niagara Falls, CA, October 24-28, 2005  </a:t>
            </a:r>
          </a:p>
          <a:p>
            <a:pPr marL="914400" lvl="2" indent="-457200">
              <a:buNone/>
            </a:pPr>
            <a:r>
              <a:rPr lang="en-GB" sz="1800" dirty="0"/>
              <a:t>Great success, 134 participants, 65 countries, more than half from LDC </a:t>
            </a:r>
          </a:p>
          <a:p>
            <a:pPr marL="0" indent="-457200">
              <a:buNone/>
            </a:pPr>
            <a:endParaRPr lang="en-GB" sz="1800" b="1" dirty="0"/>
          </a:p>
          <a:p>
            <a:pPr marL="0" indent="-457200">
              <a:buNone/>
            </a:pPr>
            <a:r>
              <a:rPr lang="en-GB" sz="1800" b="1" dirty="0"/>
              <a:t>2006</a:t>
            </a:r>
            <a:r>
              <a:rPr lang="en-GB" sz="1800" dirty="0"/>
              <a:t>: India approached IPPC Secretariat asking for PRA training</a:t>
            </a:r>
          </a:p>
          <a:p>
            <a:pPr marL="914400" lvl="2" indent="-457200">
              <a:buNone/>
            </a:pPr>
            <a:r>
              <a:rPr lang="en-GB" sz="1800" dirty="0"/>
              <a:t>Secretariat asked organisers of Niagara workshop to develop a formal PRA training package for India</a:t>
            </a:r>
          </a:p>
          <a:p>
            <a:pPr marL="914400" lvl="2" indent="-457200">
              <a:buNone/>
            </a:pPr>
            <a:r>
              <a:rPr lang="en-GB" sz="1800" dirty="0"/>
              <a:t>CA  coordinated and led the work, training took place in Chennai, India March 5 – 9, </a:t>
            </a:r>
            <a:r>
              <a:rPr lang="en-GB" sz="1800" b="1" dirty="0"/>
              <a:t>2007</a:t>
            </a:r>
            <a:r>
              <a:rPr lang="en-GB" sz="1800" dirty="0"/>
              <a:t>.</a:t>
            </a:r>
            <a:endParaRPr lang="en-GB" altLang="en-US" sz="1800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C7642-46B1-387D-D11A-2250BE4C3B9E}"/>
              </a:ext>
            </a:extLst>
          </p:cNvPr>
          <p:cNvSpPr txBox="1"/>
          <p:nvPr/>
        </p:nvSpPr>
        <p:spPr>
          <a:xfrm>
            <a:off x="475668" y="6451712"/>
            <a:ext cx="6608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https://standardsfacility.org/PG-089</a:t>
            </a:r>
          </a:p>
        </p:txBody>
      </p:sp>
    </p:spTree>
    <p:extLst>
      <p:ext uri="{BB962C8B-B14F-4D97-AF65-F5344CB8AC3E}">
        <p14:creationId xmlns:p14="http://schemas.microsoft.com/office/powerpoint/2010/main" val="180675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2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Planning PRA training (October 2006)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42875D3C-1587-F49C-345C-5D95F7A94E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89520" y="1541463"/>
            <a:ext cx="6364961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67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Developing the PRA training Oct’06 - Feb’07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0206865B-7CD4-0E04-0D03-D13D05B1CF07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440784"/>
              </p:ext>
            </p:extLst>
          </p:nvPr>
        </p:nvGraphicFramePr>
        <p:xfrm>
          <a:off x="439739" y="1541463"/>
          <a:ext cx="7341992" cy="4122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Box 6">
            <a:extLst>
              <a:ext uri="{FF2B5EF4-FFF2-40B4-BE49-F238E27FC236}">
                <a16:creationId xmlns:a16="http://schemas.microsoft.com/office/drawing/2014/main" id="{AD2AF5E4-309A-43B5-505C-4B21E1ED6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486400"/>
            <a:ext cx="6858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0C84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35 </a:t>
            </a:r>
            <a: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drafts of the student manual before India</a:t>
            </a:r>
          </a:p>
          <a:p>
            <a:pPr algn="l">
              <a:buFontTx/>
              <a:buChar char="•"/>
            </a:pPr>
            <a:endParaRPr lang="en-GB" alt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l"/>
            <a:r>
              <a:rPr lang="en-GB" altLang="en-US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 6 </a:t>
            </a:r>
            <a:r>
              <a:rPr lang="en-GB" alt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further drafts after India, final was version 41</a:t>
            </a:r>
          </a:p>
        </p:txBody>
      </p:sp>
    </p:spTree>
    <p:extLst>
      <p:ext uri="{BB962C8B-B14F-4D97-AF65-F5344CB8AC3E}">
        <p14:creationId xmlns:p14="http://schemas.microsoft.com/office/powerpoint/2010/main" val="30253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9218" name="Rectangle 2">
            <a:extLst>
              <a:ext uri="{FF2B5EF4-FFF2-40B4-BE49-F238E27FC236}">
                <a16:creationId xmlns:a16="http://schemas.microsoft.com/office/drawing/2014/main" id="{7A1CB31C-AEFD-41E8-B5FD-90E35BF48D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Delivering PRA training (March 2007)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71D9A3B-01EF-49FC-6B9B-6A5A8277E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/>
          <a:stretch>
            <a:fillRect/>
          </a:stretch>
        </p:blipFill>
        <p:spPr bwMode="auto">
          <a:xfrm>
            <a:off x="1294270" y="1503364"/>
            <a:ext cx="3258680" cy="31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A199325-8F20-336F-49BC-B54313DAC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61" y="1503362"/>
            <a:ext cx="3200389" cy="240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74C533-F55B-34F7-CDDF-57CAE617C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642" y="3671032"/>
            <a:ext cx="3854908" cy="251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BA1118D-ED3E-ED3E-351A-04CC10218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204" y="3654020"/>
            <a:ext cx="3370273" cy="25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3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>
            <a:extLst>
              <a:ext uri="{FF2B5EF4-FFF2-40B4-BE49-F238E27FC236}">
                <a16:creationId xmlns:a16="http://schemas.microsoft.com/office/drawing/2014/main" id="{BA5F9C4B-D351-4B25-9A9C-4C9F734901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How did people in IPRRG get involved supporting IPPC with PRA?</a:t>
            </a:r>
          </a:p>
        </p:txBody>
      </p:sp>
      <p:sp>
        <p:nvSpPr>
          <p:cNvPr id="2356227" name="Rectangle 3">
            <a:extLst>
              <a:ext uri="{FF2B5EF4-FFF2-40B4-BE49-F238E27FC236}">
                <a16:creationId xmlns:a16="http://schemas.microsoft.com/office/drawing/2014/main" id="{5BE3D1C1-5339-4BD5-A24F-F160BAB28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GB" sz="1800" b="1" dirty="0"/>
              <a:t>2007</a:t>
            </a:r>
            <a:r>
              <a:rPr lang="en-GB" sz="1800" dirty="0"/>
              <a:t>: After training in India all materials reviewed, edited and converted into a training package </a:t>
            </a:r>
          </a:p>
          <a:p>
            <a:pPr marL="0" indent="-457200"/>
            <a:r>
              <a:rPr lang="en-GB" sz="1800" dirty="0"/>
              <a:t>slides (with full speakers notes) </a:t>
            </a:r>
          </a:p>
          <a:p>
            <a:pPr marL="0" indent="-457200"/>
            <a:r>
              <a:rPr lang="en-GB" sz="1800" dirty="0"/>
              <a:t>breakout activities with supporting information </a:t>
            </a:r>
          </a:p>
          <a:p>
            <a:pPr marL="0" indent="-457200"/>
            <a:r>
              <a:rPr lang="en-GB" sz="1800" dirty="0"/>
              <a:t>student activity handbook &amp; course manual</a:t>
            </a:r>
          </a:p>
          <a:p>
            <a:pPr marL="0" indent="-457200"/>
            <a:r>
              <a:rPr lang="en-GB" sz="1800" dirty="0"/>
              <a:t>guide for future trainers (train the trainer) </a:t>
            </a:r>
          </a:p>
          <a:p>
            <a:pPr marL="0" indent="-457200">
              <a:buNone/>
            </a:pPr>
            <a:r>
              <a:rPr lang="en-GB" sz="1800" dirty="0"/>
              <a:t>All placed on the IPPC phytosanitary resources page</a:t>
            </a:r>
          </a:p>
          <a:p>
            <a:pPr marL="0" indent="-457200">
              <a:buNone/>
            </a:pPr>
            <a:r>
              <a:rPr lang="en-GB" sz="1800" dirty="0"/>
              <a:t>Training materials formally passed to IPPC in October 2007 </a:t>
            </a:r>
          </a:p>
          <a:p>
            <a:pPr marL="0" indent="-457200">
              <a:buNone/>
            </a:pPr>
            <a:r>
              <a:rPr lang="en-GB" sz="1800" dirty="0"/>
              <a:t>Group formally became IAGPRA</a:t>
            </a:r>
          </a:p>
          <a:p>
            <a:pPr marL="0" indent="-457200">
              <a:buNone/>
            </a:pPr>
            <a:endParaRPr lang="en-GB" sz="1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C7642-46B1-387D-D11A-2250BE4C3B9E}"/>
              </a:ext>
            </a:extLst>
          </p:cNvPr>
          <p:cNvSpPr txBox="1"/>
          <p:nvPr/>
        </p:nvSpPr>
        <p:spPr>
          <a:xfrm>
            <a:off x="475668" y="6451712"/>
            <a:ext cx="66086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</a:rPr>
              <a:t>https://standardsfacility.org/PG-089</a:t>
            </a:r>
          </a:p>
        </p:txBody>
      </p:sp>
      <p:pic>
        <p:nvPicPr>
          <p:cNvPr id="2" name="Content Placeholder 4" descr="A group of people standing on a lawn&#10;&#10;Description automatically generated">
            <a:extLst>
              <a:ext uri="{FF2B5EF4-FFF2-40B4-BE49-F238E27FC236}">
                <a16:creationId xmlns:a16="http://schemas.microsoft.com/office/drawing/2014/main" id="{FE501781-D091-AD98-D888-49E666B6C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73267" y="4316820"/>
            <a:ext cx="3946263" cy="248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7CDEF8F-6F9D-9CE1-4FCE-65AD5A49C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9" y="5026950"/>
            <a:ext cx="3179761" cy="6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 kern="1200">
                <a:solidFill>
                  <a:srgbClr val="59595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457200">
              <a:buFont typeface="Arial" panose="020B0604020202020204" pitchFamily="34" charset="0"/>
              <a:buNone/>
            </a:pPr>
            <a:r>
              <a:rPr lang="en-GB" sz="1800" b="1" dirty="0"/>
              <a:t>2010:</a:t>
            </a:r>
            <a:r>
              <a:rPr lang="en-GB" sz="1800" dirty="0"/>
              <a:t> used training materials in Botswana</a:t>
            </a:r>
          </a:p>
        </p:txBody>
      </p:sp>
    </p:spTree>
    <p:extLst>
      <p:ext uri="{BB962C8B-B14F-4D97-AF65-F5344CB8AC3E}">
        <p14:creationId xmlns:p14="http://schemas.microsoft.com/office/powerpoint/2010/main" val="786679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F448BE-DC2A-85EF-5526-7234473C7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572" t="12431" r="12113" b="18450"/>
          <a:stretch/>
        </p:blipFill>
        <p:spPr>
          <a:xfrm>
            <a:off x="831273" y="1881908"/>
            <a:ext cx="7872248" cy="402012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D96235-6460-84AA-F957-68727A7A3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Countries where PRA training has been delivered (could be more)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7C42B9-AFFA-886C-77F6-EC003479AB60}"/>
              </a:ext>
            </a:extLst>
          </p:cNvPr>
          <p:cNvSpPr/>
          <p:nvPr/>
        </p:nvSpPr>
        <p:spPr>
          <a:xfrm>
            <a:off x="738909" y="1745673"/>
            <a:ext cx="424873" cy="397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89238"/>
      </p:ext>
    </p:extLst>
  </p:cSld>
  <p:clrMapOvr>
    <a:masterClrMapping/>
  </p:clrMapOvr>
</p:sld>
</file>

<file path=ppt/theme/theme1.xml><?xml version="1.0" encoding="utf-8"?>
<a:theme xmlns:a="http://schemas.openxmlformats.org/drawingml/2006/main" name="DEFRA">
  <a:themeElements>
    <a:clrScheme name="Defra palette">
      <a:dk1>
        <a:sysClr val="windowText" lastClr="000000"/>
      </a:dk1>
      <a:lt1>
        <a:sysClr val="window" lastClr="FFFFFF"/>
      </a:lt1>
      <a:dk2>
        <a:srgbClr val="00B050"/>
      </a:dk2>
      <a:lt2>
        <a:srgbClr val="FFFFFF"/>
      </a:lt2>
      <a:accent1>
        <a:srgbClr val="00AF41"/>
      </a:accent1>
      <a:accent2>
        <a:srgbClr val="8FBF41"/>
      </a:accent2>
      <a:accent3>
        <a:srgbClr val="FFD500"/>
      </a:accent3>
      <a:accent4>
        <a:srgbClr val="DE2B29"/>
      </a:accent4>
      <a:accent5>
        <a:srgbClr val="F59A00"/>
      </a:accent5>
      <a:accent6>
        <a:srgbClr val="007BC4"/>
      </a:accent6>
      <a:hlink>
        <a:srgbClr val="007BC4"/>
      </a:hlink>
      <a:folHlink>
        <a:srgbClr val="6D307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RA" id="{0FEDBDD0-715C-48EF-B172-68F2A34B54C0}" vid="{DA5E7FA5-B4BB-4489-862C-8B1C24270A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f401361b24e474cb011be6eb76c0e76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Crown</TermName>
          <TermId xmlns="http://schemas.microsoft.com/office/infopath/2007/PartnerControls">69589897-2828-4761-976e-717fd8e631c9</TermId>
        </TermInfo>
      </Terms>
    </cf401361b24e474cb011be6eb76c0e76>
    <k85d23755b3a46b5a51451cf336b2e9b xmlns="662745e8-e224-48e8-a2e3-254862b8c2f5">
      <Terms xmlns="http://schemas.microsoft.com/office/infopath/2007/PartnerControls"/>
    </k85d23755b3a46b5a51451cf336b2e9b>
    <Topic xmlns="662745e8-e224-48e8-a2e3-254862b8c2f5">Documents_for_commenting</Topic>
    <HOMigrated xmlns="662745e8-e224-48e8-a2e3-254862b8c2f5">false</HOMigrated>
    <ddeb1fd0a9ad4436a96525d34737dc44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Defra Group</TermName>
          <TermId xmlns="http://schemas.microsoft.com/office/infopath/2007/PartnerControls">0867f7b3-e76e-40ca-bb1f-5ba341a49230</TermId>
        </TermInfo>
      </Terms>
    </ddeb1fd0a9ad4436a96525d34737dc44>
    <lae2bfa7b6474897ab4a53f76ea236c7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14c80daa-741b-422c-9722-f71693c9ede4</TermId>
        </TermInfo>
      </Terms>
    </lae2bfa7b6474897ab4a53f76ea236c7>
    <TaxCatchAll xmlns="662745e8-e224-48e8-a2e3-254862b8c2f5">
      <Value>6</Value>
      <Value>10</Value>
      <Value>9</Value>
      <Value>8</Value>
      <Value>7</Value>
    </TaxCatchAll>
    <fe59e9859d6a491389c5b03567f5dda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Core Defra</TermName>
          <TermId xmlns="http://schemas.microsoft.com/office/infopath/2007/PartnerControls">026223dd-2e56-4615-868d-7c5bfd566810</TermId>
        </TermInfo>
      </Terms>
    </fe59e9859d6a491389c5b03567f5dda5>
    <Team xmlns="662745e8-e224-48e8-a2e3-254862b8c2f5">Risk and Horizon Scanning</Team>
    <n7493b4506bf40e28c373b1e51a33445 xmlns="662745e8-e224-48e8-a2e3-254862b8c2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Team</TermName>
          <TermId xmlns="http://schemas.microsoft.com/office/infopath/2007/PartnerControls">ff0485df-0575-416f-802f-e999165821b7</TermId>
        </TermInfo>
      </Terms>
    </n7493b4506bf40e28c373b1e51a33445>
    <lcf76f155ced4ddcb4097134ff3c332f xmlns="f62bfca4-7bc9-4ae5-bb64-357ed910219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efra PowerPoint" ma:contentTypeID="0x010100A5BF1C78D9F64B679A5EBDE1C6598EBC01020015F8CD92594D2147A1667F06F817E389" ma:contentTypeVersion="6" ma:contentTypeDescription="Create a new document." ma:contentTypeScope="" ma:versionID="2f389a39bd3f8c3157d071f07d70b12a">
  <xsd:schema xmlns:xsd="http://www.w3.org/2001/XMLSchema" xmlns:xs="http://www.w3.org/2001/XMLSchema" xmlns:p="http://schemas.microsoft.com/office/2006/metadata/properties" xmlns:ns2="662745e8-e224-48e8-a2e3-254862b8c2f5" xmlns:ns3="f62bfca4-7bc9-4ae5-bb64-357ed9102194" targetNamespace="http://schemas.microsoft.com/office/2006/metadata/properties" ma:root="true" ma:fieldsID="2cbf4cd15541849b44a91b58440e65d6" ns2:_="" ns3:_="">
    <xsd:import namespace="662745e8-e224-48e8-a2e3-254862b8c2f5"/>
    <xsd:import namespace="f62bfca4-7bc9-4ae5-bb64-357ed9102194"/>
    <xsd:element name="properties">
      <xsd:complexType>
        <xsd:sequence>
          <xsd:element name="documentManagement">
            <xsd:complexType>
              <xsd:all>
                <xsd:element ref="ns2:lae2bfa7b6474897ab4a53f76ea236c7" minOccurs="0"/>
                <xsd:element ref="ns2:TaxCatchAll" minOccurs="0"/>
                <xsd:element ref="ns2:TaxCatchAllLabel" minOccurs="0"/>
                <xsd:element ref="ns2:cf401361b24e474cb011be6eb76c0e76" minOccurs="0"/>
                <xsd:element ref="ns2:n7493b4506bf40e28c373b1e51a33445" minOccurs="0"/>
                <xsd:element ref="ns2:HOMigrated" minOccurs="0"/>
                <xsd:element ref="ns2:k85d23755b3a46b5a51451cf336b2e9b" minOccurs="0"/>
                <xsd:element ref="ns2:Team" minOccurs="0"/>
                <xsd:element ref="ns2:Topic" minOccurs="0"/>
                <xsd:element ref="ns2:ddeb1fd0a9ad4436a96525d34737dc44" minOccurs="0"/>
                <xsd:element ref="ns2:fe59e9859d6a491389c5b03567f5dda5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745e8-e224-48e8-a2e3-254862b8c2f5" elementFormDefault="qualified">
    <xsd:import namespace="http://schemas.microsoft.com/office/2006/documentManagement/types"/>
    <xsd:import namespace="http://schemas.microsoft.com/office/infopath/2007/PartnerControls"/>
    <xsd:element name="lae2bfa7b6474897ab4a53f76ea236c7" ma:index="8" ma:taxonomy="true" ma:internalName="lae2bfa7b6474897ab4a53f76ea236c7" ma:taxonomyFieldName="HOGovernmentSecurityClassification" ma:displayName="Government Security Classification" ma:readOnly="false" ma:default="6;#Official|14c80daa-741b-422c-9722-f71693c9ede4" ma:fieldId="{5ae2bfa7-b647-4897-ab4a-53f76ea236c7}" ma:sspId="d1117845-93f6-4da3-abaa-fcb4fa669c78" ma:termSetId="56209604-fc17-4ace-9b7b-f45f0f17d50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a826950b-c9ad-4c44-aeac-6a210a878ad3}" ma:internalName="TaxCatchAll" ma:showField="CatchAllData" ma:web="6dfd283e-d7c6-4db4-b263-522c893cd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a826950b-c9ad-4c44-aeac-6a210a878ad3}" ma:internalName="TaxCatchAllLabel" ma:readOnly="true" ma:showField="CatchAllDataLabel" ma:web="6dfd283e-d7c6-4db4-b263-522c893cd0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f401361b24e474cb011be6eb76c0e76" ma:index="12" ma:taxonomy="true" ma:internalName="cf401361b24e474cb011be6eb76c0e76" ma:taxonomyFieldName="HOCopyrightLevel" ma:displayName="Copyright level" ma:readOnly="false" ma:default="7;#Crown|69589897-2828-4761-976e-717fd8e631c9" ma:fieldId="{cf401361-b24e-474c-b011-be6eb76c0e76}" ma:sspId="d1117845-93f6-4da3-abaa-fcb4fa669c78" ma:termSetId="bdd694c6-7266-48f2-93d6-d15992cd20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7493b4506bf40e28c373b1e51a33445" ma:index="14" nillable="true" ma:taxonomy="true" ma:internalName="n7493b4506bf40e28c373b1e51a33445" ma:taxonomyFieldName="HOSiteType" ma:displayName="Site type" ma:default="10;#Team|ff0485df-0575-416f-802f-e999165821b7" ma:fieldId="{77493b45-06bf-40e2-8c37-3b1e51a33445}" ma:sspId="d1117845-93f6-4da3-abaa-fcb4fa669c78" ma:termSetId="4518b03a-1a05-49af-8bf2-e5548589f21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OMigrated" ma:index="16" nillable="true" ma:displayName="Migrated" ma:default="0" ma:internalName="HOMigrated">
      <xsd:simpleType>
        <xsd:restriction base="dms:Boolean"/>
      </xsd:simpleType>
    </xsd:element>
    <xsd:element name="k85d23755b3a46b5a51451cf336b2e9b" ma:index="17" nillable="true" ma:taxonomy="true" ma:internalName="k85d23755b3a46b5a51451cf336b2e9b" ma:taxonomyFieldName="InformationType" ma:displayName="Information Type" ma:fieldId="{485d2375-5b3a-46b5-a514-51cf336b2e9b}" ma:sspId="d1117845-93f6-4da3-abaa-fcb4fa669c78" ma:termSetId="75cb3767-2327-4339-b999-281b3f58ac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eam" ma:index="19" nillable="true" ma:displayName="Team" ma:default="Risk and Horizon Scanning" ma:internalName="Team">
      <xsd:simpleType>
        <xsd:restriction base="dms:Text"/>
      </xsd:simpleType>
    </xsd:element>
    <xsd:element name="Topic" ma:index="20" nillable="true" ma:displayName="Topic" ma:default="PHRG-2013-on" ma:internalName="Topic">
      <xsd:simpleType>
        <xsd:restriction base="dms:Text"/>
      </xsd:simpleType>
    </xsd:element>
    <xsd:element name="ddeb1fd0a9ad4436a96525d34737dc44" ma:index="21" nillable="true" ma:taxonomy="true" ma:internalName="ddeb1fd0a9ad4436a96525d34737dc44" ma:taxonomyFieldName="Distribution" ma:displayName="Distribution" ma:default="9;#Internal Defra Group|0867f7b3-e76e-40ca-bb1f-5ba341a49230" ma:fieldId="{ddeb1fd0-a9ad-4436-a965-25d34737dc44}" ma:sspId="d1117845-93f6-4da3-abaa-fcb4fa669c78" ma:termSetId="9c8b5dbf-8bad-46e4-8055-6e01c16178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e59e9859d6a491389c5b03567f5dda5" ma:index="23" nillable="true" ma:taxonomy="true" ma:internalName="fe59e9859d6a491389c5b03567f5dda5" ma:taxonomyFieldName="OrganisationalUnit" ma:displayName="Organisational Unit" ma:default="8;#Core Defra|026223dd-2e56-4615-868d-7c5bfd566810" ma:fieldId="{fe59e985-9d6a-4913-89c5-b03567f5dda5}" ma:sspId="d1117845-93f6-4da3-abaa-fcb4fa669c78" ma:termSetId="55eb802e-fbca-455b-a7d2-d5919d4ea3d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2bfca4-7bc9-4ae5-bb64-357ed910219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displayName="Image Tags_0" ma:hidden="true" ma:internalName="lcf76f155ced4ddcb4097134ff3c332f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d1117845-93f6-4da3-abaa-fcb4fa669c78" ContentTypeId="0x010100A5BF1C78D9F64B679A5EBDE1C6598EBC0102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C100A7-7994-492A-8BED-84C46D4CD1AE}">
  <ds:schemaRefs>
    <ds:schemaRef ds:uri="http://schemas.microsoft.com/office/2006/metadata/properties"/>
    <ds:schemaRef ds:uri="http://www.w3.org/XML/1998/namespace"/>
    <ds:schemaRef ds:uri="http://purl.org/dc/terms/"/>
    <ds:schemaRef ds:uri="http://schemas.microsoft.com/office/infopath/2007/PartnerControls"/>
    <ds:schemaRef ds:uri="http://purl.org/dc/dcmitype/"/>
    <ds:schemaRef ds:uri="http://schemas.microsoft.com/office/2006/documentManagement/types"/>
    <ds:schemaRef ds:uri="f62bfca4-7bc9-4ae5-bb64-357ed9102194"/>
    <ds:schemaRef ds:uri="http://purl.org/dc/elements/1.1/"/>
    <ds:schemaRef ds:uri="http://schemas.openxmlformats.org/package/2006/metadata/core-properties"/>
    <ds:schemaRef ds:uri="662745e8-e224-48e8-a2e3-254862b8c2f5"/>
  </ds:schemaRefs>
</ds:datastoreItem>
</file>

<file path=customXml/itemProps2.xml><?xml version="1.0" encoding="utf-8"?>
<ds:datastoreItem xmlns:ds="http://schemas.openxmlformats.org/officeDocument/2006/customXml" ds:itemID="{3F642501-BAED-491A-8100-52D4E9B721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2745e8-e224-48e8-a2e3-254862b8c2f5"/>
    <ds:schemaRef ds:uri="f62bfca4-7bc9-4ae5-bb64-357ed91021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25A409-F63D-40B2-AE43-C4471482D69E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B721A650-A2DA-4B07-AD11-3F96946C7C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DEFRA</Template>
  <TotalTime>2556</TotalTime>
  <Words>961</Words>
  <Application>Microsoft Office PowerPoint</Application>
  <PresentationFormat>On-screen Show (4:3)</PresentationFormat>
  <Paragraphs>133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DEFRA</vt:lpstr>
      <vt:lpstr>IPRRG’s relationship with the IPPC  Dr Alan MacLeod                              Defra York United Kingdom  IPRRG Meeting, Kenya, September 21st -24th 2023 </vt:lpstr>
      <vt:lpstr>What is the IPPC? </vt:lpstr>
      <vt:lpstr>Basic principles of the IPPC</vt:lpstr>
      <vt:lpstr>How did people in IPRRG get involved supporting IPPC with PRA?</vt:lpstr>
      <vt:lpstr>Planning PRA training (October 2006)</vt:lpstr>
      <vt:lpstr>Developing the PRA training Oct’06 - Feb’07</vt:lpstr>
      <vt:lpstr>Delivering PRA training (March 2007)</vt:lpstr>
      <vt:lpstr>How did people in IPRRG get involved supporting IPPC with PRA?</vt:lpstr>
      <vt:lpstr>Countries where PRA training has been delivered (could be more)</vt:lpstr>
      <vt:lpstr>Review work by others supporting IPPC</vt:lpstr>
      <vt:lpstr>Wikipedia page</vt:lpstr>
      <vt:lpstr>Guide for pest risk communication</vt:lpstr>
      <vt:lpstr>Relationship with IPPC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Korycinska, Anastasia</dc:creator>
  <cp:lastModifiedBy>MacLeod, Alan</cp:lastModifiedBy>
  <cp:revision>143</cp:revision>
  <dcterms:created xsi:type="dcterms:W3CDTF">2022-06-16T13:22:48Z</dcterms:created>
  <dcterms:modified xsi:type="dcterms:W3CDTF">2023-09-16T09:25:21Z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tionType">
    <vt:lpwstr/>
  </property>
  <property fmtid="{D5CDD505-2E9C-101B-9397-08002B2CF9AE}" pid="3" name="Distribution">
    <vt:lpwstr>9;#Internal Defra Group|0867f7b3-e76e-40ca-bb1f-5ba341a49230</vt:lpwstr>
  </property>
  <property fmtid="{D5CDD505-2E9C-101B-9397-08002B2CF9AE}" pid="4" name="HOCopyrightLevel">
    <vt:lpwstr>7;#Crown|69589897-2828-4761-976e-717fd8e631c9</vt:lpwstr>
  </property>
  <property fmtid="{D5CDD505-2E9C-101B-9397-08002B2CF9AE}" pid="5" name="HOGovernmentSecurityClassification">
    <vt:lpwstr>6;#Official|14c80daa-741b-422c-9722-f71693c9ede4</vt:lpwstr>
  </property>
  <property fmtid="{D5CDD505-2E9C-101B-9397-08002B2CF9AE}" pid="6" name="HOSiteType">
    <vt:lpwstr>10;#Team|ff0485df-0575-416f-802f-e999165821b7</vt:lpwstr>
  </property>
  <property fmtid="{D5CDD505-2E9C-101B-9397-08002B2CF9AE}" pid="7" name="OrganisationalUnit">
    <vt:lpwstr>8;#Core Defra|026223dd-2e56-4615-868d-7c5bfd566810</vt:lpwstr>
  </property>
  <property fmtid="{D5CDD505-2E9C-101B-9397-08002B2CF9AE}" pid="8" name="ContentTypeId">
    <vt:lpwstr>0x010100A5BF1C78D9F64B679A5EBDE1C6598EBC01020015F8CD92594D2147A1667F06F817E389</vt:lpwstr>
  </property>
  <property fmtid="{D5CDD505-2E9C-101B-9397-08002B2CF9AE}" pid="9" name="MediaServiceImageTags">
    <vt:lpwstr/>
  </property>
</Properties>
</file>