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003" r:id="rId3"/>
    <p:sldId id="1014" r:id="rId4"/>
    <p:sldId id="1016" r:id="rId5"/>
    <p:sldId id="1017" r:id="rId6"/>
    <p:sldId id="1318" r:id="rId7"/>
    <p:sldId id="1317" r:id="rId8"/>
    <p:sldId id="266" r:id="rId9"/>
    <p:sldId id="1010" r:id="rId10"/>
    <p:sldId id="1011" r:id="rId11"/>
    <p:sldId id="1009" r:id="rId12"/>
    <p:sldId id="1321" r:id="rId13"/>
    <p:sldId id="1005" r:id="rId14"/>
    <p:sldId id="1004" r:id="rId15"/>
    <p:sldId id="1320" r:id="rId16"/>
    <p:sldId id="1319" r:id="rId17"/>
    <p:sldId id="1322" r:id="rId18"/>
    <p:sldId id="1323" r:id="rId1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722"/>
  </p:normalViewPr>
  <p:slideViewPr>
    <p:cSldViewPr snapToGrid="0" snapToObjects="1">
      <p:cViewPr varScale="1">
        <p:scale>
          <a:sx n="118" d="100"/>
          <a:sy n="118" d="100"/>
        </p:scale>
        <p:origin x="6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17DA-C9B5-3147-A879-D31A7E89C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EA8FF-CAFF-5B4D-9597-0A75A546E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5EE1D-C76E-8242-8108-AE299357A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BF8E-831B-6742-995F-603BC162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1DA18-0783-F14A-B43F-4BD3B206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2899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800D-1E55-B349-BAE5-576A4A02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AA4D8-1399-9244-9460-71CABF241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5109D-B570-4148-9317-2FE2D6FD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2C233-33C9-1E41-AA1D-EF42A62D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B86F2-4BE7-6A41-A394-2CE14B55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1682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4901F-610B-2449-AC89-45BB6EBA8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E2140-79E9-2D4C-9CBD-68BD68C7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396F4-51DB-0148-AF25-22076DED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425CD-38FD-6F4B-BBFB-ED4FF64C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D8BE4-76AD-6E44-86EC-AF666B8A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198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22/09/2023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219124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2191244" cy="685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8259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82FE-884A-8E4F-92AB-74410067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37CBC-432B-C448-A3B3-7AE89D72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9CBD7-6880-DF47-A9B6-F076205E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0CF75-E47A-5248-8736-D9B1D6C2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A089B-23FA-4F41-8EFA-E4CFEF95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900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C026-C480-9944-9919-1FA8E732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C652B-BB1E-2341-AFC2-ECB914E6D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23034-3391-7340-AA35-2B141226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240A2-70A1-B744-9C4E-3ED0B259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E16B9-D88A-3B43-AF36-742B3BBF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894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A31A-4525-AD40-85A6-D0F9EF9E8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BC91-0365-C545-8668-7763CBE84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95A1D-1D31-7842-B69E-BA3CBB79F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103C8-1881-B149-9BA3-2C605743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6863B-E18F-F44C-AD2E-6FA14F7E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CA32A-9EAA-FD43-B68B-6FE0D54F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230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200A-1823-9E4C-ABC7-5A13BA96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3220C-21B7-CA45-9716-BE014638C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FD5B6-0F4D-8444-886A-59201FF19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6A39C-1769-B546-AA2A-3633CE2AF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FDEA3-D632-714B-8D44-5E7915F08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D7A493-5CA8-EB45-8188-53554F66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6A370-5024-FC4A-B8FA-3966FCBD6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9B3A2-A5BB-7F4E-93E2-C4B961ED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393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113A-AA5E-BC41-9244-4597726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7F2C8-370B-5E4C-BC30-D6DF0939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33C29-58E6-3547-BB40-186D836E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3CD35-4058-F148-BB83-F8C25E5E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803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374CF-85F3-724E-8731-980D2CB3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12074-910E-8342-B7DA-AF922CA6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DBD40-2D60-F24E-AA15-289388BF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8031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7AE08-86D0-D348-B10B-8D7B9135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712FE-41FE-BF4C-A3E6-7C1C2EC5A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391BE-CD25-B54D-8099-3E58911A5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2D878-FC5B-414B-9EC0-1177765C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779E6-2926-4F48-A609-D25DB85B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06895-0E5D-D246-8779-EB193263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527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7FD9-6AE7-C747-95B9-832CBF6B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BA59C-5FBD-9144-8951-328F92EFE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55FB7-F896-AB49-B7BC-B45C71CDA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CA1F4-39BD-824E-BB9B-8681E1BD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52FEE-14F6-5B43-A117-BF695760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0A41F-10AE-B245-89D3-5B4034C7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263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D4A32-6C2D-4D4C-85B6-1F4F4C5A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353C2-67DE-A64E-8F34-3D6C3DBB4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0FD8E-6EDB-8C40-8CDA-46048E1C6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F515B-924E-C94C-9B26-AB425A9E02E3}" type="datetimeFigureOut">
              <a:rPr lang="en-BE" smtClean="0"/>
              <a:t>22/09/2023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8B6D2-CF96-674A-8748-30C46F918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9C218-C1D1-A146-8486-3E7CC721D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0CAC-CFB3-394A-A3D5-34362216DB6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320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35867-639D-5348-B204-BB9676E80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519" y="4639256"/>
            <a:ext cx="8631011" cy="413879"/>
          </a:xfrm>
        </p:spPr>
        <p:txBody>
          <a:bodyPr>
            <a:noAutofit/>
          </a:bodyPr>
          <a:lstStyle/>
          <a:p>
            <a:r>
              <a:rPr lang="en-BE" sz="4000" dirty="0">
                <a:latin typeface="Helvetica" pitchFamily="2" charset="0"/>
              </a:rPr>
              <a:t>Malaga, Spain 2024 (5)?</a:t>
            </a:r>
            <a:br>
              <a:rPr lang="en-BE" sz="4000" dirty="0">
                <a:latin typeface="Helvetica" pitchFamily="2" charset="0"/>
              </a:rPr>
            </a:br>
            <a:r>
              <a:rPr lang="en-BE" sz="2400" dirty="0">
                <a:latin typeface="Helvetica" pitchFamily="2" charset="0"/>
              </a:rPr>
              <a:t>Eduardo de la Peña, CSIC</a:t>
            </a:r>
            <a:endParaRPr lang="en-BE" sz="4000" dirty="0">
              <a:latin typeface="Helvetica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9AD70A-9CB4-C9E2-AD3F-6CD46E2B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271" y="1310779"/>
            <a:ext cx="7543800" cy="25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 Imagen">
            <a:extLst>
              <a:ext uri="{FF2B5EF4-FFF2-40B4-BE49-F238E27FC236}">
                <a16:creationId xmlns:a16="http://schemas.microsoft.com/office/drawing/2014/main" id="{BE55472C-54D5-4570-9090-2C3B74FCB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687" y="217674"/>
            <a:ext cx="901602" cy="1257497"/>
          </a:xfrm>
          <a:prstGeom prst="rect">
            <a:avLst/>
          </a:prstGeom>
        </p:spPr>
      </p:pic>
      <p:pic>
        <p:nvPicPr>
          <p:cNvPr id="9" name="Imagen 1" descr="003 Logo version monocro.jpg">
            <a:extLst>
              <a:ext uri="{FF2B5EF4-FFF2-40B4-BE49-F238E27FC236}">
                <a16:creationId xmlns:a16="http://schemas.microsoft.com/office/drawing/2014/main" id="{EFF17FC5-2659-95EA-0401-E62C777AB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616" y="5575771"/>
            <a:ext cx="279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08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D1BE-67E0-88F6-01CC-DE02FB8D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Malaga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7C88A-7856-6095-80BC-8C4FF326C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672319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Lively city in the Mediterranean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Touristic destination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21F3C"/>
                </a:solidFill>
                <a:latin typeface="stolzl"/>
              </a:rPr>
              <a:t>Interesting cultural life</a:t>
            </a:r>
            <a:endParaRPr lang="en-GB" b="0" i="0" dirty="0">
              <a:solidFill>
                <a:srgbClr val="021F3C"/>
              </a:solidFill>
              <a:effectLst/>
              <a:latin typeface="stolzl"/>
            </a:endParaRPr>
          </a:p>
          <a:p>
            <a:pPr lvl="1">
              <a:buFont typeface="Wingdings" pitchFamily="2" charset="2"/>
              <a:buChar char="§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Picasso Museum Malaga</a:t>
            </a:r>
          </a:p>
          <a:p>
            <a:pPr lvl="1">
              <a:buFont typeface="Wingdings" pitchFamily="2" charset="2"/>
              <a:buChar char="§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Carmen Thyssen Museum</a:t>
            </a:r>
          </a:p>
          <a:p>
            <a:pPr lvl="1">
              <a:buFont typeface="Wingdings" pitchFamily="2" charset="2"/>
              <a:buChar char="§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Malaga Roman Theatre</a:t>
            </a:r>
          </a:p>
          <a:p>
            <a:pPr lvl="1">
              <a:buFont typeface="Wingdings" pitchFamily="2" charset="2"/>
              <a:buChar char="§"/>
            </a:pPr>
            <a:r>
              <a:rPr lang="en-GB" b="0" i="0" dirty="0">
                <a:solidFill>
                  <a:srgbClr val="021F3C"/>
                </a:solidFill>
                <a:effectLst/>
                <a:latin typeface="stolzl"/>
              </a:rPr>
              <a:t>Pompidou Centre Malaga</a:t>
            </a:r>
          </a:p>
          <a:p>
            <a:pPr marL="0" indent="0">
              <a:buNone/>
            </a:pPr>
            <a:endParaRPr lang="en-BE" dirty="0"/>
          </a:p>
        </p:txBody>
      </p:sp>
      <p:pic>
        <p:nvPicPr>
          <p:cNvPr id="7170" name="Picture 2" descr="13 Lugares que ver en Málaga ciudad ❤️ (Guía Completa)">
            <a:extLst>
              <a:ext uri="{FF2B5EF4-FFF2-40B4-BE49-F238E27FC236}">
                <a16:creationId xmlns:a16="http://schemas.microsoft.com/office/drawing/2014/main" id="{73EB78C3-2179-7C1E-E7CD-1DD68211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2" y="365125"/>
            <a:ext cx="4421414" cy="59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6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C389-7864-8E47-1D1C-8F644123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1FC9-855D-8880-7E4A-C57D1A3C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2859AA44-BBE9-5DBB-18FA-6DB34B80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26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EC3A-43D9-D27F-FD5D-971A628D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61F2-7942-E742-EBBD-F9F3EE306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2290" name="Picture 2" descr="A day at the beach on Costa Tropical – Hotel Cortijo del Marqués · Granada,  Andalusia">
            <a:extLst>
              <a:ext uri="{FF2B5EF4-FFF2-40B4-BE49-F238E27FC236}">
                <a16:creationId xmlns:a16="http://schemas.microsoft.com/office/drawing/2014/main" id="{415BC1BF-C5EA-E501-1C7A-5EA2547A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0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A7915-285E-222E-1617-4DE722C09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Málaga</a:t>
            </a:r>
          </a:p>
        </p:txBody>
      </p:sp>
      <p:pic>
        <p:nvPicPr>
          <p:cNvPr id="5" name="Content Placeholder 4" descr="A white town in the mountains&#10;&#10;Description automatically generated">
            <a:extLst>
              <a:ext uri="{FF2B5EF4-FFF2-40B4-BE49-F238E27FC236}">
                <a16:creationId xmlns:a16="http://schemas.microsoft.com/office/drawing/2014/main" id="{A5F9182A-39C6-0214-4812-D183258C2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548" y="649967"/>
            <a:ext cx="11395646" cy="5697823"/>
          </a:xfrm>
        </p:spPr>
      </p:pic>
    </p:spTree>
    <p:extLst>
      <p:ext uri="{BB962C8B-B14F-4D97-AF65-F5344CB8AC3E}">
        <p14:creationId xmlns:p14="http://schemas.microsoft.com/office/powerpoint/2010/main" val="310459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2584-76AA-8A42-9305-9EDAE347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1EB6-B3D6-1A4F-9721-28331AD2E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8" y="1605756"/>
            <a:ext cx="7369629" cy="4351338"/>
          </a:xfrm>
        </p:spPr>
        <p:txBody>
          <a:bodyPr>
            <a:normAutofit fontScale="92500"/>
          </a:bodyPr>
          <a:lstStyle/>
          <a:p>
            <a:r>
              <a:rPr lang="en-BE" dirty="0"/>
              <a:t>Benign weather all year-round</a:t>
            </a:r>
          </a:p>
          <a:p>
            <a:r>
              <a:rPr lang="en-BE" dirty="0"/>
              <a:t>Best moments </a:t>
            </a:r>
            <a:r>
              <a:rPr lang="en-BE" dirty="0">
                <a:solidFill>
                  <a:srgbClr val="FF0000"/>
                </a:solidFill>
              </a:rPr>
              <a:t>2nd half of september-December</a:t>
            </a:r>
            <a:r>
              <a:rPr lang="en-BE" dirty="0"/>
              <a:t>, April-June</a:t>
            </a:r>
          </a:p>
          <a:p>
            <a:r>
              <a:rPr lang="en-BE" u="sng" dirty="0">
                <a:solidFill>
                  <a:srgbClr val="FF0000"/>
                </a:solidFill>
              </a:rPr>
              <a:t>Off season</a:t>
            </a:r>
          </a:p>
          <a:p>
            <a:r>
              <a:rPr lang="en-BE" dirty="0"/>
              <a:t>Plenty of accommodation and facilitites for all budget types</a:t>
            </a:r>
          </a:p>
          <a:p>
            <a:pPr lvl="1">
              <a:buFont typeface="Wingdings" pitchFamily="2" charset="2"/>
              <a:buChar char="§"/>
            </a:pPr>
            <a:r>
              <a:rPr lang="en-BE" dirty="0">
                <a:sym typeface="Wingdings" pitchFamily="2" charset="2"/>
              </a:rPr>
              <a:t>2nd largest international airport in Spain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>
                <a:sym typeface="Wingdings" pitchFamily="2" charset="2"/>
              </a:rPr>
              <a:t>C</a:t>
            </a:r>
            <a:r>
              <a:rPr lang="en-BE" dirty="0">
                <a:sym typeface="Wingdings" pitchFamily="2" charset="2"/>
              </a:rPr>
              <a:t>onnection with all major cities in Europe, UK, Africa (North Africa) and also direct flights to the USA</a:t>
            </a:r>
          </a:p>
          <a:p>
            <a:pPr lvl="1">
              <a:buFont typeface="Wingdings" pitchFamily="2" charset="2"/>
              <a:buChar char="§"/>
            </a:pPr>
            <a:r>
              <a:rPr lang="en-BE" dirty="0">
                <a:sym typeface="Wingdings" pitchFamily="2" charset="2"/>
              </a:rPr>
              <a:t>High speed connection to Madrid, Sevilla and Granada</a:t>
            </a:r>
            <a:endParaRPr lang="en-B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ED705BB-10E1-4A36-7C5A-0E01C7B7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6082"/>
            <a:ext cx="4020457" cy="30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to">
            <a:extLst>
              <a:ext uri="{FF2B5EF4-FFF2-40B4-BE49-F238E27FC236}">
                <a16:creationId xmlns:a16="http://schemas.microsoft.com/office/drawing/2014/main" id="{44D5A2AA-6F40-7122-05FE-639083A4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863" y="3951290"/>
            <a:ext cx="4029530" cy="26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80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40DD-46EC-8029-E1D8-E77146A4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3F92-7EFE-036B-3731-5EB453ED2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1266" name="Picture 2" descr="Mangos en la Costa Tropical | Andalucía | elmundo.es">
            <a:extLst>
              <a:ext uri="{FF2B5EF4-FFF2-40B4-BE49-F238E27FC236}">
                <a16:creationId xmlns:a16="http://schemas.microsoft.com/office/drawing/2014/main" id="{6045E898-796C-4D11-0096-18DEA0DA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" y="1397906"/>
            <a:ext cx="8055429" cy="536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a Pasa : discover the incredible culture of Malaga raisin - Andaluciamia">
            <a:extLst>
              <a:ext uri="{FF2B5EF4-FFF2-40B4-BE49-F238E27FC236}">
                <a16:creationId xmlns:a16="http://schemas.microsoft.com/office/drawing/2014/main" id="{CF1FD00C-189C-7B5E-AE4C-FD731798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32" y="95521"/>
            <a:ext cx="4874108" cy="39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 Almond Blossom Tour – Oletrips, tours and excursions | Day trips from  Nerja">
            <a:extLst>
              <a:ext uri="{FF2B5EF4-FFF2-40B4-BE49-F238E27FC236}">
                <a16:creationId xmlns:a16="http://schemas.microsoft.com/office/drawing/2014/main" id="{AF34B84E-6C2D-7EBB-92D8-F057327FC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32" y="4564512"/>
            <a:ext cx="3878236" cy="188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ESCO World Heritage Centre - Tentative Lists">
            <a:extLst>
              <a:ext uri="{FF2B5EF4-FFF2-40B4-BE49-F238E27FC236}">
                <a16:creationId xmlns:a16="http://schemas.microsoft.com/office/drawing/2014/main" id="{28DA5440-0BD6-77F9-4DE3-8595CC66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735" y="96167"/>
            <a:ext cx="1464129" cy="110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5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40DD-46EC-8029-E1D8-E77146A4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3F92-7EFE-036B-3731-5EB453ED2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8F86159-6A69-986A-9BA4-BE7364A7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294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02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83D9-1D3B-00A1-340D-C051A070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9182"/>
            <a:ext cx="10515600" cy="1325563"/>
          </a:xfrm>
        </p:spPr>
        <p:txBody>
          <a:bodyPr/>
          <a:lstStyle/>
          <a:p>
            <a:r>
              <a:rPr lang="en-BE" dirty="0"/>
              <a:t>Explore nature and culture of Andalusia</a:t>
            </a:r>
          </a:p>
        </p:txBody>
      </p:sp>
      <p:pic>
        <p:nvPicPr>
          <p:cNvPr id="13314" name="Picture 2" descr="Unesco World Heritage sites in Andalucia, Travel &amp; Tourism, Southern Spain">
            <a:extLst>
              <a:ext uri="{FF2B5EF4-FFF2-40B4-BE49-F238E27FC236}">
                <a16:creationId xmlns:a16="http://schemas.microsoft.com/office/drawing/2014/main" id="{36A89961-2495-99E3-4BF1-56AA84CC21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4709"/>
            <a:ext cx="59436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ourism in Cádiz. What to see. Tourist information | spain.info">
            <a:extLst>
              <a:ext uri="{FF2B5EF4-FFF2-40B4-BE49-F238E27FC236}">
                <a16:creationId xmlns:a16="http://schemas.microsoft.com/office/drawing/2014/main" id="{88946395-4A86-6DEC-4E37-2FFDA8DC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61" y="1266258"/>
            <a:ext cx="3787625" cy="16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ierra de las Nieves - Official Andalusia tourism website">
            <a:extLst>
              <a:ext uri="{FF2B5EF4-FFF2-40B4-BE49-F238E27FC236}">
                <a16:creationId xmlns:a16="http://schemas.microsoft.com/office/drawing/2014/main" id="{6BEC142D-4203-B890-C16D-10DEDC1A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86" y="3552372"/>
            <a:ext cx="44577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Breeding project boosts Iberian lynx numbers from 94 to ...">
            <a:extLst>
              <a:ext uri="{FF2B5EF4-FFF2-40B4-BE49-F238E27FC236}">
                <a16:creationId xmlns:a16="http://schemas.microsoft.com/office/drawing/2014/main" id="{7736E4C1-9DE1-F40D-8B02-5F19A426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057" y="1953849"/>
            <a:ext cx="2547258" cy="254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Tourism in Seville. What to see | spain.info">
            <a:extLst>
              <a:ext uri="{FF2B5EF4-FFF2-40B4-BE49-F238E27FC236}">
                <a16:creationId xmlns:a16="http://schemas.microsoft.com/office/drawing/2014/main" id="{AD3ED3E0-7CB6-A69F-2E2E-5A29E59C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71" y="4021966"/>
            <a:ext cx="5560457" cy="25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5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EDDE-1B2B-3B6C-68F9-CAA929C8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1F21F-442D-CB3D-027B-4AE25605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BE" dirty="0"/>
          </a:p>
          <a:p>
            <a:pPr marL="0" indent="0" algn="ctr">
              <a:buNone/>
            </a:pPr>
            <a:r>
              <a:rPr lang="en-BE" sz="6600"/>
              <a:t>Looking </a:t>
            </a:r>
            <a:r>
              <a:rPr lang="en-BE" sz="6600" dirty="0"/>
              <a:t>forward to meeting you in </a:t>
            </a:r>
            <a:r>
              <a:rPr lang="en-BE" sz="6600"/>
              <a:t>Spain!</a:t>
            </a:r>
          </a:p>
          <a:p>
            <a:pPr marL="0" indent="0" algn="ctr">
              <a:buNone/>
            </a:pPr>
            <a:endParaRPr lang="en-BE" sz="6600" dirty="0"/>
          </a:p>
        </p:txBody>
      </p:sp>
    </p:spTree>
    <p:extLst>
      <p:ext uri="{BB962C8B-B14F-4D97-AF65-F5344CB8AC3E}">
        <p14:creationId xmlns:p14="http://schemas.microsoft.com/office/powerpoint/2010/main" val="71720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CFE7-F7AD-804A-A796-1D2EEE7E9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B33BD2-3007-2480-3E44-79A51BB0E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76200"/>
            <a:ext cx="7772400" cy="65403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CF10463-57AB-7F6D-4493-D314CDA85532}"/>
              </a:ext>
            </a:extLst>
          </p:cNvPr>
          <p:cNvSpPr/>
          <p:nvPr/>
        </p:nvSpPr>
        <p:spPr>
          <a:xfrm>
            <a:off x="4397828" y="5649686"/>
            <a:ext cx="228600" cy="2068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Imagen 1" descr="003 Logo version monocro.jpg">
            <a:extLst>
              <a:ext uri="{FF2B5EF4-FFF2-40B4-BE49-F238E27FC236}">
                <a16:creationId xmlns:a16="http://schemas.microsoft.com/office/drawing/2014/main" id="{B155134E-6F57-4F47-196F-211338185A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616" y="5575771"/>
            <a:ext cx="279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5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DEC-5A64-F35D-4C44-F3BAB9D9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The institution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A18F-CD21-377E-3C2B-FCF99E076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Spanish N</a:t>
            </a:r>
            <a:r>
              <a:rPr lang="en-GB" dirty="0"/>
              <a:t>a</a:t>
            </a:r>
            <a:r>
              <a:rPr lang="en-BE" dirty="0"/>
              <a:t>tional Research Council (CSIC)</a:t>
            </a:r>
          </a:p>
          <a:p>
            <a:r>
              <a:rPr lang="en-BE" dirty="0"/>
              <a:t>2nd largest scientific organization in Europe after CNRS</a:t>
            </a:r>
          </a:p>
          <a:p>
            <a:r>
              <a:rPr lang="en-BE" dirty="0"/>
              <a:t>120 institutes across Spain (and in Brussels and Rome) covering all disciplines of science and technology</a:t>
            </a:r>
          </a:p>
          <a:p>
            <a:r>
              <a:rPr lang="en-BE" dirty="0"/>
              <a:t>Institute for Subtropical and Mediterranean Horticulture (IHSM)</a:t>
            </a:r>
          </a:p>
          <a:p>
            <a:pPr lvl="1">
              <a:buFont typeface="Wingdings" pitchFamily="2" charset="2"/>
              <a:buChar char="Ø"/>
            </a:pPr>
            <a:r>
              <a:rPr lang="en-BE" dirty="0"/>
              <a:t>Malaga</a:t>
            </a:r>
          </a:p>
        </p:txBody>
      </p:sp>
      <p:pic>
        <p:nvPicPr>
          <p:cNvPr id="4" name="Imagen 1" descr="003 Logo version monocro.jpg">
            <a:extLst>
              <a:ext uri="{FF2B5EF4-FFF2-40B4-BE49-F238E27FC236}">
                <a16:creationId xmlns:a16="http://schemas.microsoft.com/office/drawing/2014/main" id="{65DC6591-EC07-A076-A0F4-FB3CC92E3F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616" y="5575771"/>
            <a:ext cx="279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95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89C1-E5BE-F14D-9AE3-399D73A8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1"/>
            <a:ext cx="10515600" cy="1325563"/>
          </a:xfrm>
        </p:spPr>
        <p:txBody>
          <a:bodyPr/>
          <a:lstStyle/>
          <a:p>
            <a:r>
              <a:rPr lang="en-BE" dirty="0">
                <a:latin typeface="Helvetica" pitchFamily="2" charset="0"/>
              </a:rPr>
              <a:t>IHSM-UMA-CSIC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AE27E-E61E-FB4A-8B34-9220085E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03" y="1090596"/>
            <a:ext cx="10890663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BE" dirty="0">
                <a:latin typeface="Helvetica" pitchFamily="2" charset="0"/>
              </a:rPr>
              <a:t>2021: Hybryd research center CSIC and University of Malaga</a:t>
            </a:r>
          </a:p>
          <a:p>
            <a:pPr>
              <a:buFont typeface="Wingdings" pitchFamily="2" charset="2"/>
              <a:buChar char="§"/>
            </a:pPr>
            <a:r>
              <a:rPr lang="en-BE" dirty="0">
                <a:latin typeface="Helvetica" pitchFamily="2" charset="0"/>
              </a:rPr>
              <a:t>Focused on plant science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BE" dirty="0">
                <a:latin typeface="Helvetica" pitchFamily="2" charset="0"/>
              </a:rPr>
              <a:t>(Molecular) characterization of crops, pests and diseases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BE" dirty="0">
                <a:latin typeface="Helvetica" pitchFamily="2" charset="0"/>
              </a:rPr>
              <a:t>Crop physiology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BE" dirty="0">
                <a:latin typeface="Helvetica" pitchFamily="2" charset="0"/>
              </a:rPr>
              <a:t>Breeding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BE" dirty="0">
                <a:latin typeface="Helvetica" pitchFamily="2" charset="0"/>
              </a:rPr>
              <a:t>Crop protection</a:t>
            </a:r>
          </a:p>
          <a:p>
            <a:pPr marL="457200" lvl="1" indent="0">
              <a:buNone/>
            </a:pPr>
            <a:endParaRPr lang="en-BE" dirty="0"/>
          </a:p>
          <a:p>
            <a:pPr>
              <a:buFont typeface="Wingdings" pitchFamily="2" charset="2"/>
              <a:buChar char="§"/>
            </a:pPr>
            <a:endParaRPr lang="en-BE" dirty="0"/>
          </a:p>
          <a:p>
            <a:pPr lvl="1"/>
            <a:endParaRPr lang="en-BE" dirty="0"/>
          </a:p>
        </p:txBody>
      </p:sp>
      <p:pic>
        <p:nvPicPr>
          <p:cNvPr id="7" name="Picture 6" descr="A picture containing outdoor, sky, mountain, building&#10;&#10;Description automatically generated">
            <a:extLst>
              <a:ext uri="{FF2B5EF4-FFF2-40B4-BE49-F238E27FC236}">
                <a16:creationId xmlns:a16="http://schemas.microsoft.com/office/drawing/2014/main" id="{F9FCCB85-2798-3343-8FEF-5B798815B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7"/>
          <a:stretch/>
        </p:blipFill>
        <p:spPr>
          <a:xfrm>
            <a:off x="1928537" y="3722955"/>
            <a:ext cx="8587063" cy="3114304"/>
          </a:xfrm>
          <a:prstGeom prst="rect">
            <a:avLst/>
          </a:prstGeom>
        </p:spPr>
      </p:pic>
      <p:pic>
        <p:nvPicPr>
          <p:cNvPr id="3" name="Imagen 1" descr="003 Logo version monocro.jpg">
            <a:extLst>
              <a:ext uri="{FF2B5EF4-FFF2-40B4-BE49-F238E27FC236}">
                <a16:creationId xmlns:a16="http://schemas.microsoft.com/office/drawing/2014/main" id="{A02412A7-5F83-345D-BA7C-3C3983138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01" y="5518884"/>
            <a:ext cx="279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6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373E6-EFD1-D7A7-59BF-FA2A0798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latin typeface="Arial" panose="020B0604020202020204" pitchFamily="34" charset="0"/>
                <a:cs typeface="Arial" panose="020B0604020202020204" pitchFamily="34" charset="0"/>
              </a:rPr>
              <a:t>Experimental station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CF56ACA-1AC8-AF17-CDEB-EDDD8066E3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186" y="2376487"/>
            <a:ext cx="5152972" cy="29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B68F7-13E0-1F69-80BA-3AD61F0A81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BE" dirty="0"/>
              <a:t>Algarrobo</a:t>
            </a:r>
          </a:p>
          <a:p>
            <a:r>
              <a:rPr lang="en-BE" dirty="0"/>
              <a:t>30 km east of Malaga city</a:t>
            </a:r>
          </a:p>
          <a:p>
            <a:r>
              <a:rPr lang="en-BE" dirty="0"/>
              <a:t>Field research station (CSIC)</a:t>
            </a:r>
          </a:p>
          <a:p>
            <a:r>
              <a:rPr lang="en-BE" dirty="0"/>
              <a:t>55 ha of experimental fields</a:t>
            </a:r>
          </a:p>
          <a:p>
            <a:r>
              <a:rPr lang="en-BE" dirty="0"/>
              <a:t>Oriented towards commercial production</a:t>
            </a:r>
          </a:p>
          <a:p>
            <a:r>
              <a:rPr lang="en-BE" dirty="0"/>
              <a:t>Agronomy and cultivation tehcnologies </a:t>
            </a:r>
          </a:p>
          <a:p>
            <a:r>
              <a:rPr lang="en-BE" dirty="0"/>
              <a:t>Subtropical and Mediterranean crops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0686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C389-7864-8E47-1D1C-8F644123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1FC9-855D-8880-7E4A-C57D1A3C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2859AA44-BBE9-5DBB-18FA-6DB34B803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78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170908C-1AD4-6F4B-926E-2AD1BA7A9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" y="7"/>
            <a:ext cx="12190500" cy="685799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D4E7725-8A13-FE4E-8F45-C3DC23737B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62457" y="6292057"/>
            <a:ext cx="648197" cy="365125"/>
          </a:xfrm>
        </p:spPr>
        <p:txBody>
          <a:bodyPr/>
          <a:lstStyle/>
          <a:p>
            <a:pPr>
              <a:spcAft>
                <a:spcPts val="422"/>
              </a:spcAft>
            </a:pPr>
            <a:fld id="{7AE184E0-0BD4-4705-A12B-9B71DDE63301}" type="slidenum">
              <a:rPr lang="en-GB" noProof="0" smtClean="0"/>
              <a:pPr>
                <a:spcAft>
                  <a:spcPts val="422"/>
                </a:spcAft>
              </a:pPr>
              <a:t>7</a:t>
            </a:fld>
            <a:endParaRPr lang="en-GB" noProof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987CCF-FEA3-8317-04A9-92440F77EF96}"/>
              </a:ext>
            </a:extLst>
          </p:cNvPr>
          <p:cNvGrpSpPr/>
          <p:nvPr/>
        </p:nvGrpSpPr>
        <p:grpSpPr>
          <a:xfrm>
            <a:off x="153793" y="140643"/>
            <a:ext cx="2067332" cy="2023090"/>
            <a:chOff x="946995" y="351692"/>
            <a:chExt cx="4208593" cy="41030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ACBB4B8-BFC7-40F2-D212-7980FA5B93BE}"/>
                </a:ext>
              </a:extLst>
            </p:cNvPr>
            <p:cNvSpPr/>
            <p:nvPr/>
          </p:nvSpPr>
          <p:spPr>
            <a:xfrm>
              <a:off x="946995" y="351692"/>
              <a:ext cx="4208593" cy="410307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266">
                <a:solidFill>
                  <a:schemeClr val="tx1"/>
                </a:solidFill>
              </a:endParaRPr>
            </a:p>
          </p:txBody>
        </p:sp>
        <p:pic>
          <p:nvPicPr>
            <p:cNvPr id="16" name="Graphic 15" descr="South America with solid fill">
              <a:extLst>
                <a:ext uri="{FF2B5EF4-FFF2-40B4-BE49-F238E27FC236}">
                  <a16:creationId xmlns:a16="http://schemas.microsoft.com/office/drawing/2014/main" id="{3F61815D-6E50-C573-70E3-7B7EA80C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9926" y="2700259"/>
              <a:ext cx="1416585" cy="1416585"/>
            </a:xfrm>
            <a:prstGeom prst="rect">
              <a:avLst/>
            </a:prstGeom>
          </p:spPr>
        </p:pic>
        <p:pic>
          <p:nvPicPr>
            <p:cNvPr id="19" name="Graphic 18" descr="Africa with solid fill">
              <a:extLst>
                <a:ext uri="{FF2B5EF4-FFF2-40B4-BE49-F238E27FC236}">
                  <a16:creationId xmlns:a16="http://schemas.microsoft.com/office/drawing/2014/main" id="{D5FA464B-5A16-8552-47B3-7EB2DD21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1727" y="2790092"/>
              <a:ext cx="1326752" cy="1326752"/>
            </a:xfrm>
            <a:prstGeom prst="rect">
              <a:avLst/>
            </a:prstGeom>
          </p:spPr>
        </p:pic>
        <p:pic>
          <p:nvPicPr>
            <p:cNvPr id="57354" name="Picture 10" descr="Spain Peninsula State Map Vector Silhouette Stock Vector - Illustration of  black, europe: 110001293">
              <a:extLst>
                <a:ext uri="{FF2B5EF4-FFF2-40B4-BE49-F238E27FC236}">
                  <a16:creationId xmlns:a16="http://schemas.microsoft.com/office/drawing/2014/main" id="{A6EB1A09-E119-F22D-2790-65F11C8A9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700" y="610392"/>
              <a:ext cx="1724129" cy="1349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Left-right Arrow 19">
              <a:extLst>
                <a:ext uri="{FF2B5EF4-FFF2-40B4-BE49-F238E27FC236}">
                  <a16:creationId xmlns:a16="http://schemas.microsoft.com/office/drawing/2014/main" id="{2AD3EE04-26B7-1EAA-E7E7-EBB28506C089}"/>
                </a:ext>
              </a:extLst>
            </p:cNvPr>
            <p:cNvSpPr/>
            <p:nvPr/>
          </p:nvSpPr>
          <p:spPr>
            <a:xfrm rot="19165615">
              <a:off x="1890977" y="1992238"/>
              <a:ext cx="803447" cy="477782"/>
            </a:xfrm>
            <a:prstGeom prst="leftRightArrow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266">
                <a:solidFill>
                  <a:schemeClr val="tx1"/>
                </a:solidFill>
              </a:endParaRPr>
            </a:p>
          </p:txBody>
        </p:sp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2914130F-9A5B-07B1-902F-1D7AB01EE63C}"/>
                </a:ext>
              </a:extLst>
            </p:cNvPr>
            <p:cNvSpPr/>
            <p:nvPr/>
          </p:nvSpPr>
          <p:spPr>
            <a:xfrm rot="13495099">
              <a:off x="3168051" y="2098383"/>
              <a:ext cx="803447" cy="477782"/>
            </a:xfrm>
            <a:prstGeom prst="leftRightArrow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266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B2CF76-8F1C-C44D-AC15-1FA5040733A0}"/>
                </a:ext>
              </a:extLst>
            </p:cNvPr>
            <p:cNvSpPr/>
            <p:nvPr/>
          </p:nvSpPr>
          <p:spPr>
            <a:xfrm>
              <a:off x="2857486" y="1586126"/>
              <a:ext cx="351692" cy="281354"/>
            </a:xfrm>
            <a:prstGeom prst="ellipse">
              <a:avLst/>
            </a:prstGeom>
            <a:solidFill>
              <a:srgbClr val="FFC000"/>
            </a:solidFill>
            <a:ln w="31750">
              <a:solidFill>
                <a:srgbClr val="FF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266">
                <a:solidFill>
                  <a:schemeClr val="tx1"/>
                </a:solidFill>
              </a:endParaRPr>
            </a:p>
          </p:txBody>
        </p:sp>
      </p:grpSp>
      <p:sp>
        <p:nvSpPr>
          <p:cNvPr id="22" name="AutoShape 12" descr="USDA Logo">
            <a:extLst>
              <a:ext uri="{FF2B5EF4-FFF2-40B4-BE49-F238E27FC236}">
                <a16:creationId xmlns:a16="http://schemas.microsoft.com/office/drawing/2014/main" id="{CD770736-5C25-6B10-3F7F-4CC1584A9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5180" y="3338329"/>
            <a:ext cx="812001" cy="8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BE" sz="1266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F59DB6-E61A-C9A2-7A01-DBBE0AB1A38A}"/>
              </a:ext>
            </a:extLst>
          </p:cNvPr>
          <p:cNvSpPr/>
          <p:nvPr/>
        </p:nvSpPr>
        <p:spPr>
          <a:xfrm>
            <a:off x="5051463" y="132614"/>
            <a:ext cx="6981559" cy="140588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66">
              <a:solidFill>
                <a:schemeClr val="tx1"/>
              </a:solidFill>
            </a:endParaRPr>
          </a:p>
        </p:txBody>
      </p:sp>
      <p:pic>
        <p:nvPicPr>
          <p:cNvPr id="18" name="1 Imagen">
            <a:extLst>
              <a:ext uri="{FF2B5EF4-FFF2-40B4-BE49-F238E27FC236}">
                <a16:creationId xmlns:a16="http://schemas.microsoft.com/office/drawing/2014/main" id="{1A95A231-EFF0-6A59-11EC-F2D8906D8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687" y="217674"/>
            <a:ext cx="901602" cy="1257497"/>
          </a:xfrm>
          <a:prstGeom prst="rect">
            <a:avLst/>
          </a:prstGeom>
        </p:spPr>
      </p:pic>
      <p:pic>
        <p:nvPicPr>
          <p:cNvPr id="57352" name="Picture 8" descr="upload.wikimedia.org/wikipedia/commons/thumb/3/...">
            <a:extLst>
              <a:ext uri="{FF2B5EF4-FFF2-40B4-BE49-F238E27FC236}">
                <a16:creationId xmlns:a16="http://schemas.microsoft.com/office/drawing/2014/main" id="{EFD94BA9-DDA1-2905-AAFE-E93DD736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6073" y="771315"/>
            <a:ext cx="1787015" cy="6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>
            <a:extLst>
              <a:ext uri="{FF2B5EF4-FFF2-40B4-BE49-F238E27FC236}">
                <a16:creationId xmlns:a16="http://schemas.microsoft.com/office/drawing/2014/main" id="{6403D940-977F-73DB-AD95-F7FAE5AD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745" y="845512"/>
            <a:ext cx="801976" cy="5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indoor, fruit, orange, peach&#10;&#10;Description automatically generated">
            <a:extLst>
              <a:ext uri="{FF2B5EF4-FFF2-40B4-BE49-F238E27FC236}">
                <a16:creationId xmlns:a16="http://schemas.microsoft.com/office/drawing/2014/main" id="{2BF8E950-458E-370E-0BAF-D9F60045CF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637" y="378195"/>
            <a:ext cx="864969" cy="880938"/>
          </a:xfrm>
          <a:prstGeom prst="rect">
            <a:avLst/>
          </a:prstGeom>
        </p:spPr>
      </p:pic>
      <p:pic>
        <p:nvPicPr>
          <p:cNvPr id="31" name="Picture 3" descr="C:\Users\Eduardodlp\AppData\Local\Microsoft\Windows\Temporary Internet Files\Content.IE5\5MDKZ5H2\placer-blanco-chirimoya-fortalece-corazon_1_638200[1].jpg">
            <a:extLst>
              <a:ext uri="{FF2B5EF4-FFF2-40B4-BE49-F238E27FC236}">
                <a16:creationId xmlns:a16="http://schemas.microsoft.com/office/drawing/2014/main" id="{5340F714-BE73-7669-8303-7DA5EB7C4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4327" y="512285"/>
            <a:ext cx="812002" cy="6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Eduardodlp\AppData\Local\Microsoft\Windows\Temporary Internet Files\Content.IE5\W79BW30R\avocado-heart-400x400[1].jpg">
            <a:extLst>
              <a:ext uri="{FF2B5EF4-FFF2-40B4-BE49-F238E27FC236}">
                <a16:creationId xmlns:a16="http://schemas.microsoft.com/office/drawing/2014/main" id="{214B937E-15F4-9FAC-C696-8D4698DA9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1445" y="495031"/>
            <a:ext cx="830824" cy="6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Z">
            <a:extLst>
              <a:ext uri="{FF2B5EF4-FFF2-40B4-BE49-F238E27FC236}">
                <a16:creationId xmlns:a16="http://schemas.microsoft.com/office/drawing/2014/main" id="{89525825-CD29-75B2-9DA4-B95483CF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706" y="217674"/>
            <a:ext cx="2107406" cy="5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8163" y="750801"/>
            <a:ext cx="9366479" cy="5877272"/>
          </a:xfrm>
        </p:spPr>
        <p:txBody>
          <a:bodyPr>
            <a:normAutofit fontScale="40000" lnSpcReduction="20000"/>
          </a:bodyPr>
          <a:lstStyle/>
          <a:p>
            <a:r>
              <a:rPr lang="es-ES" sz="6400" dirty="0"/>
              <a:t>DUS (</a:t>
            </a:r>
            <a:r>
              <a:rPr lang="es-ES" sz="6400" dirty="0" err="1"/>
              <a:t>Different</a:t>
            </a:r>
            <a:r>
              <a:rPr lang="es-ES" sz="6400" dirty="0"/>
              <a:t>, </a:t>
            </a:r>
            <a:r>
              <a:rPr lang="es-ES" sz="6400" dirty="0" err="1"/>
              <a:t>Uniform</a:t>
            </a:r>
            <a:r>
              <a:rPr lang="es-ES" sz="6400" dirty="0"/>
              <a:t> and </a:t>
            </a:r>
            <a:r>
              <a:rPr lang="es-ES" sz="6400" dirty="0" err="1"/>
              <a:t>Stable</a:t>
            </a:r>
            <a:r>
              <a:rPr lang="es-ES" sz="6400" dirty="0"/>
              <a:t>)</a:t>
            </a:r>
          </a:p>
          <a:p>
            <a:r>
              <a:rPr lang="es-ES" sz="6400" dirty="0"/>
              <a:t>Tropical </a:t>
            </a:r>
            <a:r>
              <a:rPr lang="es-ES" sz="6400" dirty="0" err="1"/>
              <a:t>fruits</a:t>
            </a:r>
            <a:r>
              <a:rPr lang="es-ES" sz="64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/>
              <a:t>Mango /Avocado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 err="1"/>
              <a:t>Cherimoya</a:t>
            </a:r>
            <a:r>
              <a:rPr lang="es-ES" sz="6400" dirty="0"/>
              <a:t>/Papaya</a:t>
            </a:r>
          </a:p>
          <a:p>
            <a:r>
              <a:rPr lang="es-ES" sz="6400" dirty="0" err="1"/>
              <a:t>Collections</a:t>
            </a:r>
            <a:r>
              <a:rPr lang="es-ES" sz="6400" dirty="0"/>
              <a:t> (living):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>
                <a:solidFill>
                  <a:srgbClr val="FF0000"/>
                </a:solidFill>
              </a:rPr>
              <a:t>Mango: 70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>
                <a:solidFill>
                  <a:srgbClr val="FF0000"/>
                </a:solidFill>
              </a:rPr>
              <a:t>Avocado: 80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 err="1">
                <a:solidFill>
                  <a:srgbClr val="FF0000"/>
                </a:solidFill>
              </a:rPr>
              <a:t>Cherimoya</a:t>
            </a:r>
            <a:r>
              <a:rPr lang="es-ES" sz="6400" dirty="0">
                <a:solidFill>
                  <a:srgbClr val="FF0000"/>
                </a:solidFill>
              </a:rPr>
              <a:t>: 350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 err="1">
                <a:solidFill>
                  <a:srgbClr val="FF0000"/>
                </a:solidFill>
              </a:rPr>
              <a:t>Lychee</a:t>
            </a:r>
            <a:r>
              <a:rPr lang="es-ES" sz="6400" dirty="0">
                <a:solidFill>
                  <a:srgbClr val="FF0000"/>
                </a:solidFill>
              </a:rPr>
              <a:t>: 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 err="1">
                <a:solidFill>
                  <a:srgbClr val="FF0000"/>
                </a:solidFill>
              </a:rPr>
              <a:t>Starfruit</a:t>
            </a:r>
            <a:r>
              <a:rPr lang="es-ES" sz="6400" dirty="0">
                <a:solidFill>
                  <a:srgbClr val="FF0000"/>
                </a:solidFill>
              </a:rPr>
              <a:t>: 15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 err="1">
                <a:solidFill>
                  <a:srgbClr val="FF0000"/>
                </a:solidFill>
              </a:rPr>
              <a:t>Loquat</a:t>
            </a:r>
            <a:r>
              <a:rPr lang="es-ES" sz="6400" dirty="0">
                <a:solidFill>
                  <a:srgbClr val="FF0000"/>
                </a:solidFill>
              </a:rPr>
              <a:t>: 20</a:t>
            </a:r>
          </a:p>
          <a:p>
            <a:r>
              <a:rPr lang="es-ES" sz="6400" dirty="0"/>
              <a:t>Experimental </a:t>
            </a:r>
            <a:r>
              <a:rPr lang="es-ES" sz="6400" dirty="0" err="1"/>
              <a:t>production</a:t>
            </a:r>
            <a:r>
              <a:rPr lang="es-ES" sz="6400" dirty="0"/>
              <a:t> and </a:t>
            </a:r>
            <a:r>
              <a:rPr lang="es-ES" sz="6400" dirty="0" err="1"/>
              <a:t>breeding</a:t>
            </a:r>
            <a:endParaRPr lang="es-ES" sz="6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>
                <a:solidFill>
                  <a:srgbClr val="00B050"/>
                </a:solidFill>
              </a:rPr>
              <a:t>Pitaya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>
                <a:solidFill>
                  <a:srgbClr val="00B050"/>
                </a:solidFill>
              </a:rPr>
              <a:t>Papaya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6400" dirty="0">
                <a:solidFill>
                  <a:srgbClr val="00B050"/>
                </a:solidFill>
              </a:rPr>
              <a:t>Cacao (</a:t>
            </a:r>
            <a:r>
              <a:rPr lang="es-ES" sz="6400" dirty="0" err="1">
                <a:solidFill>
                  <a:srgbClr val="00B050"/>
                </a:solidFill>
              </a:rPr>
              <a:t>under</a:t>
            </a:r>
            <a:r>
              <a:rPr lang="es-ES" sz="6400" dirty="0">
                <a:solidFill>
                  <a:srgbClr val="00B050"/>
                </a:solidFill>
              </a:rPr>
              <a:t> </a:t>
            </a:r>
            <a:r>
              <a:rPr lang="es-ES" sz="6400" dirty="0" err="1">
                <a:solidFill>
                  <a:srgbClr val="00B050"/>
                </a:solidFill>
              </a:rPr>
              <a:t>shelter</a:t>
            </a:r>
            <a:r>
              <a:rPr lang="es-ES" sz="6400" dirty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s-ES" sz="6400" dirty="0" err="1">
                <a:solidFill>
                  <a:srgbClr val="00B050"/>
                </a:solidFill>
              </a:rPr>
              <a:t>Coffee</a:t>
            </a:r>
            <a:r>
              <a:rPr lang="es-ES" sz="6400" dirty="0">
                <a:solidFill>
                  <a:srgbClr val="00B050"/>
                </a:solidFill>
              </a:rPr>
              <a:t> (</a:t>
            </a:r>
            <a:r>
              <a:rPr lang="es-ES" sz="6400" dirty="0" err="1">
                <a:solidFill>
                  <a:srgbClr val="00B050"/>
                </a:solidFill>
              </a:rPr>
              <a:t>under</a:t>
            </a:r>
            <a:r>
              <a:rPr lang="es-ES" sz="6400" dirty="0">
                <a:solidFill>
                  <a:srgbClr val="00B050"/>
                </a:solidFill>
              </a:rPr>
              <a:t> </a:t>
            </a:r>
            <a:r>
              <a:rPr lang="es-ES" sz="6400" dirty="0" err="1">
                <a:solidFill>
                  <a:srgbClr val="00B050"/>
                </a:solidFill>
              </a:rPr>
              <a:t>shelter</a:t>
            </a:r>
            <a:r>
              <a:rPr lang="es-ES" sz="6400" dirty="0">
                <a:solidFill>
                  <a:srgbClr val="00B05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6400" dirty="0">
              <a:solidFill>
                <a:srgbClr val="00B050"/>
              </a:solidFill>
            </a:endParaRPr>
          </a:p>
          <a:p>
            <a:endParaRPr lang="es-ES" dirty="0">
              <a:solidFill>
                <a:srgbClr val="00B050"/>
              </a:solidFill>
            </a:endParaRPr>
          </a:p>
          <a:p>
            <a:pPr lvl="1"/>
            <a:endParaRPr lang="es-ES" dirty="0"/>
          </a:p>
          <a:p>
            <a:endParaRPr lang="en-US" dirty="0"/>
          </a:p>
        </p:txBody>
      </p:sp>
      <p:pic>
        <p:nvPicPr>
          <p:cNvPr id="6" name="Imagen 1" descr="003 Logo version monocro.jpg">
            <a:extLst>
              <a:ext uri="{FF2B5EF4-FFF2-40B4-BE49-F238E27FC236}">
                <a16:creationId xmlns:a16="http://schemas.microsoft.com/office/drawing/2014/main" id="{7A6CF91F-4D61-4042-ACE7-A2BE64DF1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616" y="5575771"/>
            <a:ext cx="279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4EEB94A4-7670-E34C-B0E8-8C931CDF4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0567" y="5380337"/>
          <a:ext cx="1147018" cy="1373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3" imgW="1676634" imgH="2344097" progId="Paint.Picture">
                  <p:embed/>
                </p:oleObj>
              </mc:Choice>
              <mc:Fallback>
                <p:oleObj name="Imagen de mapa de bits" r:id="rId3" imgW="1676634" imgH="2344097" progId="Paint.Picture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4EEB94A4-7670-E34C-B0E8-8C931CDF4E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567" y="5380337"/>
                        <a:ext cx="1147018" cy="1373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5BD76-540C-4248-B990-4765F95ABAE6}"/>
              </a:ext>
            </a:extLst>
          </p:cNvPr>
          <p:cNvGrpSpPr/>
          <p:nvPr/>
        </p:nvGrpSpPr>
        <p:grpSpPr>
          <a:xfrm>
            <a:off x="5970177" y="1535311"/>
            <a:ext cx="5832648" cy="3381147"/>
            <a:chOff x="4646735" y="2243155"/>
            <a:chExt cx="3957713" cy="1541194"/>
          </a:xfrm>
        </p:grpSpPr>
        <p:pic>
          <p:nvPicPr>
            <p:cNvPr id="14" name="Imagen 2" descr="descarga (1).jpeg">
              <a:extLst>
                <a:ext uri="{FF2B5EF4-FFF2-40B4-BE49-F238E27FC236}">
                  <a16:creationId xmlns:a16="http://schemas.microsoft.com/office/drawing/2014/main" id="{A2D927A4-762B-7C49-9854-17E90F5A5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44" y="2988277"/>
              <a:ext cx="1226777" cy="796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2" descr="carambola1.jpg">
              <a:extLst>
                <a:ext uri="{FF2B5EF4-FFF2-40B4-BE49-F238E27FC236}">
                  <a16:creationId xmlns:a16="http://schemas.microsoft.com/office/drawing/2014/main" id="{EB7E8648-57C3-BB4E-AEDD-4127DD5F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735" y="2245808"/>
              <a:ext cx="856578" cy="56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3" descr="cherimoya fruits.JPG">
              <a:extLst>
                <a:ext uri="{FF2B5EF4-FFF2-40B4-BE49-F238E27FC236}">
                  <a16:creationId xmlns:a16="http://schemas.microsoft.com/office/drawing/2014/main" id="{67F902F6-178E-E345-AB71-F4FEB389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362" y="2244852"/>
              <a:ext cx="725711" cy="828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4" descr="litchi fruits.jpg">
              <a:extLst>
                <a:ext uri="{FF2B5EF4-FFF2-40B4-BE49-F238E27FC236}">
                  <a16:creationId xmlns:a16="http://schemas.microsoft.com/office/drawing/2014/main" id="{497B3719-8763-9349-BEC9-17BF7C30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304" y="2245409"/>
              <a:ext cx="596431" cy="73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6" descr="lucumo.jpg">
              <a:extLst>
                <a:ext uri="{FF2B5EF4-FFF2-40B4-BE49-F238E27FC236}">
                  <a16:creationId xmlns:a16="http://schemas.microsoft.com/office/drawing/2014/main" id="{EE850071-CC0D-6149-BA37-F40197B8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659" y="2813262"/>
              <a:ext cx="1603789" cy="97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7" descr="mangoedward.jpg">
              <a:extLst>
                <a:ext uri="{FF2B5EF4-FFF2-40B4-BE49-F238E27FC236}">
                  <a16:creationId xmlns:a16="http://schemas.microsoft.com/office/drawing/2014/main" id="{01441202-7F01-394A-84A7-3CD97F3BB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073" y="2244852"/>
              <a:ext cx="804231" cy="918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8" descr="fruto hass.jpg">
              <a:extLst>
                <a:ext uri="{FF2B5EF4-FFF2-40B4-BE49-F238E27FC236}">
                  <a16:creationId xmlns:a16="http://schemas.microsoft.com/office/drawing/2014/main" id="{A4638EF5-A74D-F94B-8879-CA8B8DA2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81" y="2244333"/>
              <a:ext cx="859344" cy="73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3" descr="images.jpeg">
              <a:extLst>
                <a:ext uri="{FF2B5EF4-FFF2-40B4-BE49-F238E27FC236}">
                  <a16:creationId xmlns:a16="http://schemas.microsoft.com/office/drawing/2014/main" id="{DA3C0D3B-B803-F147-84CA-6C0E44C2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735" y="2935981"/>
              <a:ext cx="1162745" cy="84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4" descr="descarga (2).jpeg">
              <a:extLst>
                <a:ext uri="{FF2B5EF4-FFF2-40B4-BE49-F238E27FC236}">
                  <a16:creationId xmlns:a16="http://schemas.microsoft.com/office/drawing/2014/main" id="{F54C3E9E-07CF-994B-A597-A9485D74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498" y="2243155"/>
              <a:ext cx="651950" cy="73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8" descr="upload.wikimedia.org/wikipedia/commons/thumb/3/...">
            <a:extLst>
              <a:ext uri="{FF2B5EF4-FFF2-40B4-BE49-F238E27FC236}">
                <a16:creationId xmlns:a16="http://schemas.microsoft.com/office/drawing/2014/main" id="{13BABF67-B097-FCA6-5E99-C755F721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9841" y="171151"/>
            <a:ext cx="3115775" cy="10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9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CF8A-2430-CC61-F443-A37A9A58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Malaga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308F-9F0A-0502-E73E-01F8681EB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5122" name="Picture 2" descr="10 Best Things to Do in Malaga - What is Malaga Most Famous For? – Go Guides">
            <a:extLst>
              <a:ext uri="{FF2B5EF4-FFF2-40B4-BE49-F238E27FC236}">
                <a16:creationId xmlns:a16="http://schemas.microsoft.com/office/drawing/2014/main" id="{AD8E8086-2BDD-CABB-B4B5-A52CD57F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6" y="1825625"/>
            <a:ext cx="4913994" cy="32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nding the Real Malaga: Here's Why - Malaga Blog">
            <a:extLst>
              <a:ext uri="{FF2B5EF4-FFF2-40B4-BE49-F238E27FC236}">
                <a16:creationId xmlns:a16="http://schemas.microsoft.com/office/drawing/2014/main" id="{D9C7C5D1-6105-0325-E64A-84409E84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94" y="1825625"/>
            <a:ext cx="5641297" cy="32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777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283</Words>
  <Application>Microsoft Macintosh PowerPoint</Application>
  <PresentationFormat>Widescreen</PresentationFormat>
  <Paragraphs>65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Helvetica</vt:lpstr>
      <vt:lpstr>stolzl</vt:lpstr>
      <vt:lpstr>Wingdings</vt:lpstr>
      <vt:lpstr>Office Theme</vt:lpstr>
      <vt:lpstr>Imagen de mapa de bits</vt:lpstr>
      <vt:lpstr>Malaga, Spain 2024 (5)? Eduardo de la Peña, CSIC</vt:lpstr>
      <vt:lpstr>PowerPoint Presentation</vt:lpstr>
      <vt:lpstr>The institution</vt:lpstr>
      <vt:lpstr>IHSM-UMA-CSIC</vt:lpstr>
      <vt:lpstr>Experimental station</vt:lpstr>
      <vt:lpstr>PowerPoint Presentation</vt:lpstr>
      <vt:lpstr>PowerPoint Presentation</vt:lpstr>
      <vt:lpstr>PowerPoint Presentation</vt:lpstr>
      <vt:lpstr>Malaga City</vt:lpstr>
      <vt:lpstr>Malaga city</vt:lpstr>
      <vt:lpstr>PowerPoint Presentation</vt:lpstr>
      <vt:lpstr>PowerPoint Presentation</vt:lpstr>
      <vt:lpstr>Málaga</vt:lpstr>
      <vt:lpstr>Logistics</vt:lpstr>
      <vt:lpstr>Visits</vt:lpstr>
      <vt:lpstr>Visits</vt:lpstr>
      <vt:lpstr>Explore nature and culture of Andalusia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IHSM-CSIC 2.0</dc:title>
  <dc:creator>Eduardo de la Pena</dc:creator>
  <cp:lastModifiedBy>Eduardo de la Pena</cp:lastModifiedBy>
  <cp:revision>22</cp:revision>
  <dcterms:created xsi:type="dcterms:W3CDTF">2021-10-18T16:27:54Z</dcterms:created>
  <dcterms:modified xsi:type="dcterms:W3CDTF">2023-09-22T07:21:27Z</dcterms:modified>
</cp:coreProperties>
</file>