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bookmarkIdSeed="2">
  <p:sldMasterIdLst>
    <p:sldMasterId id="2147483867" r:id="rId1"/>
  </p:sldMasterIdLst>
  <p:notesMasterIdLst>
    <p:notesMasterId r:id="rId23"/>
  </p:notesMasterIdLst>
  <p:handoutMasterIdLst>
    <p:handoutMasterId r:id="rId24"/>
  </p:handoutMasterIdLst>
  <p:sldIdLst>
    <p:sldId id="362" r:id="rId2"/>
    <p:sldId id="660" r:id="rId3"/>
    <p:sldId id="296" r:id="rId4"/>
    <p:sldId id="346" r:id="rId5"/>
    <p:sldId id="888" r:id="rId6"/>
    <p:sldId id="542" r:id="rId7"/>
    <p:sldId id="889" r:id="rId8"/>
    <p:sldId id="890" r:id="rId9"/>
    <p:sldId id="892" r:id="rId10"/>
    <p:sldId id="289" r:id="rId11"/>
    <p:sldId id="894" r:id="rId12"/>
    <p:sldId id="341" r:id="rId13"/>
    <p:sldId id="342" r:id="rId14"/>
    <p:sldId id="260" r:id="rId15"/>
    <p:sldId id="897" r:id="rId16"/>
    <p:sldId id="287" r:id="rId17"/>
    <p:sldId id="895" r:id="rId18"/>
    <p:sldId id="899" r:id="rId19"/>
    <p:sldId id="898" r:id="rId20"/>
    <p:sldId id="495" r:id="rId21"/>
    <p:sldId id="900" r:id="rId22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6F3"/>
    <a:srgbClr val="BBB8C8"/>
    <a:srgbClr val="F4F76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8891" autoAdjust="0"/>
  </p:normalViewPr>
  <p:slideViewPr>
    <p:cSldViewPr snapToGrid="0">
      <p:cViewPr varScale="1">
        <p:scale>
          <a:sx n="83" d="100"/>
          <a:sy n="83" d="100"/>
        </p:scale>
        <p:origin x="17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Calibri" pitchFamily="34" charset="0"/>
              </a:defRPr>
            </a:lvl1pPr>
          </a:lstStyle>
          <a:p>
            <a:fld id="{24B28645-9B29-427F-9BD1-54C9251C5854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Calibri" pitchFamily="34" charset="0"/>
              </a:defRPr>
            </a:lvl1pPr>
          </a:lstStyle>
          <a:p>
            <a:fld id="{F041C2CD-A9A8-4A2A-852B-E07C3EB9406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9907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Calibri" pitchFamily="34" charset="0"/>
              </a:defRPr>
            </a:lvl1pPr>
          </a:lstStyle>
          <a:p>
            <a:fld id="{0A402EE7-2D56-4DBC-B2D1-B10C14CE351B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Calibri" pitchFamily="34" charset="0"/>
              </a:defRPr>
            </a:lvl1pPr>
          </a:lstStyle>
          <a:p>
            <a:fld id="{4461D232-FAB2-4823-9C45-9BD8BE70A37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1510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A402EE7-2D56-4DBC-B2D1-B10C14CE351B}" type="datetime8">
              <a:rPr lang="nl-NL" smtClean="0"/>
              <a:pPr/>
              <a:t>22-9-2023 21:24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1D232-FAB2-4823-9C45-9BD8BE70A37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13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22C16-66B4-4969-ADF0-F4E2ECCBD3AB}" type="slidenum">
              <a:rPr lang="en-US"/>
              <a:pPr/>
              <a:t>5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dia met eigen fotobeeld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6"/>
          <p:cNvSpPr/>
          <p:nvPr/>
        </p:nvSpPr>
        <p:spPr bwMode="white">
          <a:xfrm>
            <a:off x="4678363" y="0"/>
            <a:ext cx="730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816475" y="263525"/>
            <a:ext cx="1800225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fld id="{521B122E-17FA-4566-95E1-4C004617124C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5"/>
          </p:nvPr>
        </p:nvSpPr>
        <p:spPr>
          <a:xfrm>
            <a:off x="4816475" y="153988"/>
            <a:ext cx="1800225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0D3E90-EC52-4F83-BC76-21143CE63CA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816475" y="263525"/>
            <a:ext cx="1800225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fld id="{2F4E3820-82D8-423C-AAFB-06D66499F4C7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>
          <a:xfrm>
            <a:off x="4816475" y="153988"/>
            <a:ext cx="1800225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EED763-1798-4FE9-996E-3B81FCECD64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teks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4816475" y="263525"/>
            <a:ext cx="1800225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fld id="{D4AE488F-0112-4307-896D-1D8D17446430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>
          <a:xfrm>
            <a:off x="4816475" y="153988"/>
            <a:ext cx="1800225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64856D-CDB9-4ACF-BEBC-295A3194168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objec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3"/>
          </p:nvPr>
        </p:nvSpPr>
        <p:spPr>
          <a:xfrm>
            <a:off x="1438074" y="1412875"/>
            <a:ext cx="727233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1"/>
          <p:cNvSpPr>
            <a:spLocks noGrp="1"/>
          </p:cNvSpPr>
          <p:nvPr>
            <p:ph type="dt" sz="half" idx="14"/>
          </p:nvPr>
        </p:nvSpPr>
        <p:spPr>
          <a:xfrm>
            <a:off x="4816475" y="263525"/>
            <a:ext cx="1800225" cy="106363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fld id="{23329D58-48BD-4D46-BEB7-BBBF14CBB66C}" type="datetime8">
              <a:rPr lang="nl-NL"/>
              <a:pPr/>
              <a:t>22-9-2023 21:24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4816475" y="153988"/>
            <a:ext cx="1800225" cy="10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B600E9-C77D-4289-9E7D-191F3BD28A3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6588F683-12EB-403B-8215-D3E83348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33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6588F683-12EB-403B-8215-D3E83348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16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64" name="Title 63">
            <a:extLst>
              <a:ext uri="{FF2B5EF4-FFF2-40B4-BE49-F238E27FC236}">
                <a16:creationId xmlns:a16="http://schemas.microsoft.com/office/drawing/2014/main" id="{6588F683-12EB-403B-8215-D3E83348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1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12BC-4017-457F-9BC4-321DADCC60EA}" type="datetimeFigureOut">
              <a:rPr lang="en-US" smtClean="0"/>
              <a:pPr/>
              <a:t>9/22/2023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D89A4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5512BC-4017-457F-9BC4-321DADCC60EA}" type="datetimeFigureOut">
              <a:rPr lang="en-US" smtClean="0"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9/22/2023</a:t>
            </a:fld>
            <a:endParaRPr lang="en-GB">
              <a:latin typeface="Georg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latin typeface="Georg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24471B-6B6B-4065-9188-03212CBFF64C}" type="slidenum">
              <a:rPr lang="en-GB" smtClean="0">
                <a:solidFill>
                  <a:srgbClr val="8D89A4">
                    <a:shade val="75000"/>
                  </a:srgbClr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8D89A4">
                  <a:shade val="75000"/>
                </a:srgbClr>
              </a:solidFill>
              <a:latin typeface="Georgi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716" r:id="rId12"/>
    <p:sldLayoutId id="2147483719" r:id="rId13"/>
    <p:sldLayoutId id="2147483720" r:id="rId14"/>
    <p:sldLayoutId id="2147483721" r:id="rId15"/>
    <p:sldLayoutId id="2147483879" r:id="rId16"/>
    <p:sldLayoutId id="2147483882" r:id="rId17"/>
    <p:sldLayoutId id="2147483885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x1brett/52577753368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2.png"/><Relationship Id="rId7" Type="http://schemas.openxmlformats.org/officeDocument/2006/relationships/image" Target="../media/image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7.png"/><Relationship Id="rId7" Type="http://schemas.openxmlformats.org/officeDocument/2006/relationships/image" Target="../media/image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ca.hanea@unimelb.edu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youtube.com/watch?v=-eVarZPuYC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svg"/><Relationship Id="rId21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12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0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07951"/>
            <a:ext cx="8839199" cy="348505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guide to optimising investment into pest risk controls at the border </a:t>
            </a:r>
            <a:b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methodological perspective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NZ" sz="3600" i="1" dirty="0"/>
            </a:br>
            <a:r>
              <a:rPr lang="en-NZ" sz="1800" i="1" u="sng" dirty="0"/>
              <a:t>Anca Hanea</a:t>
            </a:r>
            <a:br>
              <a:rPr lang="en-NZ" sz="1800" i="1" u="sng" dirty="0"/>
            </a:br>
            <a:r>
              <a:rPr lang="en-AU" sz="1800" i="1" dirty="0">
                <a:effectLst/>
                <a:ea typeface="Calibri" panose="020F0502020204030204" pitchFamily="34" charset="0"/>
              </a:rPr>
              <a:t>Edith Arndt, Thao P. (TK) Le, Chris Baker</a:t>
            </a:r>
            <a:r>
              <a:rPr lang="en-NZ" sz="1800" i="1" dirty="0"/>
              <a:t>, John Baumgartner, Andrew Robinson</a:t>
            </a:r>
            <a:br>
              <a:rPr lang="en-NZ" sz="1800" i="1" dirty="0"/>
            </a:br>
            <a:endParaRPr lang="en-AU" sz="1800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6229E-AEAA-7265-E6D7-2CF98E18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24" y="5929976"/>
            <a:ext cx="1412201" cy="725823"/>
          </a:xfrm>
          <a:prstGeom prst="rect">
            <a:avLst/>
          </a:prstGeom>
        </p:spPr>
      </p:pic>
      <p:pic>
        <p:nvPicPr>
          <p:cNvPr id="1036" name="Picture 12" descr="People">
            <a:extLst>
              <a:ext uri="{FF2B5EF4-FFF2-40B4-BE49-F238E27FC236}">
                <a16:creationId xmlns:a16="http://schemas.microsoft.com/office/drawing/2014/main" id="{7A51C6A7-B5E8-0C1D-B1E5-4AA3F67F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72" y="4409365"/>
            <a:ext cx="919760" cy="9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ith glasses and a turtleneck&#10;&#10;Description automatically generated">
            <a:extLst>
              <a:ext uri="{FF2B5EF4-FFF2-40B4-BE49-F238E27FC236}">
                <a16:creationId xmlns:a16="http://schemas.microsoft.com/office/drawing/2014/main" id="{B0ABA7FC-25C2-02A8-1D3A-7AB5A5ABC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5" y="4409365"/>
            <a:ext cx="973329" cy="973329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EAA26E8F-25B1-AC0A-8D3D-DEACFDA78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24" y="4409364"/>
            <a:ext cx="973329" cy="973329"/>
          </a:xfrm>
          <a:prstGeom prst="rect">
            <a:avLst/>
          </a:prstGeom>
        </p:spPr>
      </p:pic>
      <p:pic>
        <p:nvPicPr>
          <p:cNvPr id="1026" name="Picture 2" descr="John BAUMGARTNER | Scientific Programmer (Academic Specialist) | PhD | University  of Melbourne, Melbourne | MSD | Centre of Excellence for Biosecurity Risk  Analysis | Research profile">
            <a:extLst>
              <a:ext uri="{FF2B5EF4-FFF2-40B4-BE49-F238E27FC236}">
                <a16:creationId xmlns:a16="http://schemas.microsoft.com/office/drawing/2014/main" id="{FEA39F60-5DCB-B773-15C0-3D269915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03" y="4409364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 Edith Arndt">
            <a:extLst>
              <a:ext uri="{FF2B5EF4-FFF2-40B4-BE49-F238E27FC236}">
                <a16:creationId xmlns:a16="http://schemas.microsoft.com/office/drawing/2014/main" id="{F41E550E-F4C0-1102-AAC2-FCFC05C8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6" y="4409364"/>
            <a:ext cx="974922" cy="9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8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0E97E54-B1CB-6959-68C8-A831FA133FCC}"/>
              </a:ext>
            </a:extLst>
          </p:cNvPr>
          <p:cNvSpPr txBox="1">
            <a:spLocks/>
          </p:cNvSpPr>
          <p:nvPr/>
        </p:nvSpPr>
        <p:spPr>
          <a:xfrm>
            <a:off x="0" y="608037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Container Pathway in Australia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4DD4FB-42F5-3457-403B-B89B47FAE092}"/>
              </a:ext>
            </a:extLst>
          </p:cNvPr>
          <p:cNvSpPr txBox="1">
            <a:spLocks/>
          </p:cNvSpPr>
          <p:nvPr/>
        </p:nvSpPr>
        <p:spPr>
          <a:xfrm>
            <a:off x="771298" y="1373163"/>
            <a:ext cx="8229600" cy="244217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AU" dirty="0"/>
              <a:t> Conceptual model of the container pathway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AU" sz="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i="1" dirty="0"/>
              <a:t>Statistical/Probabilistic/Simulation model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AU" dirty="0"/>
              <a:t> Expected leakage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AU" dirty="0"/>
          </a:p>
          <a:p>
            <a:pPr marL="0" indent="0" fontAlgn="auto">
              <a:spcAft>
                <a:spcPts val="0"/>
              </a:spcAft>
              <a:buNone/>
            </a:pPr>
            <a:endParaRPr lang="en-AU" i="1" dirty="0"/>
          </a:p>
          <a:p>
            <a:pPr fontAlgn="auto">
              <a:spcAft>
                <a:spcPts val="0"/>
              </a:spcAft>
            </a:pP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EAE88-563F-0BDF-291C-A9A34420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19" y="2784347"/>
            <a:ext cx="4819650" cy="37623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596666-FC58-9850-B124-854C3C6B9B25}"/>
              </a:ext>
            </a:extLst>
          </p:cNvPr>
          <p:cNvGrpSpPr/>
          <p:nvPr/>
        </p:nvGrpSpPr>
        <p:grpSpPr>
          <a:xfrm>
            <a:off x="337131" y="3954744"/>
            <a:ext cx="3094185" cy="1530093"/>
            <a:chOff x="2634231" y="2437060"/>
            <a:chExt cx="3875538" cy="19838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A3FB12-792D-127E-08A9-D7DF9729942C}"/>
                </a:ext>
              </a:extLst>
            </p:cNvPr>
            <p:cNvGrpSpPr/>
            <p:nvPr/>
          </p:nvGrpSpPr>
          <p:grpSpPr>
            <a:xfrm>
              <a:off x="2634231" y="2437060"/>
              <a:ext cx="1995432" cy="1983879"/>
              <a:chOff x="2117" y="0"/>
              <a:chExt cx="1995432" cy="198387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4ACFDF1-B726-ECE9-88BB-B8298256CB2B}"/>
                  </a:ext>
                </a:extLst>
              </p:cNvPr>
              <p:cNvSpPr/>
              <p:nvPr/>
            </p:nvSpPr>
            <p:spPr>
              <a:xfrm>
                <a:off x="2117" y="0"/>
                <a:ext cx="1995432" cy="19838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E7B6FB58-7E15-8324-6969-AA90AEA47251}"/>
                  </a:ext>
                </a:extLst>
              </p:cNvPr>
              <p:cNvSpPr txBox="1"/>
              <p:nvPr/>
            </p:nvSpPr>
            <p:spPr>
              <a:xfrm>
                <a:off x="2117" y="793551"/>
                <a:ext cx="1995432" cy="7935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Conceptual Draft Model</a:t>
                </a:r>
              </a:p>
            </p:txBody>
          </p:sp>
        </p:grpSp>
        <p:sp>
          <p:nvSpPr>
            <p:cNvPr id="5" name="Oval 4" descr="Woman with solid fill">
              <a:extLst>
                <a:ext uri="{FF2B5EF4-FFF2-40B4-BE49-F238E27FC236}">
                  <a16:creationId xmlns:a16="http://schemas.microsoft.com/office/drawing/2014/main" id="{25AFC2A6-D191-4D7B-C04F-62821456B05E}"/>
                </a:ext>
              </a:extLst>
            </p:cNvPr>
            <p:cNvSpPr/>
            <p:nvPr/>
          </p:nvSpPr>
          <p:spPr>
            <a:xfrm>
              <a:off x="3301631" y="2556092"/>
              <a:ext cx="660631" cy="66063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5BFEE9-ECA5-15F7-BF34-DBFA45411443}"/>
                </a:ext>
              </a:extLst>
            </p:cNvPr>
            <p:cNvGrpSpPr/>
            <p:nvPr/>
          </p:nvGrpSpPr>
          <p:grpSpPr>
            <a:xfrm>
              <a:off x="4689822" y="2437060"/>
              <a:ext cx="1819947" cy="1983879"/>
              <a:chOff x="2057708" y="0"/>
              <a:chExt cx="1819947" cy="198387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FF56093-04A7-A451-7282-22EF34BFC201}"/>
                  </a:ext>
                </a:extLst>
              </p:cNvPr>
              <p:cNvSpPr/>
              <p:nvPr/>
            </p:nvSpPr>
            <p:spPr>
              <a:xfrm>
                <a:off x="2057708" y="0"/>
                <a:ext cx="1819947" cy="19838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/>
              </a:p>
            </p:txBody>
          </p:sp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BEDEBFB5-94F4-2764-3C18-CB48186367F0}"/>
                  </a:ext>
                </a:extLst>
              </p:cNvPr>
              <p:cNvSpPr txBox="1"/>
              <p:nvPr/>
            </p:nvSpPr>
            <p:spPr>
              <a:xfrm>
                <a:off x="2057708" y="793551"/>
                <a:ext cx="1819947" cy="7935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Draft Model</a:t>
                </a:r>
              </a:p>
            </p:txBody>
          </p:sp>
        </p:grpSp>
        <p:sp>
          <p:nvSpPr>
            <p:cNvPr id="7" name="Oval 6" descr="Artificial Intelligence with solid fill">
              <a:extLst>
                <a:ext uri="{FF2B5EF4-FFF2-40B4-BE49-F238E27FC236}">
                  <a16:creationId xmlns:a16="http://schemas.microsoft.com/office/drawing/2014/main" id="{84BAE32C-165B-4DEE-1F8E-98C6B188802A}"/>
                </a:ext>
              </a:extLst>
            </p:cNvPr>
            <p:cNvSpPr/>
            <p:nvPr/>
          </p:nvSpPr>
          <p:spPr>
            <a:xfrm>
              <a:off x="5260768" y="2556092"/>
              <a:ext cx="660631" cy="660631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6C3D329D-620B-EB1D-D206-28C468D15256}"/>
                </a:ext>
              </a:extLst>
            </p:cNvPr>
            <p:cNvSpPr/>
            <p:nvPr/>
          </p:nvSpPr>
          <p:spPr>
            <a:xfrm flipH="1">
              <a:off x="4316884" y="3959287"/>
              <a:ext cx="662563" cy="245754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154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18" y="2759714"/>
            <a:ext cx="8686800" cy="3057929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Covariates explaining arrival rates, leakage rates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V</a:t>
            </a:r>
            <a:r>
              <a:rPr lang="en-AU" i="1" dirty="0"/>
              <a:t>alues of assets that may be affected, costs of interventions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Data and expert judgement</a:t>
            </a:r>
          </a:p>
          <a:p>
            <a:endParaRPr lang="en-A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00025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Quantitative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8C7C3-F2F6-761F-FFC2-1A9DF5ECCA21}"/>
              </a:ext>
            </a:extLst>
          </p:cNvPr>
          <p:cNvGrpSpPr/>
          <p:nvPr/>
        </p:nvGrpSpPr>
        <p:grpSpPr>
          <a:xfrm>
            <a:off x="7472363" y="403014"/>
            <a:ext cx="1589714" cy="1762222"/>
            <a:chOff x="0" y="5095778"/>
            <a:chExt cx="1589714" cy="1762222"/>
          </a:xfrm>
        </p:grpSpPr>
        <p:pic>
          <p:nvPicPr>
            <p:cNvPr id="6" name="Picture 5" descr="A picture containing typography, font, text, graphics&#10;&#10;Description automatically generated">
              <a:extLst>
                <a:ext uri="{FF2B5EF4-FFF2-40B4-BE49-F238E27FC236}">
                  <a16:creationId xmlns:a16="http://schemas.microsoft.com/office/drawing/2014/main" id="{3ADE22B7-1323-AAC1-8AC7-72585F6C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" y="5095778"/>
              <a:ext cx="1547769" cy="15477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B54706-B9F0-D6E0-30FD-FEE8E2BAD210}"/>
                </a:ext>
              </a:extLst>
            </p:cNvPr>
            <p:cNvSpPr txBox="1"/>
            <p:nvPr/>
          </p:nvSpPr>
          <p:spPr>
            <a:xfrm>
              <a:off x="0" y="6642556"/>
              <a:ext cx="158971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GB" sz="800" b="0" i="0" dirty="0">
                  <a:solidFill>
                    <a:srgbClr val="70757A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GB" sz="800" b="1" i="0" u="none" strike="noStrike" dirty="0">
                  <a:solidFill>
                    <a:srgbClr val="3C4043"/>
                  </a:solidFill>
                  <a:effectLst/>
                  <a:latin typeface="arial" panose="020B0604020202020204" pitchFamily="34" charset="0"/>
                  <a:hlinkClick r:id="rId3"/>
                </a:rPr>
                <a:t>Flickr</a:t>
              </a:r>
              <a:r>
                <a:rPr lang="en-GB" sz="800" u="none" strike="noStrike" dirty="0">
                  <a:solidFill>
                    <a:srgbClr val="70757A"/>
                  </a:solidFill>
                  <a:latin typeface="arial" panose="020B0604020202020204" pitchFamily="34" charset="0"/>
                </a:rPr>
                <a:t>/</a:t>
              </a:r>
              <a:r>
                <a:rPr lang="en-GB" sz="800" b="0" i="0" dirty="0">
                  <a:solidFill>
                    <a:srgbClr val="70757A"/>
                  </a:solidFill>
                  <a:effectLst/>
                  <a:latin typeface="arial" panose="020B0604020202020204" pitchFamily="34" charset="0"/>
                </a:rPr>
                <a:t>Creator: Brett Jordan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41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57150520-B397-CB90-932E-FC3F9017692E}"/>
              </a:ext>
            </a:extLst>
          </p:cNvPr>
          <p:cNvSpPr txBox="1"/>
          <p:nvPr/>
        </p:nvSpPr>
        <p:spPr>
          <a:xfrm>
            <a:off x="136208" y="6131931"/>
            <a:ext cx="86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Containers have different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properties</a:t>
            </a:r>
            <a:r>
              <a:rPr lang="en-US" dirty="0"/>
              <a:t> = covariates explaining arrival rates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DC91C-76D7-DD4F-A652-931BF543C860}"/>
              </a:ext>
            </a:extLst>
          </p:cNvPr>
          <p:cNvGrpSpPr/>
          <p:nvPr/>
        </p:nvGrpSpPr>
        <p:grpSpPr>
          <a:xfrm>
            <a:off x="279563" y="587180"/>
            <a:ext cx="8151929" cy="4988869"/>
            <a:chOff x="750618" y="919689"/>
            <a:chExt cx="8151929" cy="4988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9E55DE-EAAC-2B18-A1BC-116B5CB0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659" y="4241533"/>
              <a:ext cx="1901345" cy="14629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BC963B-417B-CCAF-1CD8-607DB3EC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18" y="4132810"/>
              <a:ext cx="1901345" cy="14629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695542-D18F-30D2-0556-B462D22A0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624" y="4160630"/>
              <a:ext cx="1901345" cy="146291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F992C4-8133-EC66-2F87-C9EC14B0F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009" y="2362104"/>
              <a:ext cx="1901345" cy="146291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E7072B-299D-C6C7-6B7A-8B2859C5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11" y="1966083"/>
              <a:ext cx="1901345" cy="14629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A59028-1D5F-D221-6E3A-57C116C12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008" y="1716037"/>
              <a:ext cx="1901345" cy="146291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89E757-E6BE-825D-FA84-70A502AF1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40" y="4347296"/>
              <a:ext cx="1901345" cy="14629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CE305DD-A98D-96F0-50A1-47A836C1F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681" y="4445640"/>
              <a:ext cx="1901345" cy="14629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FC0FBB-EF02-4510-D070-78E5DFD6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96" y="3653175"/>
              <a:ext cx="1901345" cy="14629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C11463-9B84-8189-5230-294063D7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309" y="4384634"/>
              <a:ext cx="1901345" cy="146291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C82E589-6538-6FAF-4CD5-A9B83A0F4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624" y="3576014"/>
              <a:ext cx="1901345" cy="146291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91588D-F6EE-B1DC-835C-1E31D7EAE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02" y="3799704"/>
              <a:ext cx="1901345" cy="146291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2D4948-2695-6D09-3544-A46D16112727}"/>
                </a:ext>
              </a:extLst>
            </p:cNvPr>
            <p:cNvGrpSpPr/>
            <p:nvPr/>
          </p:nvGrpSpPr>
          <p:grpSpPr>
            <a:xfrm>
              <a:off x="4050732" y="919689"/>
              <a:ext cx="4021695" cy="1712418"/>
              <a:chOff x="4050732" y="919689"/>
              <a:chExt cx="4021695" cy="171241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002BDA8-C96F-218B-0E71-2C18AD043A9A}"/>
                  </a:ext>
                </a:extLst>
              </p:cNvPr>
              <p:cNvSpPr/>
              <p:nvPr/>
            </p:nvSpPr>
            <p:spPr>
              <a:xfrm>
                <a:off x="4050732" y="2096641"/>
                <a:ext cx="535466" cy="535466"/>
              </a:xfrm>
              <a:prstGeom prst="ellipse">
                <a:avLst/>
              </a:prstGeom>
              <a:solidFill>
                <a:schemeClr val="bg1">
                  <a:alpha val="44000"/>
                </a:schemeClr>
              </a:solidFill>
              <a:ln w="57150">
                <a:solidFill>
                  <a:srgbClr val="84E1F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Rectangle: Single Corner Snipped 33">
                <a:extLst>
                  <a:ext uri="{FF2B5EF4-FFF2-40B4-BE49-F238E27FC236}">
                    <a16:creationId xmlns:a16="http://schemas.microsoft.com/office/drawing/2014/main" id="{3667BBA9-6BAF-FA7C-AD3F-C838ED0104AB}"/>
                  </a:ext>
                </a:extLst>
              </p:cNvPr>
              <p:cNvSpPr/>
              <p:nvPr/>
            </p:nvSpPr>
            <p:spPr>
              <a:xfrm>
                <a:off x="5296102" y="919689"/>
                <a:ext cx="2776325" cy="1046393"/>
              </a:xfrm>
              <a:prstGeom prst="snip1Rect">
                <a:avLst/>
              </a:prstGeom>
              <a:solidFill>
                <a:schemeClr val="bg1"/>
              </a:solidFill>
              <a:ln w="57150">
                <a:solidFill>
                  <a:srgbClr val="84E1F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050" b="1" dirty="0">
                    <a:latin typeface="Consolas" panose="020B0609020204030204" pitchFamily="49" charset="0"/>
                  </a:rPr>
                  <a:t>Container #111</a:t>
                </a:r>
              </a:p>
              <a:p>
                <a:r>
                  <a:rPr lang="en-US" sz="1050" dirty="0">
                    <a:latin typeface="Consolas" panose="020B0609020204030204" pitchFamily="49" charset="0"/>
                  </a:rPr>
                  <a:t>High risk origin: TRUE</a:t>
                </a:r>
              </a:p>
              <a:p>
                <a:r>
                  <a:rPr lang="en-US" sz="1050" dirty="0">
                    <a:latin typeface="Consolas" panose="020B0609020204030204" pitchFamily="49" charset="0"/>
                  </a:rPr>
                  <a:t>Offshore treatment: NO</a:t>
                </a:r>
              </a:p>
              <a:p>
                <a:r>
                  <a:rPr lang="en-US" sz="1050" dirty="0">
                    <a:latin typeface="Consolas" panose="020B0609020204030204" pitchFamily="49" charset="0"/>
                  </a:rPr>
                  <a:t>Rural destination: FALSE</a:t>
                </a:r>
              </a:p>
              <a:p>
                <a:r>
                  <a:rPr lang="en-US" sz="1050" dirty="0">
                    <a:latin typeface="Consolas" panose="020B0609020204030204" pitchFamily="49" charset="0"/>
                  </a:rPr>
                  <a:t>Empty container: FALSE</a:t>
                </a:r>
              </a:p>
            </p:txBody>
          </p:sp>
          <p:cxnSp>
            <p:nvCxnSpPr>
              <p:cNvPr id="42" name="Connector: Elbow 41">
                <a:extLst>
                  <a:ext uri="{FF2B5EF4-FFF2-40B4-BE49-F238E27FC236}">
                    <a16:creationId xmlns:a16="http://schemas.microsoft.com/office/drawing/2014/main" id="{EEF21628-8933-F133-6B6D-D83E800F1E5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480406" y="1280945"/>
                <a:ext cx="653755" cy="977637"/>
              </a:xfrm>
              <a:prstGeom prst="bentConnector2">
                <a:avLst/>
              </a:prstGeom>
              <a:ln w="57150">
                <a:solidFill>
                  <a:srgbClr val="84E1F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FC02C0-A54E-AF19-B6AC-F46AB4F5B41F}"/>
                </a:ext>
              </a:extLst>
            </p:cNvPr>
            <p:cNvSpPr/>
            <p:nvPr/>
          </p:nvSpPr>
          <p:spPr>
            <a:xfrm>
              <a:off x="4955707" y="4846089"/>
              <a:ext cx="535466" cy="535466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 w="57150">
              <a:solidFill>
                <a:srgbClr val="84E1F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: Single Corner Snipped 45">
              <a:extLst>
                <a:ext uri="{FF2B5EF4-FFF2-40B4-BE49-F238E27FC236}">
                  <a16:creationId xmlns:a16="http://schemas.microsoft.com/office/drawing/2014/main" id="{2FF57600-B2F4-3AF6-C178-575EE749D977}"/>
                </a:ext>
              </a:extLst>
            </p:cNvPr>
            <p:cNvSpPr/>
            <p:nvPr/>
          </p:nvSpPr>
          <p:spPr>
            <a:xfrm>
              <a:off x="5491172" y="3003797"/>
              <a:ext cx="2776325" cy="9328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84E1F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b="1" dirty="0">
                  <a:latin typeface="Consolas" panose="020B0609020204030204" pitchFamily="49" charset="0"/>
                </a:rPr>
                <a:t>Container #452</a:t>
              </a:r>
            </a:p>
            <a:p>
              <a:r>
                <a:rPr lang="en-US" sz="1050" dirty="0">
                  <a:latin typeface="Consolas" panose="020B0609020204030204" pitchFamily="49" charset="0"/>
                </a:rPr>
                <a:t>High risk origin: FALSE</a:t>
              </a:r>
            </a:p>
            <a:p>
              <a:r>
                <a:rPr lang="en-US" sz="1050" dirty="0">
                  <a:latin typeface="Consolas" panose="020B0609020204030204" pitchFamily="49" charset="0"/>
                </a:rPr>
                <a:t>Offshore treatment: TRUE</a:t>
              </a:r>
            </a:p>
            <a:p>
              <a:r>
                <a:rPr lang="en-US" sz="1050" dirty="0">
                  <a:latin typeface="Consolas" panose="020B0609020204030204" pitchFamily="49" charset="0"/>
                </a:rPr>
                <a:t>Rural destination: FALSE</a:t>
              </a:r>
            </a:p>
            <a:p>
              <a:r>
                <a:rPr lang="en-US" sz="1050" dirty="0">
                  <a:latin typeface="Consolas" panose="020B0609020204030204" pitchFamily="49" charset="0"/>
                </a:rPr>
                <a:t>Empty container: FALSE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D440683C-6F90-10F2-44E0-9F9D0959D3CA}"/>
                </a:ext>
              </a:extLst>
            </p:cNvPr>
            <p:cNvCxnSpPr>
              <a:cxnSpLocks/>
              <a:stCxn id="45" idx="0"/>
              <a:endCxn id="46" idx="2"/>
            </p:cNvCxnSpPr>
            <p:nvPr/>
          </p:nvCxnSpPr>
          <p:spPr>
            <a:xfrm rot="5400000" flipH="1" flipV="1">
              <a:off x="4669368" y="4024285"/>
              <a:ext cx="1375877" cy="267732"/>
            </a:xfrm>
            <a:prstGeom prst="bentConnector2">
              <a:avLst/>
            </a:prstGeom>
            <a:ln w="57150">
              <a:solidFill>
                <a:srgbClr val="84E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erson with glasses and a turtleneck&#10;&#10;Description automatically generated">
            <a:extLst>
              <a:ext uri="{FF2B5EF4-FFF2-40B4-BE49-F238E27FC236}">
                <a16:creationId xmlns:a16="http://schemas.microsoft.com/office/drawing/2014/main" id="{084C6E48-9940-1D53-9C1B-F0A9D5B5F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37"/>
            <a:ext cx="973329" cy="973329"/>
          </a:xfrm>
          <a:prstGeom prst="rect">
            <a:avLst/>
          </a:prstGeom>
        </p:spPr>
      </p:pic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45AFD79F-19A2-E47F-CD9A-46AA82CC24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23" y="5894580"/>
            <a:ext cx="973329" cy="9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AE429-23B1-3C93-0DD8-C6B8FD81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701575"/>
            <a:ext cx="1066800" cy="329184"/>
          </a:xfrm>
        </p:spPr>
        <p:txBody>
          <a:bodyPr/>
          <a:lstStyle/>
          <a:p>
            <a:fld id="{DC22DD25-61AE-413C-B4D2-EF2365C9B2E1}" type="slidenum">
              <a:rPr lang="en-AU" noProof="0" smtClean="0"/>
              <a:t>12</a:t>
            </a:fld>
            <a:endParaRPr lang="en-AU" noProof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D705ED4-F877-A82E-67FA-DB1DB24F15EA}"/>
              </a:ext>
            </a:extLst>
          </p:cNvPr>
          <p:cNvSpPr/>
          <p:nvPr/>
        </p:nvSpPr>
        <p:spPr>
          <a:xfrm>
            <a:off x="4040604" y="4241603"/>
            <a:ext cx="2021233" cy="7821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i="1" dirty="0"/>
              <a:t>NO INSPECTION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1FFF1A22-62BF-52B0-CCE5-D1E4914B8272}"/>
              </a:ext>
            </a:extLst>
          </p:cNvPr>
          <p:cNvSpPr/>
          <p:nvPr/>
        </p:nvSpPr>
        <p:spPr>
          <a:xfrm>
            <a:off x="6899281" y="1631776"/>
            <a:ext cx="2021233" cy="782132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</a:t>
            </a:r>
            <a:endParaRPr lang="en-AU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B9CFA8B-3EED-FAEF-FA42-17A6C802E4D9}"/>
              </a:ext>
            </a:extLst>
          </p:cNvPr>
          <p:cNvSpPr/>
          <p:nvPr/>
        </p:nvSpPr>
        <p:spPr>
          <a:xfrm>
            <a:off x="4040604" y="2635045"/>
            <a:ext cx="2021233" cy="782132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INSPECTION</a:t>
            </a:r>
            <a:endParaRPr lang="en-AU" i="1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765035A-D03B-F155-ECD8-EBECC94E76A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203160" y="3026111"/>
            <a:ext cx="837444" cy="9678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94EE5CC-6794-B5EC-BB0E-5F03FBB55B05}"/>
              </a:ext>
            </a:extLst>
          </p:cNvPr>
          <p:cNvCxnSpPr>
            <a:cxnSpLocks/>
          </p:cNvCxnSpPr>
          <p:nvPr/>
        </p:nvCxnSpPr>
        <p:spPr>
          <a:xfrm>
            <a:off x="3203160" y="3982971"/>
            <a:ext cx="837444" cy="65974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3F8CD8F-6BF3-7D2C-1252-A77AA1F9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05" y="3108028"/>
            <a:ext cx="953106" cy="73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8661D8-F290-E089-FB92-AC208C52A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5" y="3432172"/>
            <a:ext cx="953106" cy="733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4A1EE-DD0E-EA97-2588-55BA2A604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9" y="3602768"/>
            <a:ext cx="953106" cy="733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1696A9-889D-7EFD-CA8E-D2F511F4F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41" y="3826411"/>
            <a:ext cx="953106" cy="733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D8822-4E97-C293-1FA5-F1F206066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28" y="3331671"/>
            <a:ext cx="953106" cy="733331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FC183B0-D4E2-7989-ACBB-CD9FC67EFA55}"/>
              </a:ext>
            </a:extLst>
          </p:cNvPr>
          <p:cNvCxnSpPr>
            <a:cxnSpLocks/>
          </p:cNvCxnSpPr>
          <p:nvPr/>
        </p:nvCxnSpPr>
        <p:spPr>
          <a:xfrm flipV="1">
            <a:off x="6061837" y="2151126"/>
            <a:ext cx="837444" cy="9678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: Single Corner Snipped 46">
            <a:extLst>
              <a:ext uri="{FF2B5EF4-FFF2-40B4-BE49-F238E27FC236}">
                <a16:creationId xmlns:a16="http://schemas.microsoft.com/office/drawing/2014/main" id="{276B3A99-C210-E620-7177-860D3DEC9E86}"/>
              </a:ext>
            </a:extLst>
          </p:cNvPr>
          <p:cNvSpPr/>
          <p:nvPr/>
        </p:nvSpPr>
        <p:spPr>
          <a:xfrm>
            <a:off x="290469" y="1947881"/>
            <a:ext cx="3019365" cy="1046393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84E1F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1" dirty="0"/>
              <a:t>CONTAINER PROPERTIES</a:t>
            </a:r>
          </a:p>
        </p:txBody>
      </p:sp>
      <p:pic>
        <p:nvPicPr>
          <p:cNvPr id="2" name="Picture 1" descr="A person with glasses and a turtleneck&#10;&#10;Description automatically generated">
            <a:extLst>
              <a:ext uri="{FF2B5EF4-FFF2-40B4-BE49-F238E27FC236}">
                <a16:creationId xmlns:a16="http://schemas.microsoft.com/office/drawing/2014/main" id="{CF1E6240-85CF-CDD7-7ACC-8D54CB8B19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44"/>
            <a:ext cx="973329" cy="973329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28E715BC-1533-0493-4FD3-AE4279BFB5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23" y="5894584"/>
            <a:ext cx="973329" cy="9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9028 0.0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69 L 4.16667E-6 0.00023 L 0.09409 -0.04352 C 0.12552 -0.05625 0.15763 -0.06435 0.18871 -0.08055 C 0.20677 -0.09028 0.2243 -0.10069 0.24184 -0.10879 C 0.28333 -0.12801 0.28246 -0.12129 0.32691 -0.13241 C 0.36857 -0.14282 0.36823 -0.14421 0.40434 -0.16065 C 0.43715 -0.20046 0.41076 -0.17176 0.4552 -0.20717 C 0.46441 -0.21458 0.47274 -0.225 0.48194 -0.23102 C 0.48958 -0.23611 0.50989 -0.23541 0.5184 -0.24051 C 0.52066 -0.24213 0.52135 -0.24653 0.52343 -0.2493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4FC8D2-63F9-1759-C219-C0C232BEF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11134" r="19383" b="9173"/>
          <a:stretch/>
        </p:blipFill>
        <p:spPr>
          <a:xfrm>
            <a:off x="292067" y="392680"/>
            <a:ext cx="8340437" cy="57644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128047-E2E2-FEBE-D82F-AF54AAE3EBD8}"/>
              </a:ext>
            </a:extLst>
          </p:cNvPr>
          <p:cNvSpPr/>
          <p:nvPr/>
        </p:nvSpPr>
        <p:spPr>
          <a:xfrm>
            <a:off x="1145534" y="5367810"/>
            <a:ext cx="7196645" cy="8949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00" b="1" i="1" dirty="0">
                <a:solidFill>
                  <a:srgbClr val="252A30"/>
                </a:solidFill>
                <a:effectLst/>
              </a:rPr>
              <a:t>leaked contamination</a:t>
            </a:r>
            <a:endParaRPr lang="en-AU" sz="1700" b="1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A4AEF7-7C3F-6177-9673-C47F6C7307F3}"/>
              </a:ext>
            </a:extLst>
          </p:cNvPr>
          <p:cNvSpPr/>
          <p:nvPr/>
        </p:nvSpPr>
        <p:spPr>
          <a:xfrm>
            <a:off x="2825634" y="3541284"/>
            <a:ext cx="3879668" cy="6427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C4838D-0D1A-EF10-01BD-11087A140B89}"/>
              </a:ext>
            </a:extLst>
          </p:cNvPr>
          <p:cNvSpPr/>
          <p:nvPr/>
        </p:nvSpPr>
        <p:spPr>
          <a:xfrm>
            <a:off x="1014004" y="494424"/>
            <a:ext cx="7155180" cy="8523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07F34F-E35D-E980-54C7-68A4B99C74EC}"/>
              </a:ext>
            </a:extLst>
          </p:cNvPr>
          <p:cNvSpPr/>
          <p:nvPr/>
        </p:nvSpPr>
        <p:spPr>
          <a:xfrm>
            <a:off x="2410691" y="4762556"/>
            <a:ext cx="4572000" cy="5021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86338-A809-21CB-579E-D7E65FFED4BF}"/>
              </a:ext>
            </a:extLst>
          </p:cNvPr>
          <p:cNvSpPr txBox="1"/>
          <p:nvPr/>
        </p:nvSpPr>
        <p:spPr>
          <a:xfrm>
            <a:off x="2410691" y="857848"/>
            <a:ext cx="604058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700" b="1" i="1" dirty="0">
                <a:solidFill>
                  <a:srgbClr val="252A30"/>
                </a:solidFill>
                <a:effectLst/>
              </a:rPr>
              <a:t>top level correlated contained properties</a:t>
            </a:r>
            <a:endParaRPr lang="en-AU" sz="17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5BAD4-DF3C-BEBB-D603-E4D99E5DC43B}"/>
              </a:ext>
            </a:extLst>
          </p:cNvPr>
          <p:cNvSpPr txBox="1"/>
          <p:nvPr/>
        </p:nvSpPr>
        <p:spPr>
          <a:xfrm>
            <a:off x="3770179" y="3851475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700" b="1" i="1" dirty="0">
                <a:solidFill>
                  <a:srgbClr val="252A30"/>
                </a:solidFill>
                <a:effectLst/>
              </a:rPr>
              <a:t>true contamination</a:t>
            </a:r>
            <a:endParaRPr lang="en-AU" sz="17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8FBF0-55D7-59D3-A20D-58147E9ABBEF}"/>
              </a:ext>
            </a:extLst>
          </p:cNvPr>
          <p:cNvSpPr txBox="1"/>
          <p:nvPr/>
        </p:nvSpPr>
        <p:spPr>
          <a:xfrm>
            <a:off x="3518428" y="4984605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700" b="1" i="1" dirty="0"/>
              <a:t>d</a:t>
            </a:r>
            <a:r>
              <a:rPr lang="en-AU" sz="1700" b="1" i="1" dirty="0">
                <a:effectLst/>
              </a:rPr>
              <a:t>etected contamination</a:t>
            </a:r>
            <a:endParaRPr lang="en-AU" sz="1700" b="1" i="1" dirty="0"/>
          </a:p>
        </p:txBody>
      </p:sp>
    </p:spTree>
    <p:extLst>
      <p:ext uri="{BB962C8B-B14F-4D97-AF65-F5344CB8AC3E}">
        <p14:creationId xmlns:p14="http://schemas.microsoft.com/office/powerpoint/2010/main" val="245479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529AB-5724-1106-BC4E-7021663DD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0" t="26509" r="42089" b="9999"/>
          <a:stretch/>
        </p:blipFill>
        <p:spPr>
          <a:xfrm>
            <a:off x="396880" y="2086922"/>
            <a:ext cx="4127640" cy="304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335370-C2B2-4FFE-CE7F-09FBA1E2E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9" t="42331" r="44506" b="17620"/>
          <a:stretch/>
        </p:blipFill>
        <p:spPr>
          <a:xfrm>
            <a:off x="4884441" y="762655"/>
            <a:ext cx="4059534" cy="205991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EBA688F-1341-0B6E-ED63-CB4C0A845F80}"/>
              </a:ext>
            </a:extLst>
          </p:cNvPr>
          <p:cNvSpPr txBox="1">
            <a:spLocks/>
          </p:cNvSpPr>
          <p:nvPr/>
        </p:nvSpPr>
        <p:spPr>
          <a:xfrm>
            <a:off x="200025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Spread / Damage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5A3A2-3630-C548-9E75-7CDDE90E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08" y="3181803"/>
            <a:ext cx="3676650" cy="259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6CD03-C268-E7CB-647C-3E5F9770CBFA}"/>
              </a:ext>
            </a:extLst>
          </p:cNvPr>
          <p:cNvSpPr txBox="1"/>
          <p:nvPr/>
        </p:nvSpPr>
        <p:spPr>
          <a:xfrm>
            <a:off x="1985817" y="6366505"/>
            <a:ext cx="56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Dodd et al. (2020) Final report for CEBRA project 170713, The University of Melbourne,</a:t>
            </a:r>
          </a:p>
          <a:p>
            <a:r>
              <a:rPr lang="en-US" sz="750" dirty="0"/>
              <a:t>https://</a:t>
            </a:r>
            <a:r>
              <a:rPr lang="en-US" sz="750" dirty="0" err="1"/>
              <a:t>cebra.unimelb.edu.au</a:t>
            </a:r>
            <a:r>
              <a:rPr lang="en-US" sz="750" dirty="0"/>
              <a:t>/__data/assets/</a:t>
            </a:r>
            <a:r>
              <a:rPr lang="en-US" sz="750" dirty="0" err="1"/>
              <a:t>pdf_file</a:t>
            </a:r>
            <a:r>
              <a:rPr lang="en-US" sz="750" dirty="0"/>
              <a:t>/0020/3535013/CEBRA_Value_Docs_KeyResultSummary_v0.6_Endorsed.pdf</a:t>
            </a:r>
          </a:p>
        </p:txBody>
      </p:sp>
      <p:pic>
        <p:nvPicPr>
          <p:cNvPr id="6" name="Picture 2" descr="Aaron Dodd (@practicalbiosec) / X">
            <a:extLst>
              <a:ext uri="{FF2B5EF4-FFF2-40B4-BE49-F238E27FC236}">
                <a16:creationId xmlns:a16="http://schemas.microsoft.com/office/drawing/2014/main" id="{81A3883F-F651-8C84-784C-D168E780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71" y="5875619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ohn BAUMGARTNER | Scientific Programmer (Academic Specialist) | PhD | University  of Melbourne, Melbourne | MSD | Centre of Excellence for Biosecurity Risk  Analysis | Research profile">
            <a:extLst>
              <a:ext uri="{FF2B5EF4-FFF2-40B4-BE49-F238E27FC236}">
                <a16:creationId xmlns:a16="http://schemas.microsoft.com/office/drawing/2014/main" id="{CF4B04EC-80F7-E615-DEF8-5BD3414C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" y="5884670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6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83490-6D63-7072-BDCE-92E0F03D2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9337" y="1148738"/>
            <a:ext cx="4382900" cy="43829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970B4D2-9C59-D60B-ECE1-97EF886CB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5419"/>
              </p:ext>
            </p:extLst>
          </p:nvPr>
        </p:nvGraphicFramePr>
        <p:xfrm>
          <a:off x="318675" y="2405065"/>
          <a:ext cx="4226102" cy="2002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6137">
                  <a:extLst>
                    <a:ext uri="{9D8B030D-6E8A-4147-A177-3AD203B41FA5}">
                      <a16:colId xmlns:a16="http://schemas.microsoft.com/office/drawing/2014/main" val="341874732"/>
                    </a:ext>
                  </a:extLst>
                </a:gridCol>
                <a:gridCol w="2419965">
                  <a:extLst>
                    <a:ext uri="{9D8B030D-6E8A-4147-A177-3AD203B41FA5}">
                      <a16:colId xmlns:a16="http://schemas.microsoft.com/office/drawing/2014/main" val="1569143160"/>
                    </a:ext>
                  </a:extLst>
                </a:gridCol>
              </a:tblGrid>
              <a:tr h="311306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Setting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65804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Spatial resolution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AUS, 2500m x 2500m (1.3M pixels)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9921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Assets at 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41073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Biological hazards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 functional groups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051046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Temporal resolution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years, 1-year intervals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425944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Iterations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50,000 of each state (on/off)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580908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Discount rates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5% financial, 3% environmental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83949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851DFE9-FE86-A542-E7F5-F23849092D47}"/>
              </a:ext>
            </a:extLst>
          </p:cNvPr>
          <p:cNvSpPr txBox="1">
            <a:spLocks/>
          </p:cNvSpPr>
          <p:nvPr/>
        </p:nvSpPr>
        <p:spPr>
          <a:xfrm>
            <a:off x="200025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The Value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8B444-F907-4437-7AC0-0E4172959C5E}"/>
              </a:ext>
            </a:extLst>
          </p:cNvPr>
          <p:cNvSpPr txBox="1"/>
          <p:nvPr/>
        </p:nvSpPr>
        <p:spPr>
          <a:xfrm>
            <a:off x="1985817" y="6366505"/>
            <a:ext cx="563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Dodd et al. (2020) Final report for CEBRA project 170713, The University of Melbourne,</a:t>
            </a:r>
          </a:p>
          <a:p>
            <a:r>
              <a:rPr lang="en-US" sz="750" dirty="0"/>
              <a:t>https://</a:t>
            </a:r>
            <a:r>
              <a:rPr lang="en-US" sz="750" dirty="0" err="1"/>
              <a:t>cebra.unimelb.edu.au</a:t>
            </a:r>
            <a:r>
              <a:rPr lang="en-US" sz="750" dirty="0"/>
              <a:t>/__data/assets/</a:t>
            </a:r>
            <a:r>
              <a:rPr lang="en-US" sz="750" dirty="0" err="1"/>
              <a:t>pdf_file</a:t>
            </a:r>
            <a:r>
              <a:rPr lang="en-US" sz="750" dirty="0"/>
              <a:t>/0020/3535013/CEBRA_Value_Docs_KeyResultSummary_v0.6_Endorsed.pdf</a:t>
            </a:r>
          </a:p>
        </p:txBody>
      </p:sp>
      <p:pic>
        <p:nvPicPr>
          <p:cNvPr id="2050" name="Picture 2" descr="Aaron Dodd (@practicalbiosec) / X">
            <a:extLst>
              <a:ext uri="{FF2B5EF4-FFF2-40B4-BE49-F238E27FC236}">
                <a16:creationId xmlns:a16="http://schemas.microsoft.com/office/drawing/2014/main" id="{472B0FF1-1F17-9497-A318-ED622995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71" y="5875619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ohn BAUMGARTNER | Scientific Programmer (Academic Specialist) | PhD | University  of Melbourne, Melbourne | MSD | Centre of Excellence for Biosecurity Risk  Analysis | Research profile">
            <a:extLst>
              <a:ext uri="{FF2B5EF4-FFF2-40B4-BE49-F238E27FC236}">
                <a16:creationId xmlns:a16="http://schemas.microsoft.com/office/drawing/2014/main" id="{B7C2CF20-60D1-C65D-3BCB-5E9B4BA4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" y="5884670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3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51430E-98CD-49BF-19EB-E229DBCABBD8}"/>
              </a:ext>
            </a:extLst>
          </p:cNvPr>
          <p:cNvSpPr txBox="1">
            <a:spLocks/>
          </p:cNvSpPr>
          <p:nvPr/>
        </p:nvSpPr>
        <p:spPr>
          <a:xfrm>
            <a:off x="200025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The Value Added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868F72-DD0B-1B16-E36A-050779310ECD}"/>
              </a:ext>
            </a:extLst>
          </p:cNvPr>
          <p:cNvSpPr txBox="1">
            <a:spLocks/>
          </p:cNvSpPr>
          <p:nvPr/>
        </p:nvSpPr>
        <p:spPr>
          <a:xfrm>
            <a:off x="457200" y="1755601"/>
            <a:ext cx="8686800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AU" i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AU" i="1" dirty="0"/>
              <a:t> </a:t>
            </a:r>
            <a:r>
              <a:rPr lang="en-AU" i="1" dirty="0">
                <a:cs typeface="Calibri" panose="020F0502020204030204" pitchFamily="34" charset="0"/>
              </a:rPr>
              <a:t>A</a:t>
            </a:r>
            <a: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djust policy, boarder inspection regime</a:t>
            </a:r>
            <a:endParaRPr lang="en-AU" i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AU" i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AU" i="1" dirty="0"/>
              <a:t> </a:t>
            </a:r>
            <a:r>
              <a:rPr lang="en-AU" i="1" dirty="0">
                <a:cs typeface="Calibri" panose="020F0502020204030204" pitchFamily="34" charset="0"/>
              </a:rPr>
              <a:t>F</a:t>
            </a:r>
            <a:r>
              <a:rPr lang="en-AU" sz="2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ine tune border inspection policies to achieve particular risk mitigation objectives </a:t>
            </a:r>
            <a:endParaRPr lang="en-AU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8786F-87B6-4D0F-CC91-6DD69F5E5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3" t="54421" r="19140" b="22211"/>
          <a:stretch/>
        </p:blipFill>
        <p:spPr>
          <a:xfrm>
            <a:off x="628070" y="4692765"/>
            <a:ext cx="7970982" cy="16902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A28B05-3C96-C7C4-CC7A-1FC6B1F3E12D}"/>
              </a:ext>
            </a:extLst>
          </p:cNvPr>
          <p:cNvSpPr/>
          <p:nvPr/>
        </p:nvSpPr>
        <p:spPr>
          <a:xfrm>
            <a:off x="6862618" y="4692765"/>
            <a:ext cx="1907304" cy="10337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0C0205-0E53-E4DA-4397-BDAA202AA17A}"/>
              </a:ext>
            </a:extLst>
          </p:cNvPr>
          <p:cNvSpPr/>
          <p:nvPr/>
        </p:nvSpPr>
        <p:spPr>
          <a:xfrm>
            <a:off x="374078" y="4882458"/>
            <a:ext cx="1907304" cy="10337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23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60533-2F1A-46F5-FA72-8F9FF6F3F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" y="930419"/>
            <a:ext cx="7784105" cy="5618165"/>
          </a:xfrm>
          <a:prstGeom prst="rect">
            <a:avLst/>
          </a:prstGeom>
        </p:spPr>
      </p:pic>
      <p:pic>
        <p:nvPicPr>
          <p:cNvPr id="2" name="Picture 2" descr="John BAUMGARTNER | Scientific Programmer (Academic Specialist) | PhD | University  of Melbourne, Melbourne | MSD | Centre of Excellence for Biosecurity Risk  Analysis | Research profile">
            <a:extLst>
              <a:ext uri="{FF2B5EF4-FFF2-40B4-BE49-F238E27FC236}">
                <a16:creationId xmlns:a16="http://schemas.microsoft.com/office/drawing/2014/main" id="{37A9E81D-6933-A3C1-AF2E-9C89C72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70" y="5884670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4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E9096-B8AF-909C-320C-E63AF223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1" y="493500"/>
            <a:ext cx="6622473" cy="6281373"/>
          </a:xfrm>
          <a:prstGeom prst="rect">
            <a:avLst/>
          </a:prstGeom>
        </p:spPr>
      </p:pic>
      <p:pic>
        <p:nvPicPr>
          <p:cNvPr id="2" name="Picture 2" descr="John BAUMGARTNER | Scientific Programmer (Academic Specialist) | PhD | University  of Melbourne, Melbourne | MSD | Centre of Excellence for Biosecurity Risk  Analysis | Research profile">
            <a:extLst>
              <a:ext uri="{FF2B5EF4-FFF2-40B4-BE49-F238E27FC236}">
                <a16:creationId xmlns:a16="http://schemas.microsoft.com/office/drawing/2014/main" id="{DFE247AD-070E-C933-F018-0FEF5C6A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70" y="5875434"/>
            <a:ext cx="973330" cy="9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1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CC96-0106-D0FF-62CF-892D5060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2120318"/>
            <a:ext cx="8486775" cy="328219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I'd like to acknowledge the Traditional Owners of the unceded land on which I work, learn and live, the </a:t>
            </a:r>
            <a:r>
              <a:rPr lang="en-US" i="1" dirty="0" err="1"/>
              <a:t>Wurundjeri</a:t>
            </a:r>
            <a:r>
              <a:rPr lang="en-US" i="1" dirty="0"/>
              <a:t> people of the Kulin Nation.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I would like to pay respect to the Elders past, present and emerging.</a:t>
            </a:r>
            <a:endParaRPr lang="en-GB" i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EA0A4-1802-E1BF-F213-F9E1DD15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718635"/>
            <a:ext cx="7272338" cy="406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328372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211" y="811669"/>
            <a:ext cx="174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AutoShape 2" descr="data:image/jpeg;base64,/9j/4AAQSkZJRgABAQAAAQABAAD/2wCEAAkGBwgHBhUIBwgVFhUVGR0bGRcWGCAfHRwcICEgGiAgIiAZHisiJCYmJx8gIjEkJyorMi8xJSs2OjMxOCovLjMBCgoKBQUFDgUFDisZExkrKysrKysrKysrKysrKysrKysrKysrKysrKysrKysrKysrKysrKysrKysrKysrKysrK//AABEIAMIBAwMBIgACEQEDEQH/xAAbAAEAAwEBAQEAAAAAAAAAAAAABQYHBAMBAv/EADcQAAICAQMCAwYEBgEFAQAAAAABAgMRBAUGEiEHMUETIlFhcYEyQoKRFBUjUmKxohY0U3KhCP/EABQBAQAAAAAAAAAAAAAAAAAAAAD/xAAUEQEAAAAAAAAAAAAAAAAAAAAA/9oADAMBAAIRAxEAPwDcQAAAAAAAAAAAAAAAAAAAAAAAAAAAAAAAAAAAAAAAAAAAAAAAAAAAAAAAAAAAAAAAAAAAAAAAAAAAAAAAAAAAAAAAAAAAAAAAAAAAAAAAAAAAAAAAAAAAAAAAAAAAAAAAAAAAAAAAAAAAAAAAAAAAAAAAAAAAAAAAAAAAAAAAAAAAAAAAAAAAAAAAAAAAKzvfJdVXuD2jjm2/xGoik55l01Up94+0n8Wu6gk2137ZTAswM911XiXDTS1lu8bfVGEXKSjXNpJLL7yXpjz7Ed4eck57yzaXucHoVBTcErIWJvCTbThJrHfH2A0+d1ULFXOxJyzhN93ju8L1wQPIeccb43Z7Ld91hCf9izKf3jBNr7lL8TrNfseghyndtVU9RSpVaWFMWoxstWJTk5tuTjFNpYSyu+S0cW4btNHGKdPue2VW2SgpXTtgpynZJdU3KUk2+7fmwLDs+66LetthuO2XqdVizGSys98Ps+6aaaaZ2njpNLRotNHTaSmMIRWIxikkl8El2R7AAAAAAH4tshTW7LZpRSy23hJfFtlZ0XiHxTX71HZ9Fu8Z2zeIqMZOLfnhTx0+nxK5y7Wz5J4labh2c6euPt9THPabSbjCS9Y/gePJ9XyReKeO7LRrY62jaKI2R/DONcVJZ7dmkBKAAAAAAAAAAAAUbxU5Ru3G9Fp69hhW7tTcql7RN4yvRJ+eWvj9ALyD8VKUa0pyy8d38WfsAAAAAAAAAAAPhRfB7ddPunHLJSaWp9vbLUx/MrJTk1n4+4oxT8vdx6F7OPQ7XoNvusu0OjrrlbLqscIpOcvjLHm+7/d/ECreMW6/ynw91M4yxKxKqP63h/8AHqZ2+GW1fyXgul0co4l7NTkv8p++/wBs4KV41WfzrkG28Sqefa2qyxZ7qOehP9vaP7GuRiox6YrsgMj8ZWt15btfHnJdMrHZZn0jlLL+kVMkPFHnW/cb2uGt2bQ1xqnNQVl3eUniUvdr7Yj7v4pPP+PkyN0+lq5P49XXXx6q9DUkvh1JJJfaU5P6o+eJa/6p8Tdv4ou9df8AVuWO2PxNP9MMfrA1TaL9Rqdpp1GtqUbJ1wlOK8lJxTkl9HlFc3Hle6aicq+IbC9WoNxlbK2NdXUuzUZS7zafZ9PZeWcpo4vFjfNRo9vo2Lbrui7cLo0RmvOEG1Gcl8/ejH9TfmiW5RrNLw7gdtujShGinoqX+WOiC+fdoCF8M+Z7xy/Vam3cNHXVVRiGIPq6rMycn1Z8kkvJeucnD4lc63/ZIadbDpK4rUzcISuy5vyw1X2UU8rDk2/8Ud/gdti27w+qslH3r5Ttfzy+mP8Axiiv850tfKfGTRbFfHqqor9pYv3m0/r0wX3An/EDmO87Lxue57Fo65Qr6VK+1+622o/04LvNZf4m0vh1d8WLg+6a3euJabctzrUbLa1KSj5d28P5ZWHj5lD8cr7NfLQ8R0TxLU2ptL0imoR+2ZN/pL7yDU1ca4Zdfpo4Wn08uhf+scQX74QGdeGN73rxE3XkFcVJuXsq3nt0dTWX8umuH1z29Sf2Hle+T8UtRxXcZVWVwr64zrg4OPaElnMpf39L7+ePLyKb4WX67jnGtP8AxGthRRuFs1C32PVONqfs4xlKViilJQbi+iXfOcLz1rjnGNBsErL9O5zuufVbda+qyx/NpJJL0jFJL4ATZTub7xyrS7fbPi20Rk6llztfeSXd+zrXeWF6ya+SkXE+P6AQHBeS1cs4xVutaSlJdNkV+Wa7SX09V8miH8KuTbvybbNRbvlcFOnUSq/pppdkm1ht+Tfn8MEFwDUUcW5ZvO0XTUaaZLUxXpGLj1S/aLgvsemz3ajivg1dvUkoXXRs1Hb0nfLFb7rzScP2wBaI79rN+3S7QcasrjDTvot1NkXOPtPN1whGUepr80nJJduzK9xLm28R53dw7lCrlZHLqtri4qax194tvzi89vLDXfzOzwOohV4bae2K72StlJ/F+0lD/UUVzR6GW6//AKGu1lKzDS1pzfopOpVpfX3n+z+AFn8R+W7tsPH7dx2XSQxVKMXZf1LLclHFcF+LGfxNpfDqJzSbzfp+Dx3vdklOOmV1iSaWejraS8/sUbxqte7bpt/EaX/3FynPH9qfSv8Acn+k7fHTfKdo4O9sqsxZqXGuMV59Cacnj4YSj+pATXhdyHduU8XW77zVVFznJQVSkl0R93L6pPv1KS+xx8v0P828Sdq0zWY0K++S9Pd6FB/aWCy8S2pbHxnT7Wl3qqjF/OWMyf3eWeVO32y5nZulsPdjp66q383Oc7P9VfsBOIAAAAAAAAAAAAAOHeL9w0+j69q0UbbMrEJ2ezWPV9XTLy+GDuAGQaTjXMl4hLmG+7ZXb0RahVRbFdPuuEUvauK7Jttt+byajteq1mq0vtddt7plntCU4yePm4NxX0TZ3DAFB8MuKbnse4a7dN9UPa6q3qXTLqxHMpef1l/8IvScT5PT4q6vf6YUxquh0Qum8uKagsxrTy5Lo6cS6V3zl+T1IAZZ4lcK37WajQa/jE3dZpJNv21i6nLqjYptywn3TyljthJY7Jzri3L+ScSUNeqbdTKcEqaX0U0xzmU82SzOfZRbb7JvpXm3qYAqvCNg3XaNrpr3vXRlKmqNUKqcxqjFJLLy8zm8LMnhL8sVltxfGeK7pp/EnW8n3aMOm2PRSlLLUcxXdenaC/dl+AGY8k4ryTV+LNHIduoplVVUoqVs8KLxNNOMX1NrrclhYflleZLc641u+58Hs2bbNS7brpxdllsulNdSk8Jdor3VFRXp8Xlu8ACkb1wv+N8LFxlJOyuiCi15e1gk8/qkmvo2dfhfyGXI+HVanUTzdX/Suz59cO2X82sS+5a2UqXHNy43yG3eeLVRsr1LTv0spdHv/wDkrk00pd3mLwn8fLAXXJ9Mp5xrb7dz0W98hrs2/T6W3LcrFOdsnhqEYUOS/K8yb8s9ids8Ttj1ta03GHLV6mf4KYQlHv8AGcpxSjFerAqm+bXfvvjLftemj/St09UdVJP8NalCxxyvWfTGH0k2aXyvYquRcZu2WySirYdKeO0WmpRePk0nj5HPw/j09l01mo11qs1Wol7TUWJdnL0jHP5ILtFff1LCBmvhzt/MeMbLLj+s2euShKTpv9tH2eJPqaaWbOzbf4VnOO3mW3inG6OPaWaVrsuum7L7pLDssfm8ekV5KPovi8tzoAzHlPCOS7j4mVck2nW0QhXCKjKxOTjhSUl0Je9+JvzXn5nN4g8C3nX6zR6vaIx1NsLXO+y+Si5Y6XBdsJVrEl0QXbqzhtykauAIzatFrKZy1e5avrssxmMcquEVnEYRf1bc370n8EoxjVfDbQc00uv1d/MtT1RnNeyipqUfN5cEn7kMYxF4fxSfnfQAAAAAAAAAAAAAAAAAAAAAAAAAAAAAAAABxbttO37zo3o910cLYN56ZrKz8fk/meez7FtWx1OraNurqT8+iKTf1fm/uSI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wgHBhUIBwgVFhUVGR0bGRcWGCAfHRwcICEgGiAgIiAZHisiJCYmJx8gIjEkJyorMi8xJSs2OjMxOCovLjMBCgoKBQUFDgUFDisZExkrKysrKysrKysrKysrKysrKysrKysrKysrKysrKysrKysrKysrKysrKysrKysrKysrK//AABEIAMIBAwMBIgACEQEDEQH/xAAbAAEAAwEBAQEAAAAAAAAAAAAABQYHBAMBAv/EADcQAAICAQMCAwYEBgEFAQAAAAABAgMRBAUGEiEHMUETIlFhcYEyQoKRFBUjUmKxohY0U3KhCP/EABQBAQAAAAAAAAAAAAAAAAAAAAD/xAAUEQEAAAAAAAAAAAAAAAAAAAAA/9oADAMBAAIRAxEAPwDcQAAAAAAAAAAAAAAAAAAAAAAAAAAAAAAAAAAAAAAAAAAAAAAAAAAAAAAAAAAAAAAAAAAAAAAAAAAAAAAAAAAAAAAAAAAAAAAAAAAAAAAAAAAAAAAAAAAAAAAAAAAAAAAAAAAAAAAAAAAAAAAAAAAAAAAAAAAAAAAAAAAAAAAAAAAAAAAAAAAAAAAAAAAAKzvfJdVXuD2jjm2/xGoik55l01Up94+0n8Wu6gk2137ZTAswM911XiXDTS1lu8bfVGEXKSjXNpJLL7yXpjz7Ed4eck57yzaXucHoVBTcErIWJvCTbThJrHfH2A0+d1ULFXOxJyzhN93ju8L1wQPIeccb43Z7Ld91hCf9izKf3jBNr7lL8TrNfseghyndtVU9RSpVaWFMWoxstWJTk5tuTjFNpYSyu+S0cW4btNHGKdPue2VW2SgpXTtgpynZJdU3KUk2+7fmwLDs+66LetthuO2XqdVizGSys98Ps+6aaaaZ2njpNLRotNHTaSmMIRWIxikkl8El2R7AAAAAAH4tshTW7LZpRSy23hJfFtlZ0XiHxTX71HZ9Fu8Z2zeIqMZOLfnhTx0+nxK5y7Wz5J4labh2c6euPt9THPabSbjCS9Y/gePJ9XyReKeO7LRrY62jaKI2R/DONcVJZ7dmkBKAAAAAAAAAAAAUbxU5Ru3G9Fp69hhW7tTcql7RN4yvRJ+eWvj9ALyD8VKUa0pyy8d38WfsAAAAAAAAAAAPhRfB7ddPunHLJSaWp9vbLUx/MrJTk1n4+4oxT8vdx6F7OPQ7XoNvusu0OjrrlbLqscIpOcvjLHm+7/d/ECreMW6/ynw91M4yxKxKqP63h/8AHqZ2+GW1fyXgul0co4l7NTkv8p++/wBs4KV41WfzrkG28Sqefa2qyxZ7qOehP9vaP7GuRiox6YrsgMj8ZWt15btfHnJdMrHZZn0jlLL+kVMkPFHnW/cb2uGt2bQ1xqnNQVl3eUniUvdr7Yj7v4pPP+PkyN0+lq5P49XXXx6q9DUkvh1JJJfaU5P6o+eJa/6p8Tdv4ou9df8AVuWO2PxNP9MMfrA1TaL9Rqdpp1GtqUbJ1wlOK8lJxTkl9HlFc3Hle6aicq+IbC9WoNxlbK2NdXUuzUZS7zafZ9PZeWcpo4vFjfNRo9vo2Lbrui7cLo0RmvOEG1Gcl8/ejH9TfmiW5RrNLw7gdtujShGinoqX+WOiC+fdoCF8M+Z7xy/Vam3cNHXVVRiGIPq6rMycn1Z8kkvJeucnD4lc63/ZIadbDpK4rUzcISuy5vyw1X2UU8rDk2/8Ud/gdti27w+qslH3r5Ttfzy+mP8Axiiv850tfKfGTRbFfHqqor9pYv3m0/r0wX3An/EDmO87Lxue57Fo65Qr6VK+1+622o/04LvNZf4m0vh1d8WLg+6a3euJabctzrUbLa1KSj5d28P5ZWHj5lD8cr7NfLQ8R0TxLU2ptL0imoR+2ZN/pL7yDU1ca4Zdfpo4Wn08uhf+scQX74QGdeGN73rxE3XkFcVJuXsq3nt0dTWX8umuH1z29Sf2Hle+T8UtRxXcZVWVwr64zrg4OPaElnMpf39L7+ePLyKb4WX67jnGtP8AxGthRRuFs1C32PVONqfs4xlKViilJQbi+iXfOcLz1rjnGNBsErL9O5zuufVbda+qyx/NpJJL0jFJL4ATZTub7xyrS7fbPi20Rk6llztfeSXd+zrXeWF6ya+SkXE+P6AQHBeS1cs4xVutaSlJdNkV+Wa7SX09V8miH8KuTbvybbNRbvlcFOnUSq/pppdkm1ht+Tfn8MEFwDUUcW5ZvO0XTUaaZLUxXpGLj1S/aLgvsemz3ajivg1dvUkoXXRs1Hb0nfLFb7rzScP2wBaI79rN+3S7QcasrjDTvot1NkXOPtPN1whGUepr80nJJduzK9xLm28R53dw7lCrlZHLqtri4qax194tvzi89vLDXfzOzwOohV4bae2K72StlJ/F+0lD/UUVzR6GW6//AKGu1lKzDS1pzfopOpVpfX3n+z+AFn8R+W7tsPH7dx2XSQxVKMXZf1LLclHFcF+LGfxNpfDqJzSbzfp+Dx3vdklOOmV1iSaWejraS8/sUbxqte7bpt/EaX/3FynPH9qfSv8Acn+k7fHTfKdo4O9sqsxZqXGuMV59Cacnj4YSj+pATXhdyHduU8XW77zVVFznJQVSkl0R93L6pPv1KS+xx8v0P828Sdq0zWY0K++S9Pd6FB/aWCy8S2pbHxnT7Wl3qqjF/OWMyf3eWeVO32y5nZulsPdjp66q383Oc7P9VfsBOIAAAAAAAAAAAAAOHeL9w0+j69q0UbbMrEJ2ezWPV9XTLy+GDuAGQaTjXMl4hLmG+7ZXb0RahVRbFdPuuEUvauK7Jttt+byajteq1mq0vtddt7plntCU4yePm4NxX0TZ3DAFB8MuKbnse4a7dN9UPa6q3qXTLqxHMpef1l/8IvScT5PT4q6vf6YUxquh0Qum8uKagsxrTy5Lo6cS6V3zl+T1IAZZ4lcK37WajQa/jE3dZpJNv21i6nLqjYptywn3TyljthJY7Jzri3L+ScSUNeqbdTKcEqaX0U0xzmU82SzOfZRbb7JvpXm3qYAqvCNg3XaNrpr3vXRlKmqNUKqcxqjFJLLy8zm8LMnhL8sVltxfGeK7pp/EnW8n3aMOm2PRSlLLUcxXdenaC/dl+AGY8k4ryTV+LNHIduoplVVUoqVs8KLxNNOMX1NrrclhYflleZLc641u+58Hs2bbNS7brpxdllsulNdSk8Jdor3VFRXp8Xlu8ACkb1wv+N8LFxlJOyuiCi15e1gk8/qkmvo2dfhfyGXI+HVanUTzdX/Suz59cO2X82sS+5a2UqXHNy43yG3eeLVRsr1LTv0spdHv/wDkrk00pd3mLwn8fLAXXJ9Mp5xrb7dz0W98hrs2/T6W3LcrFOdsnhqEYUOS/K8yb8s9ids8Ttj1ta03GHLV6mf4KYQlHv8AGcpxSjFerAqm+bXfvvjLftemj/St09UdVJP8NalCxxyvWfTGH0k2aXyvYquRcZu2WySirYdKeO0WmpRePk0nj5HPw/j09l01mo11qs1Wol7TUWJdnL0jHP5ILtFff1LCBmvhzt/MeMbLLj+s2euShKTpv9tH2eJPqaaWbOzbf4VnOO3mW3inG6OPaWaVrsuum7L7pLDssfm8ekV5KPovi8tzoAzHlPCOS7j4mVck2nW0QhXCKjKxOTjhSUl0Je9+JvzXn5nN4g8C3nX6zR6vaIx1NsLXO+y+Si5Y6XBdsJVrEl0QXbqzhtykauAIzatFrKZy1e5avrssxmMcquEVnEYRf1bc370n8EoxjVfDbQc00uv1d/MtT1RnNeyipqUfN5cEn7kMYxF4fxSfnfQAAAAAAAAAAAAAAAAAAAAAAAAAAAAAAAABxbttO37zo3o910cLYN56ZrKz8fk/meez7FtWx1OraNurqT8+iKTf1fm/uSI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-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83049" y="4543565"/>
            <a:ext cx="332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rgbClr val="5796F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anca.hanea@unimelb.edu.au</a:t>
            </a:r>
            <a:endParaRPr lang="en-GB" sz="1600" i="1" dirty="0">
              <a:solidFill>
                <a:srgbClr val="5796F3"/>
              </a:solidFill>
            </a:endParaRPr>
          </a:p>
          <a:p>
            <a:pPr algn="ctr"/>
            <a:endParaRPr lang="nl-NL" sz="1600" dirty="0">
              <a:solidFill>
                <a:srgbClr val="5796F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463F4-7307-785F-E94F-CF180D83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08" y="5972960"/>
            <a:ext cx="1721980" cy="885039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B78C9927-CB85-71E9-C214-1006EE0A1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0314" y="2430347"/>
            <a:ext cx="1885406" cy="1885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444A32-9F53-610B-959E-5C0D1D953E8F}"/>
              </a:ext>
            </a:extLst>
          </p:cNvPr>
          <p:cNvSpPr/>
          <p:nvPr/>
        </p:nvSpPr>
        <p:spPr>
          <a:xfrm>
            <a:off x="155575" y="719336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Asante sana</a:t>
            </a:r>
            <a:endParaRPr lang="en-AU" sz="54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10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8BAE52-68AE-72BD-0198-7DDD0A49C8E9}"/>
              </a:ext>
            </a:extLst>
          </p:cNvPr>
          <p:cNvSpPr txBox="1"/>
          <p:nvPr/>
        </p:nvSpPr>
        <p:spPr>
          <a:xfrm>
            <a:off x="1491674" y="1002253"/>
            <a:ext cx="574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https://www.youtube.com/watch?v=-eVarZPuYCk</a:t>
            </a:r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4535A-FB0F-AE1A-5D2A-602B1CEB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00" t="9910" r="12828" b="7665"/>
          <a:stretch/>
        </p:blipFill>
        <p:spPr>
          <a:xfrm>
            <a:off x="0" y="1741638"/>
            <a:ext cx="2484581" cy="4239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66323-23E2-0525-BEEF-881588FCA7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" t="26970" r="6566" b="11436"/>
          <a:stretch/>
        </p:blipFill>
        <p:spPr>
          <a:xfrm>
            <a:off x="3168072" y="1520272"/>
            <a:ext cx="5218546" cy="1993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AB0F35-3EDF-A947-46D1-FE1C0053A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10" t="19696" r="29292" b="28856"/>
          <a:stretch/>
        </p:blipFill>
        <p:spPr>
          <a:xfrm>
            <a:off x="2773216" y="4031567"/>
            <a:ext cx="2715493" cy="2646218"/>
          </a:xfrm>
          <a:prstGeom prst="rect">
            <a:avLst/>
          </a:prstGeom>
        </p:spPr>
      </p:pic>
      <p:pic>
        <p:nvPicPr>
          <p:cNvPr id="1026" name="Picture 2" descr="18 Things to Do in Romania History Hikes Winter Fun1">
            <a:extLst>
              <a:ext uri="{FF2B5EF4-FFF2-40B4-BE49-F238E27FC236}">
                <a16:creationId xmlns:a16="http://schemas.microsoft.com/office/drawing/2014/main" id="{F48B9616-622C-FC70-2066-D71F556D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4286721"/>
            <a:ext cx="3203864" cy="21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579248D-B9BF-DCBE-6D12-8954695D1F50}"/>
              </a:ext>
            </a:extLst>
          </p:cNvPr>
          <p:cNvSpPr txBox="1">
            <a:spLocks/>
          </p:cNvSpPr>
          <p:nvPr/>
        </p:nvSpPr>
        <p:spPr>
          <a:xfrm>
            <a:off x="0" y="565312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Background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6624AB-6A27-2DC0-E3E4-285E3C7F1246}"/>
              </a:ext>
            </a:extLst>
          </p:cNvPr>
          <p:cNvGrpSpPr/>
          <p:nvPr/>
        </p:nvGrpSpPr>
        <p:grpSpPr>
          <a:xfrm>
            <a:off x="161847" y="1404468"/>
            <a:ext cx="2122492" cy="2565854"/>
            <a:chOff x="355576" y="1328493"/>
            <a:chExt cx="2122492" cy="2565854"/>
          </a:xfrm>
        </p:grpSpPr>
        <p:pic>
          <p:nvPicPr>
            <p:cNvPr id="12" name="Graphic 11" descr="Airplane with solid fill">
              <a:extLst>
                <a:ext uri="{FF2B5EF4-FFF2-40B4-BE49-F238E27FC236}">
                  <a16:creationId xmlns:a16="http://schemas.microsoft.com/office/drawing/2014/main" id="{CAC9C6A0-AA60-CEEA-FA5F-B177C537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1785" y="1328493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ruise ship with solid fill">
              <a:extLst>
                <a:ext uri="{FF2B5EF4-FFF2-40B4-BE49-F238E27FC236}">
                  <a16:creationId xmlns:a16="http://schemas.microsoft.com/office/drawing/2014/main" id="{1E058ECF-DE32-D6B6-34BE-1CC969A9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63668" y="168174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ilbox with solid fill">
              <a:extLst>
                <a:ext uri="{FF2B5EF4-FFF2-40B4-BE49-F238E27FC236}">
                  <a16:creationId xmlns:a16="http://schemas.microsoft.com/office/drawing/2014/main" id="{DBDEDE57-AF75-0ADA-F6A5-220EEF178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2864" y="2979947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Windy with solid fill">
              <a:extLst>
                <a:ext uri="{FF2B5EF4-FFF2-40B4-BE49-F238E27FC236}">
                  <a16:creationId xmlns:a16="http://schemas.microsoft.com/office/drawing/2014/main" id="{CDA6B898-1D04-7341-6E86-88DAE3A1E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576" y="2280030"/>
              <a:ext cx="914400" cy="9144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A314CE4-0C34-023E-3BEB-9CFC58EC9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664" y="2587705"/>
              <a:ext cx="560222" cy="46891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44DD4E3-7401-346E-23C4-561FD8740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2" y="2775367"/>
              <a:ext cx="560222" cy="468917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BC4039-B8F5-A1BB-2E8E-2DAC6390B65D}"/>
              </a:ext>
            </a:extLst>
          </p:cNvPr>
          <p:cNvGrpSpPr/>
          <p:nvPr/>
        </p:nvGrpSpPr>
        <p:grpSpPr>
          <a:xfrm>
            <a:off x="3771323" y="2884310"/>
            <a:ext cx="2336352" cy="2304054"/>
            <a:chOff x="4340406" y="2256744"/>
            <a:chExt cx="2336352" cy="23040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538B8E-1520-5A71-01E2-61B29366EA12}"/>
                </a:ext>
              </a:extLst>
            </p:cNvPr>
            <p:cNvSpPr txBox="1"/>
            <p:nvPr/>
          </p:nvSpPr>
          <p:spPr>
            <a:xfrm>
              <a:off x="4912622" y="4283799"/>
              <a:ext cx="1151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Interventions</a:t>
              </a:r>
            </a:p>
          </p:txBody>
        </p:sp>
        <p:pic>
          <p:nvPicPr>
            <p:cNvPr id="3" name="Graphic 2" descr="Australia">
              <a:extLst>
                <a:ext uri="{FF2B5EF4-FFF2-40B4-BE49-F238E27FC236}">
                  <a16:creationId xmlns:a16="http://schemas.microsoft.com/office/drawing/2014/main" id="{A8E13982-F9FE-1A86-214B-1561B1202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5714" y="2445540"/>
              <a:ext cx="1926602" cy="2095893"/>
            </a:xfrm>
            <a:prstGeom prst="rect">
              <a:avLst/>
            </a:prstGeom>
          </p:spPr>
        </p:pic>
        <p:pic>
          <p:nvPicPr>
            <p:cNvPr id="58" name="Graphic 57" descr="Magnifying glass with solid fill">
              <a:extLst>
                <a:ext uri="{FF2B5EF4-FFF2-40B4-BE49-F238E27FC236}">
                  <a16:creationId xmlns:a16="http://schemas.microsoft.com/office/drawing/2014/main" id="{9739FBFF-7DAD-60B1-82A4-88EEECB7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40406" y="2256744"/>
              <a:ext cx="791685" cy="861251"/>
            </a:xfrm>
            <a:prstGeom prst="rect">
              <a:avLst/>
            </a:prstGeom>
          </p:spPr>
        </p:pic>
        <p:pic>
          <p:nvPicPr>
            <p:cNvPr id="59" name="Graphic 58" descr="Magnifying glass with solid fill">
              <a:extLst>
                <a:ext uri="{FF2B5EF4-FFF2-40B4-BE49-F238E27FC236}">
                  <a16:creationId xmlns:a16="http://schemas.microsoft.com/office/drawing/2014/main" id="{5F1566B4-1F37-30BF-91CD-33EA89F1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85073" y="3312234"/>
              <a:ext cx="791685" cy="86125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D4E8EC-11DC-9223-EA67-64F2A743E35C}"/>
              </a:ext>
            </a:extLst>
          </p:cNvPr>
          <p:cNvGrpSpPr/>
          <p:nvPr/>
        </p:nvGrpSpPr>
        <p:grpSpPr>
          <a:xfrm>
            <a:off x="6438237" y="3328614"/>
            <a:ext cx="1122423" cy="1162245"/>
            <a:chOff x="6436242" y="2446601"/>
            <a:chExt cx="1122423" cy="11622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A84F83-8D31-B00D-CEBB-F9C0615A43AB}"/>
                </a:ext>
              </a:extLst>
            </p:cNvPr>
            <p:cNvSpPr txBox="1"/>
            <p:nvPr/>
          </p:nvSpPr>
          <p:spPr>
            <a:xfrm>
              <a:off x="6436242" y="2446601"/>
              <a:ext cx="1122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Leakage rate</a:t>
              </a:r>
            </a:p>
          </p:txBody>
        </p:sp>
        <p:pic>
          <p:nvPicPr>
            <p:cNvPr id="60" name="Graphic 59" descr="Ant with solid fill">
              <a:extLst>
                <a:ext uri="{FF2B5EF4-FFF2-40B4-BE49-F238E27FC236}">
                  <a16:creationId xmlns:a16="http://schemas.microsoft.com/office/drawing/2014/main" id="{1672A64F-7159-B5A7-508C-998CAE0A7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007550" y="3057731"/>
              <a:ext cx="551115" cy="551115"/>
            </a:xfrm>
            <a:prstGeom prst="rect">
              <a:avLst/>
            </a:prstGeom>
          </p:spPr>
        </p:pic>
        <p:pic>
          <p:nvPicPr>
            <p:cNvPr id="61" name="Graphic 60" descr="Bee with solid fill">
              <a:extLst>
                <a:ext uri="{FF2B5EF4-FFF2-40B4-BE49-F238E27FC236}">
                  <a16:creationId xmlns:a16="http://schemas.microsoft.com/office/drawing/2014/main" id="{87A731D2-E644-F738-A569-70727C3C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468301" y="2874235"/>
              <a:ext cx="687202" cy="68720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2FF2D0-4102-51A7-B494-93EF0429A241}"/>
              </a:ext>
            </a:extLst>
          </p:cNvPr>
          <p:cNvGrpSpPr/>
          <p:nvPr/>
        </p:nvGrpSpPr>
        <p:grpSpPr>
          <a:xfrm>
            <a:off x="2284339" y="3327213"/>
            <a:ext cx="1417288" cy="1767041"/>
            <a:chOff x="2669606" y="2637572"/>
            <a:chExt cx="1417288" cy="1767041"/>
          </a:xfrm>
        </p:grpSpPr>
        <p:pic>
          <p:nvPicPr>
            <p:cNvPr id="47" name="Graphic 46" descr="Beetle with solid fill">
              <a:extLst>
                <a:ext uri="{FF2B5EF4-FFF2-40B4-BE49-F238E27FC236}">
                  <a16:creationId xmlns:a16="http://schemas.microsoft.com/office/drawing/2014/main" id="{C1045515-0B7A-7856-AF80-328801C4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289650" y="2971800"/>
              <a:ext cx="521687" cy="521687"/>
            </a:xfrm>
            <a:prstGeom prst="rect">
              <a:avLst/>
            </a:prstGeom>
          </p:spPr>
        </p:pic>
        <p:pic>
          <p:nvPicPr>
            <p:cNvPr id="53" name="Graphic 52" descr="Worm with solid fill">
              <a:extLst>
                <a:ext uri="{FF2B5EF4-FFF2-40B4-BE49-F238E27FC236}">
                  <a16:creationId xmlns:a16="http://schemas.microsoft.com/office/drawing/2014/main" id="{7A6C8314-7269-ED9F-A575-B85F6055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976695" y="3801218"/>
              <a:ext cx="603395" cy="603395"/>
            </a:xfrm>
            <a:prstGeom prst="rect">
              <a:avLst/>
            </a:prstGeom>
          </p:spPr>
        </p:pic>
        <p:pic>
          <p:nvPicPr>
            <p:cNvPr id="55" name="Graphic 54" descr="Ant with solid fill">
              <a:extLst>
                <a:ext uri="{FF2B5EF4-FFF2-40B4-BE49-F238E27FC236}">
                  <a16:creationId xmlns:a16="http://schemas.microsoft.com/office/drawing/2014/main" id="{31935648-1682-A140-2FB5-17D34F34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35779" y="3429000"/>
              <a:ext cx="551115" cy="551115"/>
            </a:xfrm>
            <a:prstGeom prst="rect">
              <a:avLst/>
            </a:prstGeom>
          </p:spPr>
        </p:pic>
        <p:pic>
          <p:nvPicPr>
            <p:cNvPr id="57" name="Graphic 56" descr="Bee with solid fill">
              <a:extLst>
                <a:ext uri="{FF2B5EF4-FFF2-40B4-BE49-F238E27FC236}">
                  <a16:creationId xmlns:a16="http://schemas.microsoft.com/office/drawing/2014/main" id="{0FEF81FA-8CE9-259A-926D-BFEE0B9A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69606" y="3238573"/>
              <a:ext cx="687202" cy="687202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4CC3DB-2893-0F87-008C-034E2AA58728}"/>
                </a:ext>
              </a:extLst>
            </p:cNvPr>
            <p:cNvSpPr txBox="1"/>
            <p:nvPr/>
          </p:nvSpPr>
          <p:spPr>
            <a:xfrm>
              <a:off x="2933700" y="2637572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/>
                <a:t>Arrival rate</a:t>
              </a:r>
            </a:p>
          </p:txBody>
        </p:sp>
      </p:grpSp>
      <p:pic>
        <p:nvPicPr>
          <p:cNvPr id="6" name="Graphic 5" descr="Wilting Pot Plant with solid fill">
            <a:extLst>
              <a:ext uri="{FF2B5EF4-FFF2-40B4-BE49-F238E27FC236}">
                <a16:creationId xmlns:a16="http://schemas.microsoft.com/office/drawing/2014/main" id="{CBC80E51-C866-A37D-3802-B2E4C6A6CC2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60839" y="48820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7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F7ECB1-10B6-9DA8-7B78-43D4E544F38B}"/>
              </a:ext>
            </a:extLst>
          </p:cNvPr>
          <p:cNvGrpSpPr/>
          <p:nvPr/>
        </p:nvGrpSpPr>
        <p:grpSpPr>
          <a:xfrm>
            <a:off x="1296846" y="1777293"/>
            <a:ext cx="6550308" cy="2250465"/>
            <a:chOff x="1577692" y="2072153"/>
            <a:chExt cx="4413289" cy="13937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A616B97-9984-CEC0-3161-D0BA9A3AABFB}"/>
                </a:ext>
              </a:extLst>
            </p:cNvPr>
            <p:cNvCxnSpPr>
              <a:cxnSpLocks/>
            </p:cNvCxnSpPr>
            <p:nvPr/>
          </p:nvCxnSpPr>
          <p:spPr>
            <a:xfrm>
              <a:off x="4706394" y="2959745"/>
              <a:ext cx="533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Graphic 15" descr="Australia">
              <a:extLst>
                <a:ext uri="{FF2B5EF4-FFF2-40B4-BE49-F238E27FC236}">
                  <a16:creationId xmlns:a16="http://schemas.microsoft.com/office/drawing/2014/main" id="{42778A76-C17C-4C62-8083-89D4BA30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2992" y="2251032"/>
              <a:ext cx="1177290" cy="117729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018405B-1249-921B-873B-D77948298E08}"/>
                </a:ext>
              </a:extLst>
            </p:cNvPr>
            <p:cNvCxnSpPr>
              <a:cxnSpLocks/>
            </p:cNvCxnSpPr>
            <p:nvPr/>
          </p:nvCxnSpPr>
          <p:spPr>
            <a:xfrm>
              <a:off x="2991894" y="2917835"/>
              <a:ext cx="533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87C14F-1F9D-E721-C887-7C348A6848A8}"/>
                </a:ext>
              </a:extLst>
            </p:cNvPr>
            <p:cNvGrpSpPr/>
            <p:nvPr/>
          </p:nvGrpSpPr>
          <p:grpSpPr>
            <a:xfrm>
              <a:off x="1577692" y="2130218"/>
              <a:ext cx="1525279" cy="1216122"/>
              <a:chOff x="1577692" y="2130218"/>
              <a:chExt cx="1525279" cy="1216122"/>
            </a:xfrm>
          </p:grpSpPr>
          <p:pic>
            <p:nvPicPr>
              <p:cNvPr id="20" name="Graphic 19" descr="Freight with solid fill">
                <a:extLst>
                  <a:ext uri="{FF2B5EF4-FFF2-40B4-BE49-F238E27FC236}">
                    <a16:creationId xmlns:a16="http://schemas.microsoft.com/office/drawing/2014/main" id="{90F9F910-41DC-76C9-B222-E185F8E3B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77692" y="2295506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3" name="Graphic 22" descr="Freight with solid fill">
                <a:extLst>
                  <a:ext uri="{FF2B5EF4-FFF2-40B4-BE49-F238E27FC236}">
                    <a16:creationId xmlns:a16="http://schemas.microsoft.com/office/drawing/2014/main" id="{33467EA3-B871-6FAC-0B4D-CAF4E53E3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90275" y="266054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4" name="Graphic 23" descr="Freight with solid fill">
                <a:extLst>
                  <a:ext uri="{FF2B5EF4-FFF2-40B4-BE49-F238E27FC236}">
                    <a16:creationId xmlns:a16="http://schemas.microsoft.com/office/drawing/2014/main" id="{ADFF7A29-2158-99FE-8785-30A4A43AC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7171" y="2130218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89A5F2-DD31-B0B3-632E-47E70636648B}"/>
                </a:ext>
              </a:extLst>
            </p:cNvPr>
            <p:cNvGrpSpPr/>
            <p:nvPr/>
          </p:nvGrpSpPr>
          <p:grpSpPr>
            <a:xfrm>
              <a:off x="4559676" y="2072153"/>
              <a:ext cx="1346592" cy="1393785"/>
              <a:chOff x="4559676" y="2072153"/>
              <a:chExt cx="1346592" cy="139378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221687-846F-F857-9040-8B66E62BE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676" y="2072153"/>
                <a:ext cx="712365" cy="54810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3EF0250-A110-6F04-791A-1B09A4246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7396" y="2255139"/>
                <a:ext cx="888872" cy="68391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8CB0CD1-C4C8-EF2D-DEE0-137C51D1E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649" y="2917836"/>
                <a:ext cx="712365" cy="548102"/>
              </a:xfrm>
              <a:prstGeom prst="rect">
                <a:avLst/>
              </a:prstGeom>
            </p:spPr>
          </p:pic>
        </p:grpSp>
        <p:pic>
          <p:nvPicPr>
            <p:cNvPr id="31" name="Graphic 30" descr="Magnifying glass with solid fill">
              <a:extLst>
                <a:ext uri="{FF2B5EF4-FFF2-40B4-BE49-F238E27FC236}">
                  <a16:creationId xmlns:a16="http://schemas.microsoft.com/office/drawing/2014/main" id="{8E7F5787-F725-5BAF-06A6-7CFC33CB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57581" y="2432125"/>
              <a:ext cx="533400" cy="533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F53E1-606C-56ED-1859-0E084C78C490}"/>
              </a:ext>
            </a:extLst>
          </p:cNvPr>
          <p:cNvSpPr txBox="1"/>
          <p:nvPr/>
        </p:nvSpPr>
        <p:spPr>
          <a:xfrm>
            <a:off x="296696" y="4719540"/>
            <a:ext cx="884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AU" dirty="0"/>
              <a:t>Optimise </a:t>
            </a:r>
            <a:r>
              <a:rPr lang="en-AU" b="1" i="1" dirty="0"/>
              <a:t>border </a:t>
            </a:r>
            <a:r>
              <a:rPr lang="en-AU" dirty="0"/>
              <a:t>interventions with respect to a fixed set of </a:t>
            </a:r>
            <a:r>
              <a:rPr lang="en-AU" b="1" i="1" dirty="0"/>
              <a:t>threats</a:t>
            </a:r>
            <a:r>
              <a:rPr lang="en-AU" dirty="0"/>
              <a:t> arriving on the </a:t>
            </a:r>
            <a:r>
              <a:rPr lang="en-AU" b="1" i="1" dirty="0"/>
              <a:t>container pathway </a:t>
            </a:r>
            <a:r>
              <a:rPr lang="en-AU" dirty="0"/>
              <a:t>and damaging a fixed set assets/</a:t>
            </a:r>
            <a:r>
              <a:rPr lang="en-AU" b="1" i="1" dirty="0"/>
              <a:t>values </a:t>
            </a:r>
            <a:endParaRPr lang="en-US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B8312A-C49A-E08A-2BDE-61881B308446}"/>
              </a:ext>
            </a:extLst>
          </p:cNvPr>
          <p:cNvSpPr txBox="1">
            <a:spLocks/>
          </p:cNvSpPr>
          <p:nvPr/>
        </p:nvSpPr>
        <p:spPr>
          <a:xfrm>
            <a:off x="0" y="565312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26230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25" y="1281944"/>
            <a:ext cx="6472651" cy="2405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What can happen? 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How likely is it to happen?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What are the consequences?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How do you feel about it? </a:t>
            </a:r>
          </a:p>
          <a:p>
            <a:endParaRPr lang="en-AU" i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0" y="608037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Decision Making Methodology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20491-B0D2-4228-A261-1218A36A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91" y="677732"/>
            <a:ext cx="3070747" cy="3009940"/>
          </a:xfrm>
          <a:prstGeom prst="rect">
            <a:avLst/>
          </a:prstGeom>
        </p:spPr>
      </p:pic>
      <p:pic>
        <p:nvPicPr>
          <p:cNvPr id="6" name="Picture 4" descr="Apocalyptic, Apocalypse, End Of The World, Armageddon">
            <a:extLst>
              <a:ext uri="{FF2B5EF4-FFF2-40B4-BE49-F238E27FC236}">
                <a16:creationId xmlns:a16="http://schemas.microsoft.com/office/drawing/2014/main" id="{770EE4A9-4C39-4E26-A6A8-505D4B52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10460"/>
            <a:ext cx="4211594" cy="27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ear, Woman, Crack, Notch, Furrow, Scratches, Threat">
            <a:extLst>
              <a:ext uri="{FF2B5EF4-FFF2-40B4-BE49-F238E27FC236}">
                <a16:creationId xmlns:a16="http://schemas.microsoft.com/office/drawing/2014/main" id="{5A0D20B3-AA1E-4D44-9C7D-67E059DCF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2889" y="3778939"/>
            <a:ext cx="2672267" cy="29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C3308-5823-12AC-632A-86B65FD908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72" t="16374" r="41395" b="20775"/>
          <a:stretch/>
        </p:blipFill>
        <p:spPr>
          <a:xfrm>
            <a:off x="4889644" y="608037"/>
            <a:ext cx="3788663" cy="32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730842"/>
            <a:ext cx="8763000" cy="4127158"/>
          </a:xfrm>
        </p:spPr>
        <p:txBody>
          <a:bodyPr>
            <a:normAutofit/>
          </a:bodyPr>
          <a:lstStyle/>
          <a:p>
            <a:pPr lvl="2" algn="just">
              <a:buFont typeface="Wingdings" panose="05000000000000000000" pitchFamily="2" charset="2"/>
              <a:buChar char="ü"/>
            </a:pPr>
            <a:r>
              <a:rPr lang="en-US" sz="2600" i="1" dirty="0"/>
              <a:t> </a:t>
            </a:r>
            <a:r>
              <a:rPr lang="en-US" sz="2400" i="1" dirty="0"/>
              <a:t>State of world is uncertain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400" i="1" dirty="0"/>
              <a:t> Outcomes/consequences of acts are uncertain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400" i="1" dirty="0"/>
              <a:t> The value of an act (decision) varies with the circumstances</a:t>
            </a:r>
          </a:p>
          <a:p>
            <a:pPr marL="548640" lvl="2" indent="0" algn="just">
              <a:buNone/>
            </a:pPr>
            <a:endParaRPr lang="en-US" sz="2400" i="1" dirty="0"/>
          </a:p>
          <a:p>
            <a:pPr marL="548640" lvl="2" indent="0">
              <a:buNone/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Utility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/>
              <a:t>(act/decision)  =  </a:t>
            </a:r>
            <a:r>
              <a:rPr lang="en-US" altLang="ja-JP" sz="2400" i="1" dirty="0">
                <a:ea typeface="ＭＳ Ｐゴシック" charset="-128"/>
              </a:rPr>
              <a:t>∑     </a:t>
            </a:r>
            <a:r>
              <a:rPr lang="en-US" altLang="ja-JP" sz="2400" i="1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Utility</a:t>
            </a:r>
            <a:r>
              <a:rPr lang="en-US" altLang="ja-JP" sz="2400" i="1" dirty="0">
                <a:ea typeface="ＭＳ Ｐゴシック" charset="-128"/>
              </a:rPr>
              <a:t> (consequence) </a:t>
            </a:r>
          </a:p>
          <a:p>
            <a:pPr marL="548640" lvl="2" indent="0">
              <a:buNone/>
            </a:pPr>
            <a:r>
              <a:rPr lang="en-US" altLang="ja-JP" sz="2400" i="1" dirty="0">
                <a:ea typeface="ＭＳ Ｐゴシック" charset="-128"/>
              </a:rPr>
              <a:t>                                                  ×</a:t>
            </a:r>
          </a:p>
          <a:p>
            <a:pPr marL="548640" lvl="2" indent="0" algn="just">
              <a:buNone/>
            </a:pPr>
            <a:r>
              <a:rPr lang="en-US" altLang="ja-JP" sz="2400" i="1" dirty="0">
                <a:solidFill>
                  <a:schemeClr val="bg2">
                    <a:lumMod val="50000"/>
                  </a:schemeClr>
                </a:solidFill>
                <a:ea typeface="ＭＳ Ｐゴシック" charset="-128"/>
              </a:rPr>
              <a:t>                    Probability </a:t>
            </a:r>
            <a:r>
              <a:rPr lang="en-US" altLang="ja-JP" sz="2400" i="1" dirty="0">
                <a:ea typeface="ＭＳ Ｐゴシック" charset="-128"/>
              </a:rPr>
              <a:t>{state leading to that </a:t>
            </a:r>
            <a:r>
              <a:rPr lang="en-US" altLang="zh-CN" sz="2400" i="1" dirty="0">
                <a:ea typeface="宋体" charset="-122"/>
                <a:sym typeface="Symbol" pitchFamily="18" charset="2"/>
              </a:rPr>
              <a:t>consequence</a:t>
            </a:r>
            <a:r>
              <a:rPr lang="en-US" altLang="ja-JP" sz="2400" i="1" dirty="0">
                <a:ea typeface="ＭＳ Ｐゴシック" charset="-128"/>
              </a:rPr>
              <a:t>}</a:t>
            </a:r>
          </a:p>
          <a:p>
            <a:pPr lvl="2" algn="just"/>
            <a:endParaRPr lang="en-US" sz="2600" i="1" dirty="0"/>
          </a:p>
        </p:txBody>
      </p:sp>
      <p:pic>
        <p:nvPicPr>
          <p:cNvPr id="2050" name="Picture 2" descr="Behavior, Power Supply, Dragon, Risk, Oversight, Danger">
            <a:extLst>
              <a:ext uri="{FF2B5EF4-FFF2-40B4-BE49-F238E27FC236}">
                <a16:creationId xmlns:a16="http://schemas.microsoft.com/office/drawing/2014/main" id="{5B0A445E-1F35-49D9-BA8F-CCD15E79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588" y="368317"/>
            <a:ext cx="4371704" cy="22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CDD577C-24C5-2AAE-43F9-4F56669071C5}"/>
              </a:ext>
            </a:extLst>
          </p:cNvPr>
          <p:cNvSpPr txBox="1">
            <a:spLocks/>
          </p:cNvSpPr>
          <p:nvPr/>
        </p:nvSpPr>
        <p:spPr>
          <a:xfrm>
            <a:off x="0" y="608037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Rational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37245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8141"/>
            <a:ext cx="8229600" cy="3434193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What can happen?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i="1" dirty="0">
                <a:solidFill>
                  <a:schemeClr val="bg2">
                    <a:lumMod val="50000"/>
                  </a:schemeClr>
                </a:solidFill>
              </a:rPr>
              <a:t>How likely is it to happen (i.e., what is the probability)?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>
              <a:solidFill>
                <a:srgbClr val="5796F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What are the consequences?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i="1" dirty="0">
                <a:solidFill>
                  <a:schemeClr val="bg2">
                    <a:lumMod val="50000"/>
                  </a:schemeClr>
                </a:solidFill>
              </a:rPr>
              <a:t>How do you feel about it (i.e., what is the value/utility)?</a:t>
            </a:r>
          </a:p>
          <a:p>
            <a:endParaRPr lang="en-A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00025" y="774053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Quantitative &amp;</a:t>
            </a:r>
            <a:r>
              <a:rPr lang="en-GB" sz="3000" i="1" dirty="0">
                <a:solidFill>
                  <a:srgbClr val="5796F3"/>
                </a:solidFill>
                <a:latin typeface="Arial" charset="0"/>
                <a:cs typeface="Arial" charset="0"/>
              </a:rPr>
              <a:t> </a:t>
            </a:r>
            <a:r>
              <a:rPr lang="en-GB" sz="3000" i="1" dirty="0">
                <a:solidFill>
                  <a:schemeClr val="tx1"/>
                </a:solidFill>
                <a:latin typeface="Arial" charset="0"/>
                <a:cs typeface="Arial" charset="0"/>
              </a:rPr>
              <a:t>Qualitative</a:t>
            </a:r>
          </a:p>
        </p:txBody>
      </p:sp>
      <p:pic>
        <p:nvPicPr>
          <p:cNvPr id="2" name="Picture 2" descr="Mind Mapping, Thoughts, Woman, Move, Viewing, Think">
            <a:extLst>
              <a:ext uri="{FF2B5EF4-FFF2-40B4-BE49-F238E27FC236}">
                <a16:creationId xmlns:a16="http://schemas.microsoft.com/office/drawing/2014/main" id="{E89FDB5F-F38C-6721-39C9-0A5DD12CE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4843" y="401770"/>
            <a:ext cx="2211449" cy="13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9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3877"/>
            <a:ext cx="8229600" cy="3055501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Pest arrival, leakage, spread, damage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i="1" dirty="0">
                <a:solidFill>
                  <a:schemeClr val="bg2">
                    <a:lumMod val="50000"/>
                  </a:schemeClr>
                </a:solidFill>
              </a:rPr>
              <a:t>Arrival rates, leakage rates, establishment rates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>
              <a:solidFill>
                <a:srgbClr val="5796F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Damages to assets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 </a:t>
            </a:r>
            <a:r>
              <a:rPr lang="en-AU" i="1" dirty="0">
                <a:solidFill>
                  <a:schemeClr val="bg2">
                    <a:lumMod val="50000"/>
                  </a:schemeClr>
                </a:solidFill>
              </a:rPr>
              <a:t>How much does it cost?</a:t>
            </a:r>
          </a:p>
          <a:p>
            <a:endParaRPr lang="en-A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00025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Quantitative &amp;</a:t>
            </a:r>
            <a:r>
              <a:rPr lang="en-GB" sz="3000" i="1" dirty="0">
                <a:solidFill>
                  <a:srgbClr val="5796F3"/>
                </a:solidFill>
                <a:latin typeface="Arial" charset="0"/>
                <a:cs typeface="Arial" charset="0"/>
              </a:rPr>
              <a:t> </a:t>
            </a:r>
            <a:r>
              <a:rPr lang="en-GB" sz="3000" i="1" dirty="0">
                <a:solidFill>
                  <a:schemeClr val="tx1"/>
                </a:solidFill>
                <a:latin typeface="Arial" charset="0"/>
                <a:cs typeface="Arial" charset="0"/>
              </a:rPr>
              <a:t>Qualitative</a:t>
            </a:r>
          </a:p>
        </p:txBody>
      </p:sp>
      <p:pic>
        <p:nvPicPr>
          <p:cNvPr id="2" name="Picture 2" descr="Mind Mapping, Thoughts, Woman, Move, Viewing, Think">
            <a:extLst>
              <a:ext uri="{FF2B5EF4-FFF2-40B4-BE49-F238E27FC236}">
                <a16:creationId xmlns:a16="http://schemas.microsoft.com/office/drawing/2014/main" id="{9CCF0666-8E12-299E-3820-DB805E8EB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4843" y="401770"/>
            <a:ext cx="2211449" cy="13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9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66"/>
            <a:ext cx="8229600" cy="30152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Arrival/pathway model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Leakage model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Spread model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i="1" dirty="0"/>
              <a:t> Damages/Consequence model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i="1" dirty="0"/>
          </a:p>
          <a:p>
            <a:pPr>
              <a:buFont typeface="Wingdings" panose="05000000000000000000" pitchFamily="2" charset="2"/>
              <a:buChar char="ü"/>
            </a:pPr>
            <a:endParaRPr lang="en-AU" i="1" dirty="0"/>
          </a:p>
          <a:p>
            <a:pPr>
              <a:buFont typeface="Wingdings" panose="05000000000000000000" pitchFamily="2" charset="2"/>
              <a:buChar char="ü"/>
            </a:pPr>
            <a:endParaRPr lang="en-AU" i="1" dirty="0"/>
          </a:p>
          <a:p>
            <a:endParaRPr lang="en-AU" i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39362" y="718635"/>
            <a:ext cx="7272338" cy="40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i="1" dirty="0">
                <a:solidFill>
                  <a:schemeClr val="tx1"/>
                </a:solidFill>
                <a:latin typeface="Arial" charset="0"/>
                <a:cs typeface="Arial" charset="0"/>
              </a:rPr>
              <a:t>Qualitative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B4CD6F-474D-8ECE-9E6F-EFCCCC074BF5}"/>
              </a:ext>
            </a:extLst>
          </p:cNvPr>
          <p:cNvGrpSpPr/>
          <p:nvPr/>
        </p:nvGrpSpPr>
        <p:grpSpPr>
          <a:xfrm>
            <a:off x="6022107" y="391068"/>
            <a:ext cx="3094185" cy="1530093"/>
            <a:chOff x="2634231" y="2437060"/>
            <a:chExt cx="3875538" cy="19838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37B4A5-085B-0159-D6E6-853574522421}"/>
                </a:ext>
              </a:extLst>
            </p:cNvPr>
            <p:cNvGrpSpPr/>
            <p:nvPr/>
          </p:nvGrpSpPr>
          <p:grpSpPr>
            <a:xfrm>
              <a:off x="2634231" y="2437060"/>
              <a:ext cx="1995432" cy="1983879"/>
              <a:chOff x="2117" y="0"/>
              <a:chExt cx="1995432" cy="198387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32F069C-A13A-543D-2D1C-E34EEFD7F411}"/>
                  </a:ext>
                </a:extLst>
              </p:cNvPr>
              <p:cNvSpPr/>
              <p:nvPr/>
            </p:nvSpPr>
            <p:spPr>
              <a:xfrm>
                <a:off x="2117" y="0"/>
                <a:ext cx="1995432" cy="19838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/>
              </a:p>
            </p:txBody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564BE26F-22FC-8E59-2EEB-EC401BE9DDB2}"/>
                  </a:ext>
                </a:extLst>
              </p:cNvPr>
              <p:cNvSpPr txBox="1"/>
              <p:nvPr/>
            </p:nvSpPr>
            <p:spPr>
              <a:xfrm>
                <a:off x="2117" y="793551"/>
                <a:ext cx="1995432" cy="7935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Conceptual Draft Model</a:t>
                </a:r>
              </a:p>
            </p:txBody>
          </p:sp>
        </p:grpSp>
        <p:sp>
          <p:nvSpPr>
            <p:cNvPr id="12" name="Oval 11" descr="Woman with solid fill">
              <a:extLst>
                <a:ext uri="{FF2B5EF4-FFF2-40B4-BE49-F238E27FC236}">
                  <a16:creationId xmlns:a16="http://schemas.microsoft.com/office/drawing/2014/main" id="{A7C786B9-A3F5-58A5-68DC-F0240DE8785B}"/>
                </a:ext>
              </a:extLst>
            </p:cNvPr>
            <p:cNvSpPr/>
            <p:nvPr/>
          </p:nvSpPr>
          <p:spPr>
            <a:xfrm>
              <a:off x="3301631" y="2556092"/>
              <a:ext cx="660631" cy="660631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45C4D3-322D-BE52-B70E-4EBCD1405952}"/>
                </a:ext>
              </a:extLst>
            </p:cNvPr>
            <p:cNvGrpSpPr/>
            <p:nvPr/>
          </p:nvGrpSpPr>
          <p:grpSpPr>
            <a:xfrm>
              <a:off x="4689822" y="2437060"/>
              <a:ext cx="1819947" cy="1983879"/>
              <a:chOff x="2057708" y="0"/>
              <a:chExt cx="1819947" cy="1983879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06A6AA9-7DEF-85E3-2ECF-553F0F5E1080}"/>
                  </a:ext>
                </a:extLst>
              </p:cNvPr>
              <p:cNvSpPr/>
              <p:nvPr/>
            </p:nvSpPr>
            <p:spPr>
              <a:xfrm>
                <a:off x="2057708" y="0"/>
                <a:ext cx="1819947" cy="19838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Rectangle: Rounded Corners 7">
                <a:extLst>
                  <a:ext uri="{FF2B5EF4-FFF2-40B4-BE49-F238E27FC236}">
                    <a16:creationId xmlns:a16="http://schemas.microsoft.com/office/drawing/2014/main" id="{4A36AD8B-7F51-B8DC-5015-7E803BB3E2A6}"/>
                  </a:ext>
                </a:extLst>
              </p:cNvPr>
              <p:cNvSpPr txBox="1"/>
              <p:nvPr/>
            </p:nvSpPr>
            <p:spPr>
              <a:xfrm>
                <a:off x="2057708" y="793551"/>
                <a:ext cx="1819947" cy="7935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Draft Model</a:t>
                </a:r>
              </a:p>
            </p:txBody>
          </p:sp>
        </p:grpSp>
        <p:sp>
          <p:nvSpPr>
            <p:cNvPr id="14" name="Oval 13" descr="Artificial Intelligence with solid fill">
              <a:extLst>
                <a:ext uri="{FF2B5EF4-FFF2-40B4-BE49-F238E27FC236}">
                  <a16:creationId xmlns:a16="http://schemas.microsoft.com/office/drawing/2014/main" id="{305DD924-DDD1-27DA-777F-0AF399596CDD}"/>
                </a:ext>
              </a:extLst>
            </p:cNvPr>
            <p:cNvSpPr/>
            <p:nvPr/>
          </p:nvSpPr>
          <p:spPr>
            <a:xfrm>
              <a:off x="5260768" y="2556092"/>
              <a:ext cx="660631" cy="660631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B9865526-5428-BDEC-E564-20BF95D68DCB}"/>
                </a:ext>
              </a:extLst>
            </p:cNvPr>
            <p:cNvSpPr/>
            <p:nvPr/>
          </p:nvSpPr>
          <p:spPr>
            <a:xfrm flipH="1">
              <a:off x="4316884" y="3959287"/>
              <a:ext cx="662563" cy="245754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0540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654</Words>
  <Application>Microsoft Office PowerPoint</Application>
  <PresentationFormat>On-screen Show (4:3)</PresentationFormat>
  <Paragraphs>130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Consolas</vt:lpstr>
      <vt:lpstr>Georgia</vt:lpstr>
      <vt:lpstr>Times New Roman</vt:lpstr>
      <vt:lpstr>Wingdings</vt:lpstr>
      <vt:lpstr>Clarity</vt:lpstr>
      <vt:lpstr>A guide to optimising investment into pest risk controls at the border   a methodological perspective   Anca Hanea Edith Arndt, Thao P. (TK) Le, Chris Baker, John Baumgartner, Andrew Robinson </vt:lpstr>
      <vt:lpstr>Acknowledgement of Country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>Powerpoint Wizzard</dc:subject>
  <dc:creator/>
  <cp:lastModifiedBy/>
  <cp:revision>185</cp:revision>
  <dcterms:created xsi:type="dcterms:W3CDTF">2011-01-31T08:10:16Z</dcterms:created>
  <dcterms:modified xsi:type="dcterms:W3CDTF">2023-09-22T20:24:35Z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TNO Nieuwe huisstijl</vt:lpwstr>
  </property>
  <property fmtid="{D5CDD505-2E9C-101B-9397-08002B2CF9AE}" pid="3" name="SubTitle">
    <vt:lpwstr>Powerpoint Wizzard</vt:lpwstr>
  </property>
  <property fmtid="{D5CDD505-2E9C-101B-9397-08002B2CF9AE}" pid="4" name="Author">
    <vt:lpwstr>M Bouman </vt:lpwstr>
  </property>
  <property fmtid="{D5CDD505-2E9C-101B-9397-08002B2CF9AE}" pid="5" name="ShowPages">
    <vt:lpwstr>True</vt:lpwstr>
  </property>
  <property fmtid="{D5CDD505-2E9C-101B-9397-08002B2CF9AE}" pid="6" name="ShowDate">
    <vt:lpwstr>True</vt:lpwstr>
  </property>
  <property fmtid="{D5CDD505-2E9C-101B-9397-08002B2CF9AE}" pid="7" name="DateText">
    <vt:lpwstr>10 januari 2011</vt:lpwstr>
  </property>
  <property fmtid="{D5CDD505-2E9C-101B-9397-08002B2CF9AE}" pid="8" name="Color">
    <vt:lpwstr>True</vt:lpwstr>
  </property>
  <property fmtid="{D5CDD505-2E9C-101B-9397-08002B2CF9AE}" pid="9" name="Grammar">
    <vt:lpwstr>1</vt:lpwstr>
  </property>
  <property fmtid="{D5CDD505-2E9C-101B-9397-08002B2CF9AE}" pid="10" name="FavoriteLink1Image">
    <vt:lpwstr>TNOdummytijdsbalkbeeld001.jpg</vt:lpwstr>
  </property>
  <property fmtid="{D5CDD505-2E9C-101B-9397-08002B2CF9AE}" pid="11" name="FavoriteLink2Image">
    <vt:lpwstr>TNOdummytijdsbalkbeeld002.jpg</vt:lpwstr>
  </property>
  <property fmtid="{D5CDD505-2E9C-101B-9397-08002B2CF9AE}" pid="12" name="FavoriteLink1Index">
    <vt:lpwstr>1</vt:lpwstr>
  </property>
  <property fmtid="{D5CDD505-2E9C-101B-9397-08002B2CF9AE}" pid="13" name="FavoriteLink2Index">
    <vt:lpwstr>1</vt:lpwstr>
  </property>
  <property fmtid="{D5CDD505-2E9C-101B-9397-08002B2CF9AE}" pid="14" name="CreationDate">
    <vt:lpwstr>10-1-2011 15:59:00</vt:lpwstr>
  </property>
  <property fmtid="{D5CDD505-2E9C-101B-9397-08002B2CF9AE}" pid="15" name="CreationBy">
    <vt:lpwstr>boumanm</vt:lpwstr>
  </property>
  <property fmtid="{D5CDD505-2E9C-101B-9397-08002B2CF9AE}" pid="16" name="Department">
    <vt:lpwstr>5299</vt:lpwstr>
  </property>
  <property fmtid="{D5CDD505-2E9C-101B-9397-08002B2CF9AE}" pid="17" name="PresentationDate">
    <vt:lpwstr>13-5-2013 15:42:54</vt:lpwstr>
  </property>
</Properties>
</file>