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36"/>
  </p:notesMasterIdLst>
  <p:sldIdLst>
    <p:sldId id="303" r:id="rId6"/>
    <p:sldId id="765" r:id="rId7"/>
    <p:sldId id="792" r:id="rId8"/>
    <p:sldId id="774" r:id="rId9"/>
    <p:sldId id="766" r:id="rId10"/>
    <p:sldId id="786" r:id="rId11"/>
    <p:sldId id="778" r:id="rId12"/>
    <p:sldId id="780" r:id="rId13"/>
    <p:sldId id="781" r:id="rId14"/>
    <p:sldId id="784" r:id="rId15"/>
    <p:sldId id="783" r:id="rId16"/>
    <p:sldId id="789" r:id="rId17"/>
    <p:sldId id="785" r:id="rId18"/>
    <p:sldId id="769" r:id="rId19"/>
    <p:sldId id="762" r:id="rId20"/>
    <p:sldId id="791" r:id="rId21"/>
    <p:sldId id="790" r:id="rId22"/>
    <p:sldId id="794" r:id="rId23"/>
    <p:sldId id="795" r:id="rId24"/>
    <p:sldId id="771" r:id="rId25"/>
    <p:sldId id="782" r:id="rId26"/>
    <p:sldId id="796" r:id="rId27"/>
    <p:sldId id="725" r:id="rId28"/>
    <p:sldId id="797" r:id="rId29"/>
    <p:sldId id="799" r:id="rId30"/>
    <p:sldId id="801" r:id="rId31"/>
    <p:sldId id="805" r:id="rId32"/>
    <p:sldId id="802" r:id="rId33"/>
    <p:sldId id="763" r:id="rId34"/>
    <p:sldId id="80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4" autoAdjust="0"/>
  </p:normalViewPr>
  <p:slideViewPr>
    <p:cSldViewPr snapToGrid="0">
      <p:cViewPr varScale="1">
        <p:scale>
          <a:sx n="41" d="100"/>
          <a:sy n="41" d="100"/>
        </p:scale>
        <p:origin x="1485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4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MACLEOD" userId="cf7113a3-cf2e-4662-942a-4be40361570a" providerId="ADAL" clId="{7F3BC50B-EC20-4E9E-87D4-D230B9119CE5}"/>
    <pc:docChg chg="undo custSel modSld">
      <pc:chgData name="Alan MACLEOD" userId="cf7113a3-cf2e-4662-942a-4be40361570a" providerId="ADAL" clId="{7F3BC50B-EC20-4E9E-87D4-D230B9119CE5}" dt="2023-09-20T13:33:48.746" v="117" actId="6549"/>
      <pc:docMkLst>
        <pc:docMk/>
      </pc:docMkLst>
      <pc:sldChg chg="addSp modSp mod">
        <pc:chgData name="Alan MACLEOD" userId="cf7113a3-cf2e-4662-942a-4be40361570a" providerId="ADAL" clId="{7F3BC50B-EC20-4E9E-87D4-D230B9119CE5}" dt="2023-09-20T13:29:34.287" v="19" actId="1035"/>
        <pc:sldMkLst>
          <pc:docMk/>
          <pc:sldMk cId="2375277347" sldId="303"/>
        </pc:sldMkLst>
        <pc:spChg chg="add mod">
          <ac:chgData name="Alan MACLEOD" userId="cf7113a3-cf2e-4662-942a-4be40361570a" providerId="ADAL" clId="{7F3BC50B-EC20-4E9E-87D4-D230B9119CE5}" dt="2023-09-20T13:29:34.287" v="19" actId="1035"/>
          <ac:spMkLst>
            <pc:docMk/>
            <pc:sldMk cId="2375277347" sldId="303"/>
            <ac:spMk id="2" creationId="{BE204059-3778-5E9B-9023-C6EAD419C4A7}"/>
          </ac:spMkLst>
        </pc:spChg>
      </pc:sldChg>
      <pc:sldChg chg="addSp modSp mod">
        <pc:chgData name="Alan MACLEOD" userId="cf7113a3-cf2e-4662-942a-4be40361570a" providerId="ADAL" clId="{7F3BC50B-EC20-4E9E-87D4-D230B9119CE5}" dt="2023-09-20T13:33:03.333" v="96" actId="6549"/>
        <pc:sldMkLst>
          <pc:docMk/>
          <pc:sldMk cId="169428013" sldId="725"/>
        </pc:sldMkLst>
        <pc:spChg chg="add mod">
          <ac:chgData name="Alan MACLEOD" userId="cf7113a3-cf2e-4662-942a-4be40361570a" providerId="ADAL" clId="{7F3BC50B-EC20-4E9E-87D4-D230B9119CE5}" dt="2023-09-20T13:33:03.333" v="96" actId="6549"/>
          <ac:spMkLst>
            <pc:docMk/>
            <pc:sldMk cId="169428013" sldId="725"/>
            <ac:spMk id="3" creationId="{31A3C1FD-910C-67CB-370E-136171FFE4BA}"/>
          </ac:spMkLst>
        </pc:spChg>
      </pc:sldChg>
      <pc:sldChg chg="addSp modSp mod">
        <pc:chgData name="Alan MACLEOD" userId="cf7113a3-cf2e-4662-942a-4be40361570a" providerId="ADAL" clId="{7F3BC50B-EC20-4E9E-87D4-D230B9119CE5}" dt="2023-09-20T13:31:56.274" v="72" actId="20577"/>
        <pc:sldMkLst>
          <pc:docMk/>
          <pc:sldMk cId="737073911" sldId="762"/>
        </pc:sldMkLst>
        <pc:spChg chg="add mod">
          <ac:chgData name="Alan MACLEOD" userId="cf7113a3-cf2e-4662-942a-4be40361570a" providerId="ADAL" clId="{7F3BC50B-EC20-4E9E-87D4-D230B9119CE5}" dt="2023-09-20T13:31:56.274" v="72" actId="20577"/>
          <ac:spMkLst>
            <pc:docMk/>
            <pc:sldMk cId="737073911" sldId="762"/>
            <ac:spMk id="2" creationId="{4F95FD4B-DB1B-6AED-E1B2-1EEFD0BDA8B9}"/>
          </ac:spMkLst>
        </pc:spChg>
      </pc:sldChg>
      <pc:sldChg chg="addSp modSp mod">
        <pc:chgData name="Alan MACLEOD" userId="cf7113a3-cf2e-4662-942a-4be40361570a" providerId="ADAL" clId="{7F3BC50B-EC20-4E9E-87D4-D230B9119CE5}" dt="2023-09-20T13:33:42.510" v="114" actId="6549"/>
        <pc:sldMkLst>
          <pc:docMk/>
          <pc:sldMk cId="3471441755" sldId="763"/>
        </pc:sldMkLst>
        <pc:spChg chg="add mod">
          <ac:chgData name="Alan MACLEOD" userId="cf7113a3-cf2e-4662-942a-4be40361570a" providerId="ADAL" clId="{7F3BC50B-EC20-4E9E-87D4-D230B9119CE5}" dt="2023-09-20T13:33:42.510" v="114" actId="6549"/>
          <ac:spMkLst>
            <pc:docMk/>
            <pc:sldMk cId="3471441755" sldId="763"/>
            <ac:spMk id="2" creationId="{0DB19509-6AA5-4FE8-4BF9-2C88BD7C4545}"/>
          </ac:spMkLst>
        </pc:spChg>
      </pc:sldChg>
      <pc:sldChg chg="addSp modSp mod">
        <pc:chgData name="Alan MACLEOD" userId="cf7113a3-cf2e-4662-942a-4be40361570a" providerId="ADAL" clId="{7F3BC50B-EC20-4E9E-87D4-D230B9119CE5}" dt="2023-09-20T13:29:48.216" v="22" actId="20577"/>
        <pc:sldMkLst>
          <pc:docMk/>
          <pc:sldMk cId="3989489218" sldId="765"/>
        </pc:sldMkLst>
        <pc:spChg chg="add mod">
          <ac:chgData name="Alan MACLEOD" userId="cf7113a3-cf2e-4662-942a-4be40361570a" providerId="ADAL" clId="{7F3BC50B-EC20-4E9E-87D4-D230B9119CE5}" dt="2023-09-20T13:29:48.216" v="22" actId="20577"/>
          <ac:spMkLst>
            <pc:docMk/>
            <pc:sldMk cId="3989489218" sldId="765"/>
            <ac:spMk id="4" creationId="{D45AFAE8-F728-D9A3-E63D-1F9A77D8079E}"/>
          </ac:spMkLst>
        </pc:spChg>
      </pc:sldChg>
      <pc:sldChg chg="addSp modSp mod">
        <pc:chgData name="Alan MACLEOD" userId="cf7113a3-cf2e-4662-942a-4be40361570a" providerId="ADAL" clId="{7F3BC50B-EC20-4E9E-87D4-D230B9119CE5}" dt="2023-09-20T13:30:19.843" v="33" actId="20577"/>
        <pc:sldMkLst>
          <pc:docMk/>
          <pc:sldMk cId="3590048414" sldId="766"/>
        </pc:sldMkLst>
        <pc:spChg chg="add mod">
          <ac:chgData name="Alan MACLEOD" userId="cf7113a3-cf2e-4662-942a-4be40361570a" providerId="ADAL" clId="{7F3BC50B-EC20-4E9E-87D4-D230B9119CE5}" dt="2023-09-20T13:30:19.843" v="33" actId="20577"/>
          <ac:spMkLst>
            <pc:docMk/>
            <pc:sldMk cId="3590048414" sldId="766"/>
            <ac:spMk id="4" creationId="{C81FBDB6-A20B-B0F0-A085-B91CF8A49A9C}"/>
          </ac:spMkLst>
        </pc:spChg>
      </pc:sldChg>
      <pc:sldChg chg="addSp modSp mod">
        <pc:chgData name="Alan MACLEOD" userId="cf7113a3-cf2e-4662-942a-4be40361570a" providerId="ADAL" clId="{7F3BC50B-EC20-4E9E-87D4-D230B9119CE5}" dt="2023-09-20T13:31:48.625" v="68" actId="6549"/>
        <pc:sldMkLst>
          <pc:docMk/>
          <pc:sldMk cId="1094512601" sldId="769"/>
        </pc:sldMkLst>
        <pc:spChg chg="add mod">
          <ac:chgData name="Alan MACLEOD" userId="cf7113a3-cf2e-4662-942a-4be40361570a" providerId="ADAL" clId="{7F3BC50B-EC20-4E9E-87D4-D230B9119CE5}" dt="2023-09-20T13:31:48.625" v="68" actId="6549"/>
          <ac:spMkLst>
            <pc:docMk/>
            <pc:sldMk cId="1094512601" sldId="769"/>
            <ac:spMk id="4" creationId="{AF7C90C8-A572-E0F7-9BF1-E24986EE89C1}"/>
          </ac:spMkLst>
        </pc:spChg>
      </pc:sldChg>
      <pc:sldChg chg="addSp modSp mod">
        <pc:chgData name="Alan MACLEOD" userId="cf7113a3-cf2e-4662-942a-4be40361570a" providerId="ADAL" clId="{7F3BC50B-EC20-4E9E-87D4-D230B9119CE5}" dt="2023-09-20T13:32:36.669" v="87" actId="20577"/>
        <pc:sldMkLst>
          <pc:docMk/>
          <pc:sldMk cId="463740508" sldId="771"/>
        </pc:sldMkLst>
        <pc:spChg chg="add mod">
          <ac:chgData name="Alan MACLEOD" userId="cf7113a3-cf2e-4662-942a-4be40361570a" providerId="ADAL" clId="{7F3BC50B-EC20-4E9E-87D4-D230B9119CE5}" dt="2023-09-20T13:32:36.669" v="87" actId="20577"/>
          <ac:spMkLst>
            <pc:docMk/>
            <pc:sldMk cId="463740508" sldId="771"/>
            <ac:spMk id="4" creationId="{B3F5C87D-4E79-CE6B-EDD9-C67D339CCA05}"/>
          </ac:spMkLst>
        </pc:spChg>
      </pc:sldChg>
      <pc:sldChg chg="addSp delSp modSp mod">
        <pc:chgData name="Alan MACLEOD" userId="cf7113a3-cf2e-4662-942a-4be40361570a" providerId="ADAL" clId="{7F3BC50B-EC20-4E9E-87D4-D230B9119CE5}" dt="2023-09-20T13:30:11.655" v="30" actId="6549"/>
        <pc:sldMkLst>
          <pc:docMk/>
          <pc:sldMk cId="711191486" sldId="774"/>
        </pc:sldMkLst>
        <pc:spChg chg="add del mod">
          <ac:chgData name="Alan MACLEOD" userId="cf7113a3-cf2e-4662-942a-4be40361570a" providerId="ADAL" clId="{7F3BC50B-EC20-4E9E-87D4-D230B9119CE5}" dt="2023-09-20T13:30:11.655" v="30" actId="6549"/>
          <ac:spMkLst>
            <pc:docMk/>
            <pc:sldMk cId="711191486" sldId="774"/>
            <ac:spMk id="7" creationId="{2DB8CFE7-C510-A761-353E-A9197FC7461B}"/>
          </ac:spMkLst>
        </pc:spChg>
      </pc:sldChg>
      <pc:sldChg chg="addSp modSp mod">
        <pc:chgData name="Alan MACLEOD" userId="cf7113a3-cf2e-4662-942a-4be40361570a" providerId="ADAL" clId="{7F3BC50B-EC20-4E9E-87D4-D230B9119CE5}" dt="2023-09-20T13:30:43.402" v="41" actId="20577"/>
        <pc:sldMkLst>
          <pc:docMk/>
          <pc:sldMk cId="2492774595" sldId="778"/>
        </pc:sldMkLst>
        <pc:spChg chg="add mod">
          <ac:chgData name="Alan MACLEOD" userId="cf7113a3-cf2e-4662-942a-4be40361570a" providerId="ADAL" clId="{7F3BC50B-EC20-4E9E-87D4-D230B9119CE5}" dt="2023-09-20T13:30:43.402" v="41" actId="20577"/>
          <ac:spMkLst>
            <pc:docMk/>
            <pc:sldMk cId="2492774595" sldId="778"/>
            <ac:spMk id="7" creationId="{FBEAF5A5-F813-55FC-BDF6-2DBF4372B364}"/>
          </ac:spMkLst>
        </pc:spChg>
      </pc:sldChg>
      <pc:sldChg chg="addSp modSp mod">
        <pc:chgData name="Alan MACLEOD" userId="cf7113a3-cf2e-4662-942a-4be40361570a" providerId="ADAL" clId="{7F3BC50B-EC20-4E9E-87D4-D230B9119CE5}" dt="2023-09-20T13:30:52.137" v="44" actId="20577"/>
        <pc:sldMkLst>
          <pc:docMk/>
          <pc:sldMk cId="102387659" sldId="780"/>
        </pc:sldMkLst>
        <pc:spChg chg="add mod">
          <ac:chgData name="Alan MACLEOD" userId="cf7113a3-cf2e-4662-942a-4be40361570a" providerId="ADAL" clId="{7F3BC50B-EC20-4E9E-87D4-D230B9119CE5}" dt="2023-09-20T13:30:52.137" v="44" actId="20577"/>
          <ac:spMkLst>
            <pc:docMk/>
            <pc:sldMk cId="102387659" sldId="780"/>
            <ac:spMk id="4" creationId="{62E84124-276D-8C5C-0562-A975A6F6711A}"/>
          </ac:spMkLst>
        </pc:spChg>
      </pc:sldChg>
      <pc:sldChg chg="addSp modSp mod">
        <pc:chgData name="Alan MACLEOD" userId="cf7113a3-cf2e-4662-942a-4be40361570a" providerId="ADAL" clId="{7F3BC50B-EC20-4E9E-87D4-D230B9119CE5}" dt="2023-09-20T13:30:59.622" v="47" actId="20577"/>
        <pc:sldMkLst>
          <pc:docMk/>
          <pc:sldMk cId="1270359788" sldId="781"/>
        </pc:sldMkLst>
        <pc:spChg chg="add mod">
          <ac:chgData name="Alan MACLEOD" userId="cf7113a3-cf2e-4662-942a-4be40361570a" providerId="ADAL" clId="{7F3BC50B-EC20-4E9E-87D4-D230B9119CE5}" dt="2023-09-20T13:30:59.622" v="47" actId="20577"/>
          <ac:spMkLst>
            <pc:docMk/>
            <pc:sldMk cId="1270359788" sldId="781"/>
            <ac:spMk id="4" creationId="{25F1CBC1-8305-4E66-0ED3-C2FCD9051674}"/>
          </ac:spMkLst>
        </pc:spChg>
      </pc:sldChg>
      <pc:sldChg chg="addSp modSp mod">
        <pc:chgData name="Alan MACLEOD" userId="cf7113a3-cf2e-4662-942a-4be40361570a" providerId="ADAL" clId="{7F3BC50B-EC20-4E9E-87D4-D230B9119CE5}" dt="2023-09-20T13:32:50.841" v="90" actId="6549"/>
        <pc:sldMkLst>
          <pc:docMk/>
          <pc:sldMk cId="3532854419" sldId="782"/>
        </pc:sldMkLst>
        <pc:spChg chg="add mod">
          <ac:chgData name="Alan MACLEOD" userId="cf7113a3-cf2e-4662-942a-4be40361570a" providerId="ADAL" clId="{7F3BC50B-EC20-4E9E-87D4-D230B9119CE5}" dt="2023-09-20T13:32:50.841" v="90" actId="6549"/>
          <ac:spMkLst>
            <pc:docMk/>
            <pc:sldMk cId="3532854419" sldId="782"/>
            <ac:spMk id="4" creationId="{8396B9B3-8671-B70C-35B4-3C378C8A0E50}"/>
          </ac:spMkLst>
        </pc:spChg>
      </pc:sldChg>
      <pc:sldChg chg="addSp modSp mod">
        <pc:chgData name="Alan MACLEOD" userId="cf7113a3-cf2e-4662-942a-4be40361570a" providerId="ADAL" clId="{7F3BC50B-EC20-4E9E-87D4-D230B9119CE5}" dt="2023-09-20T13:31:23.080" v="55" actId="6549"/>
        <pc:sldMkLst>
          <pc:docMk/>
          <pc:sldMk cId="2866901665" sldId="783"/>
        </pc:sldMkLst>
        <pc:spChg chg="add mod">
          <ac:chgData name="Alan MACLEOD" userId="cf7113a3-cf2e-4662-942a-4be40361570a" providerId="ADAL" clId="{7F3BC50B-EC20-4E9E-87D4-D230B9119CE5}" dt="2023-09-20T13:31:23.080" v="55" actId="6549"/>
          <ac:spMkLst>
            <pc:docMk/>
            <pc:sldMk cId="2866901665" sldId="783"/>
            <ac:spMk id="2" creationId="{8D4B14F0-F4AB-5D6E-5CED-ACC6E3D4A2DC}"/>
          </ac:spMkLst>
        </pc:spChg>
      </pc:sldChg>
      <pc:sldChg chg="addSp modSp mod">
        <pc:chgData name="Alan MACLEOD" userId="cf7113a3-cf2e-4662-942a-4be40361570a" providerId="ADAL" clId="{7F3BC50B-EC20-4E9E-87D4-D230B9119CE5}" dt="2023-09-20T13:31:12.207" v="52" actId="1037"/>
        <pc:sldMkLst>
          <pc:docMk/>
          <pc:sldMk cId="1138395098" sldId="784"/>
        </pc:sldMkLst>
        <pc:spChg chg="add mod">
          <ac:chgData name="Alan MACLEOD" userId="cf7113a3-cf2e-4662-942a-4be40361570a" providerId="ADAL" clId="{7F3BC50B-EC20-4E9E-87D4-D230B9119CE5}" dt="2023-09-20T13:31:12.207" v="52" actId="1037"/>
          <ac:spMkLst>
            <pc:docMk/>
            <pc:sldMk cId="1138395098" sldId="784"/>
            <ac:spMk id="6" creationId="{84461B2E-46E4-1D65-206A-B8E33E417A24}"/>
          </ac:spMkLst>
        </pc:spChg>
      </pc:sldChg>
      <pc:sldChg chg="addSp modSp mod">
        <pc:chgData name="Alan MACLEOD" userId="cf7113a3-cf2e-4662-942a-4be40361570a" providerId="ADAL" clId="{7F3BC50B-EC20-4E9E-87D4-D230B9119CE5}" dt="2023-09-20T13:31:40.404" v="65" actId="6549"/>
        <pc:sldMkLst>
          <pc:docMk/>
          <pc:sldMk cId="3521241331" sldId="785"/>
        </pc:sldMkLst>
        <pc:spChg chg="add mod">
          <ac:chgData name="Alan MACLEOD" userId="cf7113a3-cf2e-4662-942a-4be40361570a" providerId="ADAL" clId="{7F3BC50B-EC20-4E9E-87D4-D230B9119CE5}" dt="2023-09-20T13:31:40.404" v="65" actId="6549"/>
          <ac:spMkLst>
            <pc:docMk/>
            <pc:sldMk cId="3521241331" sldId="785"/>
            <ac:spMk id="3" creationId="{AB89C416-D366-A7D4-A568-1DC604D59CAC}"/>
          </ac:spMkLst>
        </pc:spChg>
      </pc:sldChg>
      <pc:sldChg chg="addSp delSp modSp mod">
        <pc:chgData name="Alan MACLEOD" userId="cf7113a3-cf2e-4662-942a-4be40361570a" providerId="ADAL" clId="{7F3BC50B-EC20-4E9E-87D4-D230B9119CE5}" dt="2023-09-20T13:30:32.838" v="38" actId="20577"/>
        <pc:sldMkLst>
          <pc:docMk/>
          <pc:sldMk cId="2890500353" sldId="786"/>
        </pc:sldMkLst>
        <pc:spChg chg="mod">
          <ac:chgData name="Alan MACLEOD" userId="cf7113a3-cf2e-4662-942a-4be40361570a" providerId="ADAL" clId="{7F3BC50B-EC20-4E9E-87D4-D230B9119CE5}" dt="2023-09-20T13:12:06.877" v="8" actId="20577"/>
          <ac:spMkLst>
            <pc:docMk/>
            <pc:sldMk cId="2890500353" sldId="786"/>
            <ac:spMk id="3" creationId="{B390C8DC-9290-5709-9D25-110F1A51C0B7}"/>
          </ac:spMkLst>
        </pc:spChg>
        <pc:spChg chg="add del mod">
          <ac:chgData name="Alan MACLEOD" userId="cf7113a3-cf2e-4662-942a-4be40361570a" providerId="ADAL" clId="{7F3BC50B-EC20-4E9E-87D4-D230B9119CE5}" dt="2023-09-20T13:30:32.838" v="38" actId="20577"/>
          <ac:spMkLst>
            <pc:docMk/>
            <pc:sldMk cId="2890500353" sldId="786"/>
            <ac:spMk id="4" creationId="{ABAA2A39-B46B-6C2F-A5DB-029E47F2F723}"/>
          </ac:spMkLst>
        </pc:spChg>
      </pc:sldChg>
      <pc:sldChg chg="addSp modSp mod">
        <pc:chgData name="Alan MACLEOD" userId="cf7113a3-cf2e-4662-942a-4be40361570a" providerId="ADAL" clId="{7F3BC50B-EC20-4E9E-87D4-D230B9119CE5}" dt="2023-09-20T13:31:30.349" v="58" actId="6549"/>
        <pc:sldMkLst>
          <pc:docMk/>
          <pc:sldMk cId="690025072" sldId="789"/>
        </pc:sldMkLst>
        <pc:spChg chg="add mod">
          <ac:chgData name="Alan MACLEOD" userId="cf7113a3-cf2e-4662-942a-4be40361570a" providerId="ADAL" clId="{7F3BC50B-EC20-4E9E-87D4-D230B9119CE5}" dt="2023-09-20T13:31:30.349" v="58" actId="6549"/>
          <ac:spMkLst>
            <pc:docMk/>
            <pc:sldMk cId="690025072" sldId="789"/>
            <ac:spMk id="3" creationId="{18162FF9-B24A-ECF1-3F73-1597C85A09BE}"/>
          </ac:spMkLst>
        </pc:spChg>
      </pc:sldChg>
      <pc:sldChg chg="addSp modSp mod">
        <pc:chgData name="Alan MACLEOD" userId="cf7113a3-cf2e-4662-942a-4be40361570a" providerId="ADAL" clId="{7F3BC50B-EC20-4E9E-87D4-D230B9119CE5}" dt="2023-09-20T13:32:15.750" v="78" actId="6549"/>
        <pc:sldMkLst>
          <pc:docMk/>
          <pc:sldMk cId="870796404" sldId="790"/>
        </pc:sldMkLst>
        <pc:spChg chg="add mod">
          <ac:chgData name="Alan MACLEOD" userId="cf7113a3-cf2e-4662-942a-4be40361570a" providerId="ADAL" clId="{7F3BC50B-EC20-4E9E-87D4-D230B9119CE5}" dt="2023-09-20T13:32:15.750" v="78" actId="6549"/>
          <ac:spMkLst>
            <pc:docMk/>
            <pc:sldMk cId="870796404" sldId="790"/>
            <ac:spMk id="4" creationId="{0B12F1D5-BA8E-D403-0172-F7BBE9B1E67D}"/>
          </ac:spMkLst>
        </pc:spChg>
      </pc:sldChg>
      <pc:sldChg chg="addSp modSp mod">
        <pc:chgData name="Alan MACLEOD" userId="cf7113a3-cf2e-4662-942a-4be40361570a" providerId="ADAL" clId="{7F3BC50B-EC20-4E9E-87D4-D230B9119CE5}" dt="2023-09-20T13:32:09.234" v="75" actId="6549"/>
        <pc:sldMkLst>
          <pc:docMk/>
          <pc:sldMk cId="2660589506" sldId="791"/>
        </pc:sldMkLst>
        <pc:spChg chg="add mod">
          <ac:chgData name="Alan MACLEOD" userId="cf7113a3-cf2e-4662-942a-4be40361570a" providerId="ADAL" clId="{7F3BC50B-EC20-4E9E-87D4-D230B9119CE5}" dt="2023-09-20T13:32:09.234" v="75" actId="6549"/>
          <ac:spMkLst>
            <pc:docMk/>
            <pc:sldMk cId="2660589506" sldId="791"/>
            <ac:spMk id="2" creationId="{3EDE2EF7-1E55-B967-34B5-7EE18B98F57D}"/>
          </ac:spMkLst>
        </pc:spChg>
      </pc:sldChg>
      <pc:sldChg chg="addSp modSp mod">
        <pc:chgData name="Alan MACLEOD" userId="cf7113a3-cf2e-4662-942a-4be40361570a" providerId="ADAL" clId="{7F3BC50B-EC20-4E9E-87D4-D230B9119CE5}" dt="2023-09-20T13:29:57.184" v="25" actId="20577"/>
        <pc:sldMkLst>
          <pc:docMk/>
          <pc:sldMk cId="1477188781" sldId="792"/>
        </pc:sldMkLst>
        <pc:spChg chg="add mod">
          <ac:chgData name="Alan MACLEOD" userId="cf7113a3-cf2e-4662-942a-4be40361570a" providerId="ADAL" clId="{7F3BC50B-EC20-4E9E-87D4-D230B9119CE5}" dt="2023-09-20T13:29:57.184" v="25" actId="20577"/>
          <ac:spMkLst>
            <pc:docMk/>
            <pc:sldMk cId="1477188781" sldId="792"/>
            <ac:spMk id="4" creationId="{C8E381AA-B828-4EF8-13E5-8CD46C90F821}"/>
          </ac:spMkLst>
        </pc:spChg>
      </pc:sldChg>
      <pc:sldChg chg="addSp modSp mod">
        <pc:chgData name="Alan MACLEOD" userId="cf7113a3-cf2e-4662-942a-4be40361570a" providerId="ADAL" clId="{7F3BC50B-EC20-4E9E-87D4-D230B9119CE5}" dt="2023-09-20T13:32:22.689" v="81" actId="6549"/>
        <pc:sldMkLst>
          <pc:docMk/>
          <pc:sldMk cId="1874833162" sldId="794"/>
        </pc:sldMkLst>
        <pc:spChg chg="add mod">
          <ac:chgData name="Alan MACLEOD" userId="cf7113a3-cf2e-4662-942a-4be40361570a" providerId="ADAL" clId="{7F3BC50B-EC20-4E9E-87D4-D230B9119CE5}" dt="2023-09-20T13:32:22.689" v="81" actId="6549"/>
          <ac:spMkLst>
            <pc:docMk/>
            <pc:sldMk cId="1874833162" sldId="794"/>
            <ac:spMk id="5" creationId="{2E5B1EA8-A481-A76F-2A76-058CBFC88543}"/>
          </ac:spMkLst>
        </pc:spChg>
      </pc:sldChg>
      <pc:sldChg chg="addSp modSp mod">
        <pc:chgData name="Alan MACLEOD" userId="cf7113a3-cf2e-4662-942a-4be40361570a" providerId="ADAL" clId="{7F3BC50B-EC20-4E9E-87D4-D230B9119CE5}" dt="2023-09-20T13:32:29.521" v="84" actId="6549"/>
        <pc:sldMkLst>
          <pc:docMk/>
          <pc:sldMk cId="3668262942" sldId="795"/>
        </pc:sldMkLst>
        <pc:spChg chg="add mod">
          <ac:chgData name="Alan MACLEOD" userId="cf7113a3-cf2e-4662-942a-4be40361570a" providerId="ADAL" clId="{7F3BC50B-EC20-4E9E-87D4-D230B9119CE5}" dt="2023-09-20T13:32:29.521" v="84" actId="6549"/>
          <ac:spMkLst>
            <pc:docMk/>
            <pc:sldMk cId="3668262942" sldId="795"/>
            <ac:spMk id="4" creationId="{DF3E6DC0-C31C-670F-9BF3-DB0BFBD8BD0E}"/>
          </ac:spMkLst>
        </pc:spChg>
      </pc:sldChg>
      <pc:sldChg chg="addSp modSp mod">
        <pc:chgData name="Alan MACLEOD" userId="cf7113a3-cf2e-4662-942a-4be40361570a" providerId="ADAL" clId="{7F3BC50B-EC20-4E9E-87D4-D230B9119CE5}" dt="2023-09-20T13:32:57.072" v="93" actId="6549"/>
        <pc:sldMkLst>
          <pc:docMk/>
          <pc:sldMk cId="3032800148" sldId="796"/>
        </pc:sldMkLst>
        <pc:spChg chg="add mod">
          <ac:chgData name="Alan MACLEOD" userId="cf7113a3-cf2e-4662-942a-4be40361570a" providerId="ADAL" clId="{7F3BC50B-EC20-4E9E-87D4-D230B9119CE5}" dt="2023-09-20T13:32:57.072" v="93" actId="6549"/>
          <ac:spMkLst>
            <pc:docMk/>
            <pc:sldMk cId="3032800148" sldId="796"/>
            <ac:spMk id="3" creationId="{17DD1C44-7E97-0611-8849-CDAD6FC516A9}"/>
          </ac:spMkLst>
        </pc:spChg>
      </pc:sldChg>
      <pc:sldChg chg="addSp modSp mod">
        <pc:chgData name="Alan MACLEOD" userId="cf7113a3-cf2e-4662-942a-4be40361570a" providerId="ADAL" clId="{7F3BC50B-EC20-4E9E-87D4-D230B9119CE5}" dt="2023-09-20T13:33:09.854" v="99" actId="6549"/>
        <pc:sldMkLst>
          <pc:docMk/>
          <pc:sldMk cId="2744448150" sldId="797"/>
        </pc:sldMkLst>
        <pc:spChg chg="add mod">
          <ac:chgData name="Alan MACLEOD" userId="cf7113a3-cf2e-4662-942a-4be40361570a" providerId="ADAL" clId="{7F3BC50B-EC20-4E9E-87D4-D230B9119CE5}" dt="2023-09-20T13:33:09.854" v="99" actId="6549"/>
          <ac:spMkLst>
            <pc:docMk/>
            <pc:sldMk cId="2744448150" sldId="797"/>
            <ac:spMk id="3" creationId="{28CACDEA-9E54-6BB1-F997-B1AB2664214E}"/>
          </ac:spMkLst>
        </pc:spChg>
      </pc:sldChg>
      <pc:sldChg chg="addSp modSp mod">
        <pc:chgData name="Alan MACLEOD" userId="cf7113a3-cf2e-4662-942a-4be40361570a" providerId="ADAL" clId="{7F3BC50B-EC20-4E9E-87D4-D230B9119CE5}" dt="2023-09-20T13:33:16.200" v="102" actId="6549"/>
        <pc:sldMkLst>
          <pc:docMk/>
          <pc:sldMk cId="1539685561" sldId="799"/>
        </pc:sldMkLst>
        <pc:spChg chg="add mod">
          <ac:chgData name="Alan MACLEOD" userId="cf7113a3-cf2e-4662-942a-4be40361570a" providerId="ADAL" clId="{7F3BC50B-EC20-4E9E-87D4-D230B9119CE5}" dt="2023-09-20T13:33:16.200" v="102" actId="6549"/>
          <ac:spMkLst>
            <pc:docMk/>
            <pc:sldMk cId="1539685561" sldId="799"/>
            <ac:spMk id="3" creationId="{69F03F48-80C2-D114-C00A-0DE6A6C8A101}"/>
          </ac:spMkLst>
        </pc:spChg>
      </pc:sldChg>
      <pc:sldChg chg="addSp modSp mod">
        <pc:chgData name="Alan MACLEOD" userId="cf7113a3-cf2e-4662-942a-4be40361570a" providerId="ADAL" clId="{7F3BC50B-EC20-4E9E-87D4-D230B9119CE5}" dt="2023-09-20T13:33:22.281" v="105" actId="6549"/>
        <pc:sldMkLst>
          <pc:docMk/>
          <pc:sldMk cId="3634304581" sldId="801"/>
        </pc:sldMkLst>
        <pc:spChg chg="add mod">
          <ac:chgData name="Alan MACLEOD" userId="cf7113a3-cf2e-4662-942a-4be40361570a" providerId="ADAL" clId="{7F3BC50B-EC20-4E9E-87D4-D230B9119CE5}" dt="2023-09-20T13:33:22.281" v="105" actId="6549"/>
          <ac:spMkLst>
            <pc:docMk/>
            <pc:sldMk cId="3634304581" sldId="801"/>
            <ac:spMk id="3" creationId="{3F1F9FFE-2859-DECB-357D-E5350FB7A2CD}"/>
          </ac:spMkLst>
        </pc:spChg>
      </pc:sldChg>
      <pc:sldChg chg="addSp modSp mod">
        <pc:chgData name="Alan MACLEOD" userId="cf7113a3-cf2e-4662-942a-4be40361570a" providerId="ADAL" clId="{7F3BC50B-EC20-4E9E-87D4-D230B9119CE5}" dt="2023-09-20T13:33:35.629" v="111" actId="6549"/>
        <pc:sldMkLst>
          <pc:docMk/>
          <pc:sldMk cId="3009072462" sldId="802"/>
        </pc:sldMkLst>
        <pc:spChg chg="add mod">
          <ac:chgData name="Alan MACLEOD" userId="cf7113a3-cf2e-4662-942a-4be40361570a" providerId="ADAL" clId="{7F3BC50B-EC20-4E9E-87D4-D230B9119CE5}" dt="2023-09-20T13:33:35.629" v="111" actId="6549"/>
          <ac:spMkLst>
            <pc:docMk/>
            <pc:sldMk cId="3009072462" sldId="802"/>
            <ac:spMk id="4" creationId="{D183EC72-D440-01C6-3E32-FFC01FBE322E}"/>
          </ac:spMkLst>
        </pc:spChg>
      </pc:sldChg>
      <pc:sldChg chg="addSp modSp mod">
        <pc:chgData name="Alan MACLEOD" userId="cf7113a3-cf2e-4662-942a-4be40361570a" providerId="ADAL" clId="{7F3BC50B-EC20-4E9E-87D4-D230B9119CE5}" dt="2023-09-20T13:33:48.746" v="117" actId="6549"/>
        <pc:sldMkLst>
          <pc:docMk/>
          <pc:sldMk cId="3617128894" sldId="803"/>
        </pc:sldMkLst>
        <pc:spChg chg="add mod">
          <ac:chgData name="Alan MACLEOD" userId="cf7113a3-cf2e-4662-942a-4be40361570a" providerId="ADAL" clId="{7F3BC50B-EC20-4E9E-87D4-D230B9119CE5}" dt="2023-09-20T13:33:48.746" v="117" actId="6549"/>
          <ac:spMkLst>
            <pc:docMk/>
            <pc:sldMk cId="3617128894" sldId="803"/>
            <ac:spMk id="2" creationId="{477E1C04-A31F-4623-19B4-C7BB693C443E}"/>
          </ac:spMkLst>
        </pc:spChg>
      </pc:sldChg>
      <pc:sldChg chg="addSp modSp mod">
        <pc:chgData name="Alan MACLEOD" userId="cf7113a3-cf2e-4662-942a-4be40361570a" providerId="ADAL" clId="{7F3BC50B-EC20-4E9E-87D4-D230B9119CE5}" dt="2023-09-20T13:33:29.245" v="108" actId="6549"/>
        <pc:sldMkLst>
          <pc:docMk/>
          <pc:sldMk cId="871134778" sldId="805"/>
        </pc:sldMkLst>
        <pc:spChg chg="add mod">
          <ac:chgData name="Alan MACLEOD" userId="cf7113a3-cf2e-4662-942a-4be40361570a" providerId="ADAL" clId="{7F3BC50B-EC20-4E9E-87D4-D230B9119CE5}" dt="2023-09-20T13:33:29.245" v="108" actId="6549"/>
          <ac:spMkLst>
            <pc:docMk/>
            <pc:sldMk cId="871134778" sldId="805"/>
            <ac:spMk id="3" creationId="{EDD0FD73-1217-FDF7-A10F-3C505AD517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60AD-E2AA-4113-8A7E-3F252A119E19}" type="datetimeFigureOut"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E5D0-5386-45DF-BCD3-D8A90A8589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5E8F36-2BFA-481F-94CC-3FA776C1DF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A204A1-EEFD-4731-8E2B-94A05E791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8B920-9EE5-4830-A748-1BB046998207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7EEFD-FE24-4393-894C-D03A460C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15/07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4AEDC-956B-4FBF-BE37-253633A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6A0A-B669-4B64-B66B-4DBD63986AF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47042" name="Rectangle 2">
            <a:extLst>
              <a:ext uri="{FF2B5EF4-FFF2-40B4-BE49-F238E27FC236}">
                <a16:creationId xmlns:a16="http://schemas.microsoft.com/office/drawing/2014/main" id="{09756EF7-6A30-4AF9-871F-0EA8EBDA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7043" name="Rectangle 3">
            <a:extLst>
              <a:ext uri="{FF2B5EF4-FFF2-40B4-BE49-F238E27FC236}">
                <a16:creationId xmlns:a16="http://schemas.microsoft.com/office/drawing/2014/main" id="{ADFD3EE9-F232-4D02-91FF-5E6934A9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67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5E8F36-2BFA-481F-94CC-3FA776C1DF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A204A1-EEFD-4731-8E2B-94A05E791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8B920-9EE5-4830-A748-1BB046998207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7EEFD-FE24-4393-894C-D03A460C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15/07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4AEDC-956B-4FBF-BE37-253633A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6A0A-B669-4B64-B66B-4DBD63986AF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47042" name="Rectangle 2">
            <a:extLst>
              <a:ext uri="{FF2B5EF4-FFF2-40B4-BE49-F238E27FC236}">
                <a16:creationId xmlns:a16="http://schemas.microsoft.com/office/drawing/2014/main" id="{09756EF7-6A30-4AF9-871F-0EA8EBDA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7043" name="Rectangle 3">
            <a:extLst>
              <a:ext uri="{FF2B5EF4-FFF2-40B4-BE49-F238E27FC236}">
                <a16:creationId xmlns:a16="http://schemas.microsoft.com/office/drawing/2014/main" id="{ADFD3EE9-F232-4D02-91FF-5E6934A9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399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5E8F36-2BFA-481F-94CC-3FA776C1DF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A204A1-EEFD-4731-8E2B-94A05E791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8B920-9EE5-4830-A748-1BB046998207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7EEFD-FE24-4393-894C-D03A460C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15/07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4AEDC-956B-4FBF-BE37-253633A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6A0A-B669-4B64-B66B-4DBD63986AF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647042" name="Rectangle 2">
            <a:extLst>
              <a:ext uri="{FF2B5EF4-FFF2-40B4-BE49-F238E27FC236}">
                <a16:creationId xmlns:a16="http://schemas.microsoft.com/office/drawing/2014/main" id="{09756EF7-6A30-4AF9-871F-0EA8EBDA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7043" name="Rectangle 3">
            <a:extLst>
              <a:ext uri="{FF2B5EF4-FFF2-40B4-BE49-F238E27FC236}">
                <a16:creationId xmlns:a16="http://schemas.microsoft.com/office/drawing/2014/main" id="{ADFD3EE9-F232-4D02-91FF-5E6934A9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749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5E8F36-2BFA-481F-94CC-3FA776C1DF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A204A1-EEFD-4731-8E2B-94A05E791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8B920-9EE5-4830-A748-1BB046998207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7EEFD-FE24-4393-894C-D03A460C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15/07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4AEDC-956B-4FBF-BE37-253633A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6A0A-B669-4B64-B66B-4DBD63986AF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647042" name="Rectangle 2">
            <a:extLst>
              <a:ext uri="{FF2B5EF4-FFF2-40B4-BE49-F238E27FC236}">
                <a16:creationId xmlns:a16="http://schemas.microsoft.com/office/drawing/2014/main" id="{09756EF7-6A30-4AF9-871F-0EA8EBDA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7043" name="Rectangle 3">
            <a:extLst>
              <a:ext uri="{FF2B5EF4-FFF2-40B4-BE49-F238E27FC236}">
                <a16:creationId xmlns:a16="http://schemas.microsoft.com/office/drawing/2014/main" id="{ADFD3EE9-F232-4D02-91FF-5E6934A9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385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5E8F36-2BFA-481F-94CC-3FA776C1DF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A204A1-EEFD-4731-8E2B-94A05E791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8B920-9EE5-4830-A748-1BB046998207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7EEFD-FE24-4393-894C-D03A460C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15/07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4AEDC-956B-4FBF-BE37-253633A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6A0A-B669-4B64-B66B-4DBD63986AF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647042" name="Rectangle 2">
            <a:extLst>
              <a:ext uri="{FF2B5EF4-FFF2-40B4-BE49-F238E27FC236}">
                <a16:creationId xmlns:a16="http://schemas.microsoft.com/office/drawing/2014/main" id="{09756EF7-6A30-4AF9-871F-0EA8EBDA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7043" name="Rectangle 3">
            <a:extLst>
              <a:ext uri="{FF2B5EF4-FFF2-40B4-BE49-F238E27FC236}">
                <a16:creationId xmlns:a16="http://schemas.microsoft.com/office/drawing/2014/main" id="{ADFD3EE9-F232-4D02-91FF-5E6934A9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5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36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130400"/>
            <a:ext cx="8264525" cy="300247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7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40800"/>
            <a:ext cx="4075112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40800"/>
            <a:ext cx="4075113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7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1896"/>
            <a:ext cx="8265600" cy="48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4039394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4039394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0400"/>
            <a:ext cx="4075650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0800"/>
            <a:ext cx="407565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6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9" y="48036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20825"/>
            <a:ext cx="2592000" cy="465163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057" y="476251"/>
            <a:ext cx="5517206" cy="569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6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948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2592000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2592000" cy="466883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756" y="476250"/>
            <a:ext cx="5523044" cy="571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7"/>
          <p:cNvSpPr/>
          <p:nvPr/>
        </p:nvSpPr>
        <p:spPr>
          <a:xfrm rot="10800000">
            <a:off x="441325" y="5597525"/>
            <a:ext cx="727075" cy="39687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476250"/>
            <a:ext cx="2077200" cy="5334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4621" y="476250"/>
            <a:ext cx="6029642" cy="569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4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7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811" y="19248"/>
            <a:ext cx="737906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7811" y="1475688"/>
            <a:ext cx="8680421" cy="511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1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96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0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5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ist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4" name="Rectangle 9"/>
            <p:cNvSpPr/>
            <p:nvPr/>
          </p:nvSpPr>
          <p:spPr>
            <a:xfrm>
              <a:off x="0" y="5749926"/>
              <a:ext cx="7342188" cy="1108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42188" y="0"/>
              <a:ext cx="1801812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Isosceles Triangle 11"/>
            <p:cNvSpPr/>
            <p:nvPr/>
          </p:nvSpPr>
          <p:spPr>
            <a:xfrm rot="10800000">
              <a:off x="644525" y="5527676"/>
              <a:ext cx="727075" cy="39687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337050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5"/>
          <p:cNvCxnSpPr/>
          <p:nvPr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0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istic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/>
          <p:nvPr/>
        </p:nvSpPr>
        <p:spPr>
          <a:xfrm rot="10800000">
            <a:off x="0" y="0"/>
            <a:ext cx="7340600" cy="5924550"/>
          </a:xfrm>
          <a:custGeom>
            <a:avLst/>
            <a:gdLst>
              <a:gd name="connsiteX0" fmla="*/ 7340600 w 7340600"/>
              <a:gd name="connsiteY0" fmla="*/ 5925324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0600" h="5925324">
                <a:moveTo>
                  <a:pt x="7340600" y="5925324"/>
                </a:moveTo>
                <a:lnTo>
                  <a:pt x="0" y="5925324"/>
                </a:lnTo>
                <a:lnTo>
                  <a:pt x="0" y="174789"/>
                </a:lnTo>
                <a:lnTo>
                  <a:pt x="6172563" y="174789"/>
                </a:lnTo>
                <a:lnTo>
                  <a:pt x="6332537" y="0"/>
                </a:lnTo>
                <a:lnTo>
                  <a:pt x="6492511" y="174789"/>
                </a:lnTo>
                <a:lnTo>
                  <a:pt x="7340600" y="174789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337050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5"/>
          <p:cNvCxnSpPr/>
          <p:nvPr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9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129554"/>
            <a:ext cx="8264525" cy="300247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3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9738" y="466725"/>
            <a:ext cx="826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9738" y="1539875"/>
            <a:ext cx="8264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88" y="6356350"/>
            <a:ext cx="567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525" y="6356350"/>
            <a:ext cx="4111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3/k0125e/k0125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1080/0966813060083128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819966-550E-48AB-B966-724E2FA85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754904"/>
            <a:ext cx="8499765" cy="4878073"/>
          </a:xfrm>
        </p:spPr>
        <p:txBody>
          <a:bodyPr/>
          <a:lstStyle/>
          <a:p>
            <a:r>
              <a:rPr lang="en-GB" sz="3600" dirty="0">
                <a:latin typeface="Arial"/>
                <a:cs typeface="Arial"/>
              </a:rPr>
              <a:t>Collaboration with social scientists for a better understanding of social impacts within PRA</a:t>
            </a:r>
            <a:br>
              <a:rPr lang="en-GB" sz="3600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 </a:t>
            </a:r>
            <a:br>
              <a:rPr lang="en-GB" dirty="0"/>
            </a:br>
            <a:r>
              <a:rPr lang="en-GB" sz="2000" dirty="0"/>
              <a:t>Dr Alan MacLeod                             Dr Clare Hall</a:t>
            </a:r>
            <a:br>
              <a:rPr lang="en-GB" sz="2000" dirty="0"/>
            </a:br>
            <a:r>
              <a:rPr lang="en-GB" sz="2000" dirty="0"/>
              <a:t>Defra                                                Forest Research </a:t>
            </a:r>
            <a:br>
              <a:rPr lang="en-GB" sz="2000" dirty="0"/>
            </a:br>
            <a:r>
              <a:rPr lang="en-GB" sz="2000" dirty="0"/>
              <a:t>York                                                  Northern Research Station </a:t>
            </a:r>
            <a:br>
              <a:rPr lang="en-GB" sz="2000" dirty="0"/>
            </a:br>
            <a:r>
              <a:rPr lang="en-GB" sz="2000" dirty="0"/>
              <a:t>United Kingdom                               United Kingdom 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2800" dirty="0"/>
              <a:t>IPRRG Meeting, Kenya</a:t>
            </a:r>
            <a:br>
              <a:rPr lang="en-GB" sz="2800" dirty="0"/>
            </a:br>
            <a:r>
              <a:rPr lang="en-GB" sz="2800" dirty="0"/>
              <a:t>September 21-24th 2023</a:t>
            </a:r>
            <a:br>
              <a:rPr lang="en-GB" sz="2800" dirty="0"/>
            </a:br>
            <a:endParaRPr lang="en-GB" sz="28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04059-3778-5E9B-9023-C6EAD419C4A7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527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A7DA-D570-E3AD-96FD-D8B1159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services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8DC-9290-5709-9D25-110F1A51C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10595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Ecosystem services: the benefits humans get from nature</a:t>
            </a:r>
          </a:p>
          <a:p>
            <a:pPr marL="0" indent="0">
              <a:buNone/>
            </a:pPr>
            <a:r>
              <a:rPr lang="en-GB" dirty="0"/>
              <a:t>Can consider social impacts in terms of impacts on ecosystem services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E347D-76DB-3BB1-D1B3-CE5A1498B2FC}"/>
              </a:ext>
            </a:extLst>
          </p:cNvPr>
          <p:cNvSpPr txBox="1"/>
          <p:nvPr/>
        </p:nvSpPr>
        <p:spPr>
          <a:xfrm>
            <a:off x="476250" y="6404313"/>
            <a:ext cx="83496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UK National Ecosystem Assessment   http://uknea.unep-wcmc.org/ </a:t>
            </a:r>
            <a:endParaRPr lang="en-GB" sz="1600" i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E4925E-F861-34CF-0D99-31946C14A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32177"/>
              </p:ext>
            </p:extLst>
          </p:nvPr>
        </p:nvGraphicFramePr>
        <p:xfrm>
          <a:off x="580446" y="2326322"/>
          <a:ext cx="5271715" cy="393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874">
                  <a:extLst>
                    <a:ext uri="{9D8B030D-6E8A-4147-A177-3AD203B41FA5}">
                      <a16:colId xmlns:a16="http://schemas.microsoft.com/office/drawing/2014/main" val="2480726045"/>
                    </a:ext>
                  </a:extLst>
                </a:gridCol>
                <a:gridCol w="3324841">
                  <a:extLst>
                    <a:ext uri="{9D8B030D-6E8A-4147-A177-3AD203B41FA5}">
                      <a16:colId xmlns:a16="http://schemas.microsoft.com/office/drawing/2014/main" val="2914311604"/>
                    </a:ext>
                  </a:extLst>
                </a:gridCol>
              </a:tblGrid>
              <a:tr h="2534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Figure 1: Broad themes of ecosystem services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02468"/>
                  </a:ext>
                </a:extLst>
              </a:tr>
              <a:tr h="146972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Supporting services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</a:rPr>
                        <a:t>Nutrient dispersal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</a:rPr>
                        <a:t>Primary production</a:t>
                      </a:r>
                      <a:endParaRPr lang="en-GB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Provisioning services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Food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Fuel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Water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Fibre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3901755"/>
                  </a:ext>
                </a:extLst>
              </a:tr>
              <a:tr h="12004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Regulating services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Climate regulation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Air quality regulation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Erosion regulation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6086807"/>
                  </a:ext>
                </a:extLst>
              </a:tr>
              <a:tr h="9312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Cultural services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Inspiration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</a:rPr>
                        <a:t>Recreational experiences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Spiritual or religious enrichment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896718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B890C51-2097-D58D-E831-57244E9C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63" y="2913726"/>
            <a:ext cx="1839512" cy="2537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61B2E-46E4-1D65-206A-B8E33E417A24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839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D191BE-4CD1-5C95-5C2B-5B596951C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74286"/>
              </p:ext>
            </p:extLst>
          </p:nvPr>
        </p:nvGraphicFramePr>
        <p:xfrm>
          <a:off x="219075" y="892203"/>
          <a:ext cx="8648700" cy="5833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682">
                  <a:extLst>
                    <a:ext uri="{9D8B030D-6E8A-4147-A177-3AD203B41FA5}">
                      <a16:colId xmlns:a16="http://schemas.microsoft.com/office/drawing/2014/main" val="618142723"/>
                    </a:ext>
                  </a:extLst>
                </a:gridCol>
                <a:gridCol w="1427127">
                  <a:extLst>
                    <a:ext uri="{9D8B030D-6E8A-4147-A177-3AD203B41FA5}">
                      <a16:colId xmlns:a16="http://schemas.microsoft.com/office/drawing/2014/main" val="181086305"/>
                    </a:ext>
                  </a:extLst>
                </a:gridCol>
                <a:gridCol w="2956966">
                  <a:extLst>
                    <a:ext uri="{9D8B030D-6E8A-4147-A177-3AD203B41FA5}">
                      <a16:colId xmlns:a16="http://schemas.microsoft.com/office/drawing/2014/main" val="3721855197"/>
                    </a:ext>
                  </a:extLst>
                </a:gridCol>
                <a:gridCol w="2828925">
                  <a:extLst>
                    <a:ext uri="{9D8B030D-6E8A-4147-A177-3AD203B41FA5}">
                      <a16:colId xmlns:a16="http://schemas.microsoft.com/office/drawing/2014/main" val="1090219430"/>
                    </a:ext>
                  </a:extLst>
                </a:gridCol>
              </a:tblGrid>
              <a:tr h="265931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Ecosystem services provided by plants following the Common International Classification of Ecosystem Goods and Services 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63731"/>
                  </a:ext>
                </a:extLst>
              </a:tr>
              <a:tr h="118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Theme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Class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Group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</a:rPr>
                        <a:t>Plant examples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4219002120"/>
                  </a:ext>
                </a:extLst>
              </a:tr>
              <a:tr h="243763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Provisioning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Nutrition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Terrestrial plant and animal foodstuffs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Food and feed crops 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2169337949"/>
                  </a:ext>
                </a:extLst>
              </a:tr>
              <a:tr h="243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Freshwater plant and animal foodstuffs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“ </a:t>
                      </a: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1172753595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Marine plant and animal foodstuffs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“ </a:t>
                      </a: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3834437491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Potable water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   -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3099860789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Materials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Biotic materials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Timber/ ornamental plants/ cut flowers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3254075308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Abiotic materials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Vegetable oils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933796649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Energy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Renewable biofuels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Biomass from short rotation coppice</a:t>
                      </a: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4186058957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Renewable abiotic energy sources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Ethanol from biofuel crops</a:t>
                      </a: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3425855733"/>
                  </a:ext>
                </a:extLst>
              </a:tr>
              <a:tr h="118201">
                <a:tc row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Regulation and maintenance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Regulation of wastes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Bioremediation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Plants used to accumulate heavy metals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524256395"/>
                  </a:ext>
                </a:extLst>
              </a:tr>
              <a:tr h="243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Dilution and sequestration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Carbon sequestration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513026134"/>
                  </a:ext>
                </a:extLst>
              </a:tr>
              <a:tr h="2413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Flow regulation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Air flow regulation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Wind sheltering and sun shading 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858226967"/>
                  </a:ext>
                </a:extLst>
              </a:tr>
              <a:tr h="3693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Water flow regulation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Plant canopy intercepts rainfall and affects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  drainage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3892926090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Mass flow regulation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Prevention of soil erosion 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1151833747"/>
                  </a:ext>
                </a:extLst>
              </a:tr>
              <a:tr h="243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Regulation of physical environment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Atmospheric regulation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Air pollution abatement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2071973668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Water quality regulation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Filtration by plant roots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164479327"/>
                  </a:ext>
                </a:extLst>
              </a:tr>
              <a:tr h="243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Pedogenesis and soil quality regulation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Breakdown of plants into soil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2321333166"/>
                  </a:ext>
                </a:extLst>
              </a:tr>
              <a:tr h="243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Regulation of biotic environment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Lifecycle maintenance and habitat protection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Photosynthesis providing O</a:t>
                      </a:r>
                      <a:r>
                        <a:rPr lang="en-GB" sz="1200" baseline="-25000" dirty="0">
                          <a:effectLst/>
                          <a:latin typeface="+mn-lt"/>
                        </a:rPr>
                        <a:t>2</a:t>
                      </a:r>
                      <a:endParaRPr lang="en-GB" sz="1200" baseline="-25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4212928651"/>
                  </a:ext>
                </a:extLst>
              </a:tr>
              <a:tr h="1182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Pest and disease control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706059000"/>
                  </a:ext>
                </a:extLst>
              </a:tr>
              <a:tr h="1964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Gene pool protection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Plant biodiversity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514160752"/>
                  </a:ext>
                </a:extLst>
              </a:tr>
              <a:tr h="369326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Cultural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Symbolic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Aesthetic, Heritage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Landscape amenities and heritage gardens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1681938684"/>
                  </a:ext>
                </a:extLst>
              </a:tr>
              <a:tr h="2223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Religious and spiritual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Plants for religious ceremonies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2985060152"/>
                  </a:ext>
                </a:extLst>
              </a:tr>
              <a:tr h="243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Intellectual and experiential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Recreation and community activities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Public gardens and parks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1737860327"/>
                  </a:ext>
                </a:extLst>
              </a:tr>
              <a:tr h="243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Information and knowledge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 Educational activities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66" marR="44666" marT="0" marB="0"/>
                </a:tc>
                <a:extLst>
                  <a:ext uri="{0D108BD9-81ED-4DB2-BD59-A6C34878D82A}">
                    <a16:rowId xmlns:a16="http://schemas.microsoft.com/office/drawing/2014/main" val="157457850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B5F1AE8-95FF-5B9C-A9E9-FFE5388E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466725"/>
            <a:ext cx="8264525" cy="482600"/>
          </a:xfrm>
        </p:spPr>
        <p:txBody>
          <a:bodyPr/>
          <a:lstStyle/>
          <a:p>
            <a:r>
              <a:rPr lang="en-GB" dirty="0"/>
              <a:t>Ecosystem services framework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B14F0-F4AB-5D6E-5CED-ACC6E3D4A2DC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6690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E6BA-2CA1-6167-7210-EE7A3737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Symbolic plants e.g. National flowers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ECE152-1F77-63DA-B365-5467C5D3A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16" t="16045" r="12989" b="14368"/>
          <a:stretch/>
        </p:blipFill>
        <p:spPr>
          <a:xfrm>
            <a:off x="3209925" y="1381125"/>
            <a:ext cx="5344958" cy="4857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D5CF1D-FF6E-90AB-643D-6BFA3DA6A096}"/>
              </a:ext>
            </a:extLst>
          </p:cNvPr>
          <p:cNvSpPr txBox="1"/>
          <p:nvPr/>
        </p:nvSpPr>
        <p:spPr>
          <a:xfrm>
            <a:off x="371475" y="6401485"/>
            <a:ext cx="7105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https://www.arenaflowers.com/blogs/news/world-national-flowers/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62FF9-B24A-ECF1-3F73-1597C85A09BE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9002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0FF5-E290-3462-BFD1-86E5D5D1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relationships between ES and human well-being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01D7E4-DA1E-7D13-743E-751FFFD2B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4" r="738" b="1548"/>
          <a:stretch/>
        </p:blipFill>
        <p:spPr>
          <a:xfrm>
            <a:off x="3948097" y="997031"/>
            <a:ext cx="4869904" cy="5356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DFA40-7E49-9AE3-72E0-166E96FABA17}"/>
              </a:ext>
            </a:extLst>
          </p:cNvPr>
          <p:cNvSpPr txBox="1"/>
          <p:nvPr/>
        </p:nvSpPr>
        <p:spPr>
          <a:xfrm>
            <a:off x="304800" y="6396335"/>
            <a:ext cx="740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http://millenniumassessment.org/documents/document.301.aspx.pdf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9C416-D366-A7D4-A568-1DC604D59CAC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2124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5886-30B8-30D0-5650-1233FF9C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health and well-being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45AE-F3C6-7A7F-07FF-A841EF11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IPPC is a plant protection agreement </a:t>
            </a:r>
          </a:p>
          <a:p>
            <a:r>
              <a:rPr lang="en-GB" sz="2400" dirty="0"/>
              <a:t>Human health and well-being is outside of the scope of IPPC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C90C8-A572-E0F7-9BF1-E24986EE89C1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9451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18" name="Rectangle 2">
            <a:extLst>
              <a:ext uri="{FF2B5EF4-FFF2-40B4-BE49-F238E27FC236}">
                <a16:creationId xmlns:a16="http://schemas.microsoft.com/office/drawing/2014/main" id="{7A1CB31C-AEFD-41E8-B5FD-90E35BF4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Q3) What do PRA standards say about social impact?</a:t>
            </a:r>
          </a:p>
        </p:txBody>
      </p:sp>
      <p:sp>
        <p:nvSpPr>
          <p:cNvPr id="2569219" name="Rectangle 3">
            <a:extLst>
              <a:ext uri="{FF2B5EF4-FFF2-40B4-BE49-F238E27FC236}">
                <a16:creationId xmlns:a16="http://schemas.microsoft.com/office/drawing/2014/main" id="{DAD3D05E-3F1E-4CDE-BF71-2AA01202A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ISPM  2 (Framework for Pest Risk Analysis) </a:t>
            </a:r>
          </a:p>
          <a:p>
            <a:r>
              <a:rPr lang="en-GB" dirty="0"/>
              <a:t>Refers to “</a:t>
            </a:r>
            <a:r>
              <a:rPr lang="en-GB" i="1" dirty="0"/>
              <a:t>magnitude of potential economic consequences</a:t>
            </a:r>
            <a:r>
              <a:rPr lang="en-GB" dirty="0"/>
              <a:t>”</a:t>
            </a:r>
          </a:p>
          <a:p>
            <a:r>
              <a:rPr lang="en-GB" dirty="0"/>
              <a:t>Notes that “</a:t>
            </a:r>
            <a:r>
              <a:rPr lang="en-GB" i="1" dirty="0"/>
              <a:t>potential economic impact, which includes environmental impact</a:t>
            </a:r>
            <a:r>
              <a:rPr lang="en-GB" dirty="0"/>
              <a:t>” is an important factor within PRA</a:t>
            </a:r>
          </a:p>
          <a:p>
            <a:r>
              <a:rPr lang="en-GB" dirty="0"/>
              <a:t>No mention of social impact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5FCD5C90-7754-4521-AB74-928ED12D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38" y="6394939"/>
            <a:ext cx="910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ISPM 2 </a:t>
            </a:r>
            <a:r>
              <a:rPr lang="en-GB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https://www.fao.org/3/k0125e/k0125e.pdf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5FD4B-DB1B-6AED-E1B2-1EEFD0BDA8B9}"/>
              </a:ext>
            </a:extLst>
          </p:cNvPr>
          <p:cNvSpPr txBox="1"/>
          <p:nvPr/>
        </p:nvSpPr>
        <p:spPr>
          <a:xfrm>
            <a:off x="8794377" y="651195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07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18" name="Rectangle 2">
            <a:extLst>
              <a:ext uri="{FF2B5EF4-FFF2-40B4-BE49-F238E27FC236}">
                <a16:creationId xmlns:a16="http://schemas.microsoft.com/office/drawing/2014/main" id="{7A1CB31C-AEFD-41E8-B5FD-90E35BF4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Q3) What do PRA standards say about social impact?</a:t>
            </a:r>
          </a:p>
        </p:txBody>
      </p:sp>
      <p:sp>
        <p:nvSpPr>
          <p:cNvPr id="2569219" name="Rectangle 3">
            <a:extLst>
              <a:ext uri="{FF2B5EF4-FFF2-40B4-BE49-F238E27FC236}">
                <a16:creationId xmlns:a16="http://schemas.microsoft.com/office/drawing/2014/main" id="{DAD3D05E-3F1E-4CDE-BF71-2AA01202A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ISPM 11 (Pest risk analysis for quarantine pests)</a:t>
            </a:r>
          </a:p>
          <a:p>
            <a:pPr marL="0" indent="0">
              <a:buNone/>
            </a:pPr>
            <a:r>
              <a:rPr lang="en-GB" dirty="0"/>
              <a:t>The word ‘social’ occurs three times in ISPM 11</a:t>
            </a:r>
          </a:p>
          <a:p>
            <a:pPr marL="0" indent="0">
              <a:buNone/>
            </a:pPr>
            <a:r>
              <a:rPr lang="en-GB" sz="1800" dirty="0"/>
              <a:t>2.3.1.2 Indirect pest effects (list of examples of indirect effects)	</a:t>
            </a:r>
          </a:p>
          <a:p>
            <a:pPr lvl="1"/>
            <a:r>
              <a:rPr lang="en-GB" sz="1600" dirty="0"/>
              <a:t>effects on domestic and export markets </a:t>
            </a:r>
          </a:p>
          <a:p>
            <a:pPr lvl="1"/>
            <a:r>
              <a:rPr lang="en-GB" sz="1600" dirty="0"/>
              <a:t>environmental and other undesired effects of control measures</a:t>
            </a:r>
          </a:p>
          <a:p>
            <a:pPr lvl="1"/>
            <a:r>
              <a:rPr lang="en-GB" sz="1600" dirty="0"/>
              <a:t>resources needed for additional research and advice</a:t>
            </a:r>
          </a:p>
          <a:p>
            <a:pPr lvl="1"/>
            <a:r>
              <a:rPr lang="en-GB" sz="1600" b="1" u="sng" dirty="0"/>
              <a:t>social</a:t>
            </a:r>
            <a:r>
              <a:rPr lang="en-GB" sz="1600" dirty="0"/>
              <a:t> and other effects (e.g. tourism)</a:t>
            </a:r>
          </a:p>
          <a:p>
            <a:pPr marL="0" indent="0">
              <a:buNone/>
            </a:pPr>
            <a:r>
              <a:rPr lang="en-GB" sz="1800" dirty="0"/>
              <a:t>2.3.2.4 Non-commercial and environmental consequences </a:t>
            </a:r>
          </a:p>
          <a:p>
            <a:pPr lvl="1"/>
            <a:r>
              <a:rPr lang="en-GB" sz="1600" dirty="0"/>
              <a:t>environmental effects (such as ecosystem stability, biodiversity, amenity value) and </a:t>
            </a:r>
            <a:r>
              <a:rPr lang="en-GB" sz="1600" b="1" u="sng" dirty="0"/>
              <a:t>social</a:t>
            </a:r>
            <a:r>
              <a:rPr lang="en-GB" sz="1600" b="1" dirty="0"/>
              <a:t> </a:t>
            </a:r>
            <a:r>
              <a:rPr lang="en-GB" sz="1600" dirty="0"/>
              <a:t>effects (such as employment, tourism) </a:t>
            </a:r>
          </a:p>
          <a:p>
            <a:pPr marL="0" indent="-457200"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Annex 4: PRA for plants as quarantine pests </a:t>
            </a:r>
          </a:p>
          <a:p>
            <a:pPr marL="457200" lvl="2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of potential economic consequences</a:t>
            </a:r>
          </a:p>
          <a:p>
            <a:pPr lvl="1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assessment of economic consequences of plants as pests may be inherently difficult because they may have broad agricultural, environmental and </a:t>
            </a:r>
            <a:r>
              <a:rPr lang="en-GB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consequences that may be non-specific, not readily apparent or not easily quantified.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5FCD5C90-7754-4521-AB74-928ED12D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38" y="6394939"/>
            <a:ext cx="910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ISPM 11: https://www.fao.org/3/j1302e/j1302e.pdf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DE2EF7-1E55-B967-34B5-7EE18B98F57D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60589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49A0-A7E6-B71B-497F-E8B6BBD2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Subordinate to environmental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6567-37E1-B3DE-7AA8-34641966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Within ISPM 11, 2.3.1.2 (Indirect impacts) </a:t>
            </a:r>
          </a:p>
          <a:p>
            <a:pPr marL="0" indent="0">
              <a:buNone/>
            </a:pPr>
            <a:r>
              <a:rPr lang="en-GB" dirty="0"/>
              <a:t>when describing the analysis of indirect </a:t>
            </a:r>
            <a:r>
              <a:rPr lang="en-GB" b="1" u="sng" dirty="0"/>
              <a:t>environmental risks</a:t>
            </a:r>
            <a:r>
              <a:rPr lang="en-GB" dirty="0"/>
              <a:t>, amongst other things refers to… </a:t>
            </a:r>
          </a:p>
          <a:p>
            <a:r>
              <a:rPr lang="en-GB" dirty="0"/>
              <a:t>significant change in ecological processes and the stability of an ecosystem,</a:t>
            </a:r>
          </a:p>
          <a:p>
            <a:r>
              <a:rPr lang="en-GB" dirty="0"/>
              <a:t>effects on human use e.g. water quality, recreational uses, tourism, animal grazing, hunting, fishing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2F1D5-BA8E-D403-0172-F7BBE9B1E67D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7079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FFC5-CD56-EFA1-88FB-4396FDB8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plant pests causing social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88F5-93FB-3A3D-B5FA-FF96AECA4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Locust plagues can cause social fear, unrest, even riots at the local level</a:t>
            </a:r>
          </a:p>
          <a:p>
            <a:pPr lvl="1"/>
            <a:r>
              <a:rPr lang="en-GB" dirty="0"/>
              <a:t>plagues eat all green plant parts (not fir needles)</a:t>
            </a:r>
          </a:p>
          <a:p>
            <a:pPr lvl="1"/>
            <a:r>
              <a:rPr lang="en-GB" dirty="0"/>
              <a:t>farm animals die due to lack of feed</a:t>
            </a:r>
          </a:p>
          <a:p>
            <a:pPr lvl="1"/>
            <a:r>
              <a:rPr lang="en-GB" dirty="0"/>
              <a:t>people can starve and die from hunger &amp; disease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Transboundary pests – rather than quarantine pests</a:t>
            </a:r>
          </a:p>
          <a:p>
            <a:pPr lvl="1"/>
            <a:r>
              <a:rPr lang="en-GB" dirty="0"/>
              <a:t>FAO locust watch programme mitigates outbreaks  </a:t>
            </a:r>
            <a:r>
              <a:rPr lang="en-GB" sz="1200" dirty="0"/>
              <a:t>https://www.fao.org/ag/locusts/en/info/info/index.html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Wheat stem rust caused Soviet era famine (1931-1933) resulted in the death of five million people (</a:t>
            </a:r>
            <a:r>
              <a:rPr lang="en-GB" dirty="0" err="1"/>
              <a:t>Tauger</a:t>
            </a:r>
            <a:r>
              <a:rPr lang="en-GB" dirty="0"/>
              <a:t>, 2006)</a:t>
            </a:r>
          </a:p>
          <a:p>
            <a:pPr lvl="1"/>
            <a:r>
              <a:rPr lang="en-GB" dirty="0"/>
              <a:t>Not a quarantine pest</a:t>
            </a:r>
          </a:p>
          <a:p>
            <a:endParaRPr lang="en-GB" dirty="0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3261C12C-4A34-E2F4-D4DC-60157720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38" y="6394939"/>
            <a:ext cx="910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Tauger</a:t>
            </a:r>
            <a:r>
              <a:rPr lang="en-GB" dirty="0">
                <a:solidFill>
                  <a:schemeClr val="tx2"/>
                </a:solidFill>
              </a:rPr>
              <a:t> (2006) </a:t>
            </a:r>
            <a:r>
              <a:rPr lang="en-GB" dirty="0" err="1">
                <a:solidFill>
                  <a:schemeClr val="tx2"/>
                </a:solidFill>
              </a:rPr>
              <a:t>Eur</a:t>
            </a:r>
            <a:r>
              <a:rPr lang="en-GB" dirty="0">
                <a:solidFill>
                  <a:schemeClr val="tx2"/>
                </a:solidFill>
              </a:rPr>
              <a:t> Asia Studies 58, 973-984. </a:t>
            </a:r>
            <a:r>
              <a:rPr lang="en-GB" dirty="0">
                <a:solidFill>
                  <a:schemeClr val="tx2"/>
                </a:solidFill>
                <a:hlinkClick r:id="rId2"/>
              </a:rPr>
              <a:t>https://doi.org/10.1080/09668130600831282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8D411-1979-D295-E97C-E6D01C538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20788" r="21200" b="3172"/>
          <a:stretch/>
        </p:blipFill>
        <p:spPr>
          <a:xfrm>
            <a:off x="6315456" y="2194454"/>
            <a:ext cx="2754214" cy="1792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8DE6F0-7AC6-A2BB-D7F6-9E43DC3A3F32}"/>
              </a:ext>
            </a:extLst>
          </p:cNvPr>
          <p:cNvSpPr txBox="1"/>
          <p:nvPr/>
        </p:nvSpPr>
        <p:spPr>
          <a:xfrm>
            <a:off x="6498336" y="3681984"/>
            <a:ext cx="24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Locust swarm, East Africa,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B1EA8-A481-A76F-2A76-058CBFC88543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7483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FFC5-CD56-EFA1-88FB-4396FDB8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 example: Potato late blight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88F5-93FB-3A3D-B5FA-FF96AECA4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Potato late blight (</a:t>
            </a:r>
            <a:r>
              <a:rPr lang="en-GB" i="1" dirty="0"/>
              <a:t>Phytophthora </a:t>
            </a:r>
            <a:r>
              <a:rPr lang="en-GB" i="1" dirty="0" err="1"/>
              <a:t>infestans</a:t>
            </a:r>
            <a:r>
              <a:rPr lang="en-GB" dirty="0"/>
              <a:t>) introduced into Belgium with samples of potato varieties from USA in 1844 </a:t>
            </a:r>
          </a:p>
          <a:p>
            <a:r>
              <a:rPr lang="en-GB" dirty="0"/>
              <a:t>1845: Epidemic of blight in England and Ireland </a:t>
            </a:r>
          </a:p>
          <a:p>
            <a:pPr lvl="1"/>
            <a:r>
              <a:rPr lang="en-GB" dirty="0"/>
              <a:t>cv Lumper especially susceptible</a:t>
            </a:r>
          </a:p>
          <a:p>
            <a:r>
              <a:rPr lang="en-GB" dirty="0"/>
              <a:t>1846: Late blight widespread within Europe from Ireland to Romania &amp; Scotland to Portugal</a:t>
            </a:r>
          </a:p>
          <a:p>
            <a:pPr lvl="1"/>
            <a:r>
              <a:rPr lang="en-GB" dirty="0"/>
              <a:t>Potato plants died in fields and tubers rotted in storage</a:t>
            </a:r>
          </a:p>
          <a:p>
            <a:r>
              <a:rPr lang="en-GB" dirty="0"/>
              <a:t>Famine caused about 700,000 deaths in mainland Europe; </a:t>
            </a:r>
          </a:p>
          <a:p>
            <a:pPr lvl="1"/>
            <a:r>
              <a:rPr lang="en-GB" dirty="0"/>
              <a:t>million people migrated within Europe</a:t>
            </a:r>
          </a:p>
          <a:p>
            <a:pPr lvl="1"/>
            <a:r>
              <a:rPr lang="en-GB" dirty="0"/>
              <a:t>million people migrated to USA </a:t>
            </a:r>
          </a:p>
          <a:p>
            <a:r>
              <a:rPr lang="en-GB" dirty="0"/>
              <a:t>Similar effects in Ireland 1846-47</a:t>
            </a:r>
          </a:p>
          <a:p>
            <a:r>
              <a:rPr lang="en-GB" dirty="0"/>
              <a:t>Poverty and hunger led to a revolution in Paris, 22 February 1848; uprisings in many capitals across Europe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A7717-F408-23FB-EF0A-A54429F73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2" t="44086" r="74726" b="21708"/>
          <a:stretch/>
        </p:blipFill>
        <p:spPr>
          <a:xfrm>
            <a:off x="7461504" y="3204081"/>
            <a:ext cx="1450848" cy="211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E6DC0-C31C-670F-9BF3-DB0BFBD8BD0E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66826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B6BF-37C3-E2E7-F2BF-377C638D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Problem: understanding social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B6615-290A-395F-14EE-CE1F5D5B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potential for a pest to cause social impact is a factor to consider within PRA </a:t>
            </a:r>
          </a:p>
          <a:p>
            <a:r>
              <a:rPr lang="en-GB" dirty="0"/>
              <a:t>However, PRA professionals generally have little experience in this area and lack a relevant disciplinary background, so likely lack understanding of social impacts</a:t>
            </a:r>
          </a:p>
          <a:p>
            <a:r>
              <a:rPr lang="en-GB" dirty="0"/>
              <a:t>PRA decisions are based primarily on consideration of risks to the economy and, to a lesser extent, impacts on the environment </a:t>
            </a:r>
          </a:p>
          <a:p>
            <a:pPr lvl="1"/>
            <a:r>
              <a:rPr lang="en-GB" dirty="0"/>
              <a:t>consideration of social impacts is generally lacking </a:t>
            </a:r>
          </a:p>
          <a:p>
            <a:pPr lvl="1"/>
            <a:endParaRPr lang="en-GB" dirty="0"/>
          </a:p>
          <a:p>
            <a:r>
              <a:rPr lang="en-GB" dirty="0"/>
              <a:t>To incorporate social impacts into PRA there is a need to understand:</a:t>
            </a:r>
          </a:p>
          <a:p>
            <a:pPr lvl="1"/>
            <a:r>
              <a:rPr lang="en-GB" dirty="0"/>
              <a:t>what social impacts encompass 	</a:t>
            </a:r>
          </a:p>
          <a:p>
            <a:pPr lvl="1"/>
            <a:r>
              <a:rPr lang="en-GB" dirty="0"/>
              <a:t>how the likelihood and extent of social impacts might be assessed and thus incorporated into the PRA process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AFAE8-F728-D9A3-E63D-1F9A77D8079E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94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84F5-A9DC-80DD-B1E3-00221F03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Efforts to assess social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61A3-3003-355A-7B13-DEFAA85B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C87D-4E79-CE6B-EDD9-C67D339CCA05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6374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45FE1C-9943-2B9A-AB14-AD6FA8661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9" t="24808" r="27812" b="20192"/>
          <a:stretch/>
        </p:blipFill>
        <p:spPr>
          <a:xfrm>
            <a:off x="6027736" y="949325"/>
            <a:ext cx="2942049" cy="1993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63A7DA-D570-E3AD-96FD-D8B1159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Example: Southern pine beetle (</a:t>
            </a:r>
            <a:r>
              <a:rPr lang="en-GB" sz="3000" i="1" dirty="0" err="1"/>
              <a:t>Dendroctonus</a:t>
            </a:r>
            <a:r>
              <a:rPr lang="en-GB" sz="3000" i="1" dirty="0"/>
              <a:t> frontalis </a:t>
            </a:r>
            <a:r>
              <a:rPr lang="en-GB" sz="3000" dirty="0"/>
              <a:t>(Col: Curculionidae)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8DC-9290-5709-9D25-110F1A51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Judge social impact in terms of human response </a:t>
            </a:r>
            <a:r>
              <a:rPr lang="en-GB" dirty="0">
                <a:solidFill>
                  <a:schemeClr val="bg1"/>
                </a:solidFill>
              </a:rPr>
              <a:t>to the presence of </a:t>
            </a:r>
            <a:r>
              <a:rPr lang="en-GB" dirty="0"/>
              <a:t>Southern pine beetle</a:t>
            </a:r>
          </a:p>
          <a:p>
            <a:pPr marL="0" indent="0">
              <a:buNone/>
            </a:pPr>
            <a:r>
              <a:rPr lang="en-GB" dirty="0"/>
              <a:t>Considered two aspects of social impacts:</a:t>
            </a:r>
          </a:p>
          <a:p>
            <a:pPr marL="457200" indent="-457200">
              <a:buAutoNum type="arabicParenR"/>
            </a:pPr>
            <a:r>
              <a:rPr lang="en-GB" dirty="0"/>
              <a:t>recreational use of the forest environment</a:t>
            </a:r>
          </a:p>
          <a:p>
            <a:pPr lvl="1"/>
            <a:r>
              <a:rPr lang="en-GB" dirty="0"/>
              <a:t>camper might change campsites because of an infestation</a:t>
            </a:r>
          </a:p>
          <a:p>
            <a:pPr lvl="1"/>
            <a:r>
              <a:rPr lang="en-GB" dirty="0"/>
              <a:t>infestations may be unpleasant to a hiker, beneficial to a hunter, and inconsequential to a fisherman (+</a:t>
            </a:r>
            <a:r>
              <a:rPr lang="en-GB" dirty="0" err="1"/>
              <a:t>ve</a:t>
            </a:r>
            <a:r>
              <a:rPr lang="en-GB" dirty="0"/>
              <a:t> and –</a:t>
            </a:r>
            <a:r>
              <a:rPr lang="en-GB" dirty="0" err="1"/>
              <a:t>ve</a:t>
            </a:r>
            <a:r>
              <a:rPr lang="en-GB" dirty="0"/>
              <a:t> impacts)</a:t>
            </a:r>
          </a:p>
          <a:p>
            <a:pPr marL="457200" indent="-457200">
              <a:buAutoNum type="arabicParenR"/>
            </a:pPr>
            <a:r>
              <a:rPr lang="en-GB" dirty="0"/>
              <a:t>Effects in the urban/suburban environment</a:t>
            </a:r>
          </a:p>
          <a:p>
            <a:pPr lvl="1"/>
            <a:r>
              <a:rPr lang="en-GB" dirty="0"/>
              <a:t>infestation can change the aesthetic appeal and utility of a public park</a:t>
            </a:r>
          </a:p>
          <a:p>
            <a:pPr lvl="1"/>
            <a:r>
              <a:rPr lang="en-GB" dirty="0"/>
              <a:t>change the aesthetic appearance of a neighbourhood</a:t>
            </a:r>
          </a:p>
          <a:p>
            <a:pPr lvl="1"/>
            <a:r>
              <a:rPr lang="en-GB" dirty="0"/>
              <a:t>reduction in property value resulting from loss of trees (economic)</a:t>
            </a:r>
          </a:p>
          <a:p>
            <a:pPr lvl="1"/>
            <a:r>
              <a:rPr lang="en-GB" dirty="0"/>
              <a:t>reduction of buffering effects of weather conditions</a:t>
            </a:r>
          </a:p>
          <a:p>
            <a:pPr lvl="1"/>
            <a:r>
              <a:rPr lang="en-GB" dirty="0"/>
              <a:t>injury to public (branches falling)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E347D-76DB-3BB1-D1B3-CE5A1498B2FC}"/>
              </a:ext>
            </a:extLst>
          </p:cNvPr>
          <p:cNvSpPr txBox="1"/>
          <p:nvPr/>
        </p:nvSpPr>
        <p:spPr>
          <a:xfrm>
            <a:off x="66674" y="6404313"/>
            <a:ext cx="8991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Coulson &amp; Meeker (2011) Social and Political Impact of the Southern Pine Beetle. http://www.srs.fs.usda.gov/pubs/39074</a:t>
            </a:r>
            <a:endParaRPr lang="en-GB" sz="1400" i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AAE61-8A91-1388-CDE1-91D1EAADF929}"/>
              </a:ext>
            </a:extLst>
          </p:cNvPr>
          <p:cNvSpPr txBox="1"/>
          <p:nvPr/>
        </p:nvSpPr>
        <p:spPr>
          <a:xfrm>
            <a:off x="6048376" y="2524125"/>
            <a:ext cx="303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SPB damage to pine forest in southeast Texas</a:t>
            </a:r>
          </a:p>
          <a:p>
            <a:r>
              <a:rPr lang="en-GB" sz="1200" dirty="0">
                <a:solidFill>
                  <a:schemeClr val="bg1"/>
                </a:solidFill>
              </a:rPr>
              <a:t>Xi et al (2012)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6B9B3-8671-B70C-35B4-3C378C8A0E50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3285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18" name="Rectangle 2">
            <a:extLst>
              <a:ext uri="{FF2B5EF4-FFF2-40B4-BE49-F238E27FC236}">
                <a16:creationId xmlns:a16="http://schemas.microsoft.com/office/drawing/2014/main" id="{7A1CB31C-AEFD-41E8-B5FD-90E35BF4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Q4) What social impacts have featured in UK PRAs?</a:t>
            </a:r>
          </a:p>
        </p:txBody>
      </p:sp>
      <p:sp>
        <p:nvSpPr>
          <p:cNvPr id="2569219" name="Rectangle 3">
            <a:extLst>
              <a:ext uri="{FF2B5EF4-FFF2-40B4-BE49-F238E27FC236}">
                <a16:creationId xmlns:a16="http://schemas.microsoft.com/office/drawing/2014/main" id="{DAD3D05E-3F1E-4CDE-BF71-2AA01202A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738" y="1540800"/>
            <a:ext cx="8436038" cy="4640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sample of 18 PRAs was reviewed:</a:t>
            </a:r>
          </a:p>
          <a:p>
            <a:r>
              <a:rPr lang="en-GB" dirty="0"/>
              <a:t>Mix of invertebrates &amp; pathogens</a:t>
            </a:r>
          </a:p>
          <a:p>
            <a:r>
              <a:rPr lang="en-GB" dirty="0"/>
              <a:t>Hosts affected - forestry &amp; amenity trees; glasshouse ornamentals, field crops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Results:</a:t>
            </a:r>
          </a:p>
          <a:p>
            <a:r>
              <a:rPr lang="en-GB" dirty="0"/>
              <a:t> 6 of 18 did not mention social impact</a:t>
            </a:r>
          </a:p>
          <a:p>
            <a:r>
              <a:rPr lang="en-GB" dirty="0"/>
              <a:t>Of those that did was mention of:</a:t>
            </a:r>
          </a:p>
          <a:p>
            <a:pPr lvl="1"/>
            <a:r>
              <a:rPr lang="en-GB" dirty="0"/>
              <a:t>tourists and visitor numbers (ornamental plants &amp; amenity trees in parks)</a:t>
            </a:r>
          </a:p>
          <a:p>
            <a:pPr lvl="1"/>
            <a:r>
              <a:rPr lang="en-GB" dirty="0"/>
              <a:t>effects on peoples’ income (farmers/ growers - </a:t>
            </a:r>
            <a:r>
              <a:rPr lang="en-GB" i="1" dirty="0"/>
              <a:t>economic impact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effects on enjoyment of the landscape (trees)</a:t>
            </a:r>
          </a:p>
          <a:p>
            <a:pPr lvl="1"/>
            <a:r>
              <a:rPr lang="en-GB" dirty="0"/>
              <a:t>impacts on special interest groups (hobby gardeners)</a:t>
            </a:r>
          </a:p>
          <a:p>
            <a:pPr lvl="1"/>
            <a:r>
              <a:rPr lang="en-GB" dirty="0"/>
              <a:t>impacts on peoples’ behaviour (accessing urban greenspace; amenity trees)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4A9BF-9A30-0F91-30E8-63539D4DCAA6}"/>
              </a:ext>
            </a:extLst>
          </p:cNvPr>
          <p:cNvSpPr txBox="1"/>
          <p:nvPr/>
        </p:nvSpPr>
        <p:spPr>
          <a:xfrm rot="20278921">
            <a:off x="4597240" y="5192006"/>
            <a:ext cx="4420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Narrative descriptions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D1C44-7E97-0611-8849-CDAD6FC516A9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0328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219" grpId="0" uiExpand="1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impacts widen with host diversity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D958BD59-C6DB-4100-9B6D-7763F8242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10" y="6493803"/>
            <a:ext cx="9109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Waage</a:t>
            </a:r>
            <a:r>
              <a:rPr lang="en-GB" dirty="0">
                <a:solidFill>
                  <a:schemeClr val="tx2"/>
                </a:solidFill>
              </a:rPr>
              <a:t> (2011)</a:t>
            </a:r>
            <a:r>
              <a:rPr lang="fr-FR" dirty="0">
                <a:solidFill>
                  <a:schemeClr val="tx2"/>
                </a:solidFill>
              </a:rPr>
              <a:t>http://www.bbk.ac.uk/biosecurity/downloads/seminar5_waage.pdf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1FA2B-1D77-4089-94AD-61B94FECB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15" y="949324"/>
            <a:ext cx="7082519" cy="5402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3C1FD-910C-67CB-370E-136171FFE4BA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69428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7D06-A313-D847-2936-9A6D6358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Q5) What ranking scales and descriptors could be used for social impact?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DF6B6E1-2E31-0D89-0EB2-26FDDF5CE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207305"/>
              </p:ext>
            </p:extLst>
          </p:nvPr>
        </p:nvGraphicFramePr>
        <p:xfrm>
          <a:off x="249188" y="2146237"/>
          <a:ext cx="8711932" cy="2097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550">
                  <a:extLst>
                    <a:ext uri="{9D8B030D-6E8A-4147-A177-3AD203B41FA5}">
                      <a16:colId xmlns:a16="http://schemas.microsoft.com/office/drawing/2014/main" val="3588660181"/>
                    </a:ext>
                  </a:extLst>
                </a:gridCol>
                <a:gridCol w="7458382">
                  <a:extLst>
                    <a:ext uri="{9D8B030D-6E8A-4147-A177-3AD203B41FA5}">
                      <a16:colId xmlns:a16="http://schemas.microsoft.com/office/drawing/2014/main" val="1650294616"/>
                    </a:ext>
                  </a:extLst>
                </a:gridCol>
              </a:tblGrid>
              <a:tr h="21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Ranking 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Description of social impact (spatial &amp; temporal scales)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093215"/>
                  </a:ext>
                </a:extLst>
              </a:tr>
              <a:tr h="21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Minimal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social disruption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491505"/>
                  </a:ext>
                </a:extLst>
              </a:tr>
              <a:tr h="21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Minor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Significant concern expressed at local level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66649"/>
                  </a:ext>
                </a:extLst>
              </a:tr>
              <a:tr h="21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Temporary changes to normal activities at local level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292135"/>
                  </a:ext>
                </a:extLst>
              </a:tr>
              <a:tr h="21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Major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Some permanent change of activity locally, concern expressed over wider area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718783"/>
                  </a:ext>
                </a:extLst>
              </a:tr>
              <a:tr h="215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Massive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Long-term social change, significant loss of employment, migration from affected area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080384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AD0B65A9-B581-028C-A47C-8561BEF1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54" y="1540800"/>
            <a:ext cx="8436038" cy="46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Basic (first tier consideration of social impact)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Does not differentiate categories of social impact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Lack of clarity</a:t>
            </a:r>
          </a:p>
          <a:p>
            <a:pPr lvl="1"/>
            <a:r>
              <a:rPr lang="en-GB" i="1" dirty="0"/>
              <a:t>Concern:</a:t>
            </a:r>
            <a:r>
              <a:rPr lang="en-GB" dirty="0"/>
              <a:t> about what? expressed by whom?</a:t>
            </a:r>
          </a:p>
          <a:p>
            <a:pPr lvl="1"/>
            <a:r>
              <a:rPr lang="en-GB" dirty="0"/>
              <a:t>Reference to </a:t>
            </a:r>
            <a:r>
              <a:rPr lang="en-GB" i="1" dirty="0"/>
              <a:t>activities</a:t>
            </a:r>
            <a:r>
              <a:rPr lang="en-GB" dirty="0"/>
              <a:t> – what types activities? </a:t>
            </a:r>
          </a:p>
          <a:p>
            <a:pPr lvl="1"/>
            <a:r>
              <a:rPr lang="en-GB" i="1" dirty="0"/>
              <a:t>Social change</a:t>
            </a:r>
            <a:r>
              <a:rPr lang="en-GB" dirty="0"/>
              <a:t> – what type / how much / which groups affected?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9AF44-68A6-758D-C727-C1C7E0150303}"/>
              </a:ext>
            </a:extLst>
          </p:cNvPr>
          <p:cNvSpPr txBox="1"/>
          <p:nvPr/>
        </p:nvSpPr>
        <p:spPr>
          <a:xfrm rot="20117021">
            <a:off x="5302934" y="5328971"/>
            <a:ext cx="378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More guidance /  more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ACDEA-9E54-6BB1-F997-B1AB2664214E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74444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BFCA-D990-BBE6-942D-9E8BC4D2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scheme to consider social impact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B8A4DE-4645-2FAF-75DB-1F77282D4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812247"/>
              </p:ext>
            </p:extLst>
          </p:nvPr>
        </p:nvGraphicFramePr>
        <p:xfrm>
          <a:off x="439738" y="2516823"/>
          <a:ext cx="8509190" cy="394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984">
                  <a:extLst>
                    <a:ext uri="{9D8B030D-6E8A-4147-A177-3AD203B41FA5}">
                      <a16:colId xmlns:a16="http://schemas.microsoft.com/office/drawing/2014/main" val="2281049030"/>
                    </a:ext>
                  </a:extLst>
                </a:gridCol>
                <a:gridCol w="1341990">
                  <a:extLst>
                    <a:ext uri="{9D8B030D-6E8A-4147-A177-3AD203B41FA5}">
                      <a16:colId xmlns:a16="http://schemas.microsoft.com/office/drawing/2014/main" val="2257903938"/>
                    </a:ext>
                  </a:extLst>
                </a:gridCol>
                <a:gridCol w="2109216">
                  <a:extLst>
                    <a:ext uri="{9D8B030D-6E8A-4147-A177-3AD203B41FA5}">
                      <a16:colId xmlns:a16="http://schemas.microsoft.com/office/drawing/2014/main" val="4083613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Category/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Yes/ No/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Minimal, Moderate, Massive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3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Changes in recreational activities</a:t>
                      </a:r>
                      <a:endParaRPr lang="en-GB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effectLst/>
                        </a:rPr>
                        <a:t>Will recreational activities decline because the environment will no longer provide the recreational enjoyment and opportunities previously known?  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4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effectLst/>
                        </a:rPr>
                        <a:t>Will changes in recreational opportunities adversely affect peoples’ physical health and well-being?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3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Changes to tourism 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3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effectLst/>
                        </a:rPr>
                        <a:t>Will visitor numbers decline because the environment no longer provides the recreational enjoyment and opportunities previously known?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6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effectLst/>
                        </a:rPr>
                        <a:t>Will visitor numbers decline because important local character is lost?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545101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651B7046-09AF-CC04-9846-09F13939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540800"/>
            <a:ext cx="8436038" cy="9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Is there likely to be social impact?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For example, consider the following two categories &amp; questions: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E4FB4A-D904-650F-4141-5EADC246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6472033"/>
            <a:ext cx="8436038" cy="9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…more categories &amp; questions ...(bigger table)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03F48-80C2-D114-C00A-0DE6A6C8A101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39685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BFCA-D990-BBE6-942D-9E8BC4D2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scheme to consider social impact – adding detail / complexity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B8A4DE-4645-2FAF-75DB-1F77282D4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363616"/>
              </p:ext>
            </p:extLst>
          </p:nvPr>
        </p:nvGraphicFramePr>
        <p:xfrm>
          <a:off x="439738" y="2516823"/>
          <a:ext cx="8509190" cy="394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984">
                  <a:extLst>
                    <a:ext uri="{9D8B030D-6E8A-4147-A177-3AD203B41FA5}">
                      <a16:colId xmlns:a16="http://schemas.microsoft.com/office/drawing/2014/main" val="2281049030"/>
                    </a:ext>
                  </a:extLst>
                </a:gridCol>
                <a:gridCol w="1341990">
                  <a:extLst>
                    <a:ext uri="{9D8B030D-6E8A-4147-A177-3AD203B41FA5}">
                      <a16:colId xmlns:a16="http://schemas.microsoft.com/office/drawing/2014/main" val="2257903938"/>
                    </a:ext>
                  </a:extLst>
                </a:gridCol>
                <a:gridCol w="1194816">
                  <a:extLst>
                    <a:ext uri="{9D8B030D-6E8A-4147-A177-3AD203B41FA5}">
                      <a16:colId xmlns:a16="http://schemas.microsoft.com/office/drawing/2014/main" val="40836132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54975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Category/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No. people affected </a:t>
                      </a:r>
                      <a:r>
                        <a:rPr lang="en-GB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Duration</a:t>
                      </a:r>
                      <a:r>
                        <a:rPr lang="en-GB" baseline="30000" dirty="0" err="1"/>
                        <a:t>B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Spatial </a:t>
                      </a:r>
                      <a:r>
                        <a:rPr lang="en-GB" dirty="0" err="1"/>
                        <a:t>scale</a:t>
                      </a:r>
                      <a:r>
                        <a:rPr lang="en-GB" baseline="30000" dirty="0" err="1"/>
                        <a:t>C</a:t>
                      </a:r>
                      <a:endParaRPr lang="en-GB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3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Changes in recreational activities</a:t>
                      </a:r>
                      <a:endParaRPr lang="en-GB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effectLst/>
                        </a:rPr>
                        <a:t>Will recreational activities decline because the environment will no longer provide the recreational enjoyment and opportunities previously known?  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4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effectLst/>
                        </a:rPr>
                        <a:t>Will changes in recreational opportunities adversely affect peoples’ physical health and well-being?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3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Changes to tourism 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3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effectLst/>
                        </a:rPr>
                        <a:t>Will visitor numbers decline because the environment no longer provides the recreational enjoyment and opportunities previously known?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6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dirty="0">
                          <a:effectLst/>
                        </a:rPr>
                        <a:t>Will visitor numbers decline because important local character is lost?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94" marR="246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545101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651B7046-09AF-CC04-9846-09F13939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540800"/>
            <a:ext cx="8436038" cy="9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Is there likely to be social impact?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For example, consider the following two categories &amp; questions: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152F8-96EA-F900-1211-FFA8D8766DB9}"/>
              </a:ext>
            </a:extLst>
          </p:cNvPr>
          <p:cNvSpPr txBox="1"/>
          <p:nvPr/>
        </p:nvSpPr>
        <p:spPr>
          <a:xfrm>
            <a:off x="450624" y="6433820"/>
            <a:ext cx="8606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baseline="30000" dirty="0"/>
              <a:t>A</a:t>
            </a:r>
            <a:r>
              <a:rPr lang="en-GB" sz="1600" dirty="0"/>
              <a:t> Tens, hundreds, thousands …         </a:t>
            </a:r>
            <a:r>
              <a:rPr lang="en-GB" sz="1600" b="1" baseline="30000" dirty="0"/>
              <a:t>B</a:t>
            </a:r>
            <a:r>
              <a:rPr lang="en-GB" sz="1600" dirty="0"/>
              <a:t> Weeks, months, years …        </a:t>
            </a:r>
            <a:r>
              <a:rPr lang="en-GB" sz="1600" b="1" baseline="30000" dirty="0"/>
              <a:t>C</a:t>
            </a:r>
            <a:r>
              <a:rPr lang="en-GB" sz="1600" dirty="0"/>
              <a:t> Local, regional, national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F9FFE-2859-DECB-357D-E5350FB7A2CD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634304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BFCA-D990-BBE6-942D-9E8BC4D2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scheme to consider social impact – adding more detail / complexity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1B7046-09AF-CC04-9846-09F13939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540799"/>
            <a:ext cx="8436038" cy="459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Describe the groups affected …</a:t>
            </a:r>
          </a:p>
          <a:p>
            <a:r>
              <a:rPr lang="en-GB" dirty="0"/>
              <a:t>Rural / Urban</a:t>
            </a:r>
          </a:p>
          <a:p>
            <a:r>
              <a:rPr lang="en-GB" dirty="0"/>
              <a:t>Land owners/ visitors (tourists/ visitors for recreation)</a:t>
            </a:r>
          </a:p>
          <a:p>
            <a:r>
              <a:rPr lang="en-GB" dirty="0"/>
              <a:t>Members of industry sectors e.g.</a:t>
            </a:r>
          </a:p>
          <a:p>
            <a:pPr lvl="1"/>
            <a:r>
              <a:rPr lang="en-GB" dirty="0"/>
              <a:t>Seeds industry</a:t>
            </a:r>
          </a:p>
          <a:p>
            <a:pPr lvl="1"/>
            <a:r>
              <a:rPr lang="en-GB" dirty="0"/>
              <a:t>Nursery workers</a:t>
            </a:r>
          </a:p>
          <a:p>
            <a:pPr lvl="1"/>
            <a:r>
              <a:rPr lang="en-GB" dirty="0"/>
              <a:t>Glasshouse sector / protected cultivation </a:t>
            </a:r>
          </a:p>
          <a:p>
            <a:pPr lvl="1"/>
            <a:r>
              <a:rPr lang="en-GB" dirty="0"/>
              <a:t>Ornamental industry / food or feed crop sector</a:t>
            </a:r>
          </a:p>
          <a:p>
            <a:r>
              <a:rPr lang="en-GB" dirty="0"/>
              <a:t>For affected sectors consider:</a:t>
            </a:r>
          </a:p>
          <a:p>
            <a:pPr lvl="1"/>
            <a:r>
              <a:rPr lang="en-GB" dirty="0"/>
              <a:t>Ability to adapt / resilience</a:t>
            </a:r>
          </a:p>
          <a:p>
            <a:pPr lvl="1"/>
            <a:r>
              <a:rPr lang="en-GB" dirty="0"/>
              <a:t>Changes in land use</a:t>
            </a:r>
          </a:p>
          <a:p>
            <a:pPr lvl="1"/>
            <a:r>
              <a:rPr lang="en-GB" dirty="0"/>
              <a:t>Changes in employment</a:t>
            </a:r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0FD73-1217-FDF7-A10F-3C505AD51798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71134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BFCA-D990-BBE6-942D-9E8BC4D2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remain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1B7046-09AF-CC04-9846-09F13939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540799"/>
            <a:ext cx="8436038" cy="459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Features of social impact:</a:t>
            </a:r>
          </a:p>
          <a:p>
            <a:r>
              <a:rPr lang="en-GB" dirty="0"/>
              <a:t>Indirect secondary impacts, context-specific, hard to quantify, vary through time, differ between groups of people </a:t>
            </a:r>
          </a:p>
          <a:p>
            <a:r>
              <a:rPr lang="en-GB" dirty="0"/>
              <a:t>All are reasons which make assessing social impact difficult and including social impact in PRA a challenge</a:t>
            </a:r>
          </a:p>
          <a:p>
            <a:endParaRPr lang="en-GB" dirty="0"/>
          </a:p>
          <a:p>
            <a:r>
              <a:rPr lang="en-GB" dirty="0"/>
              <a:t>Pressure for faster decision making </a:t>
            </a:r>
          </a:p>
          <a:p>
            <a:r>
              <a:rPr lang="en-GB" dirty="0"/>
              <a:t>Trend for more efficient / simplified pest risk analyses by European NPPOs</a:t>
            </a:r>
          </a:p>
          <a:p>
            <a:r>
              <a:rPr lang="en-GB" dirty="0"/>
              <a:t>Across Europe several pest risk prioritisation systems have been developed, minimal consideration of social impact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AAD3F-6725-81A3-15E9-930B5945E601}"/>
              </a:ext>
            </a:extLst>
          </p:cNvPr>
          <p:cNvSpPr txBox="1"/>
          <p:nvPr/>
        </p:nvSpPr>
        <p:spPr>
          <a:xfrm>
            <a:off x="76200" y="6432006"/>
            <a:ext cx="8741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MacLeod &amp; Lloyd (2020) The emergence of prioritisation systems …. </a:t>
            </a:r>
            <a:r>
              <a:rPr lang="en-GB" sz="1600" dirty="0" err="1">
                <a:solidFill>
                  <a:srgbClr val="00B050"/>
                </a:solidFill>
              </a:rPr>
              <a:t>Emerg</a:t>
            </a:r>
            <a:r>
              <a:rPr lang="en-GB" sz="1600" dirty="0">
                <a:solidFill>
                  <a:srgbClr val="00B050"/>
                </a:solidFill>
              </a:rPr>
              <a:t> Topics Life Sci, 4(5), 463-471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3EC72-D440-01C6-3E32-FFC01FBE322E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009072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18" name="Rectangle 2">
            <a:extLst>
              <a:ext uri="{FF2B5EF4-FFF2-40B4-BE49-F238E27FC236}">
                <a16:creationId xmlns:a16="http://schemas.microsoft.com/office/drawing/2014/main" id="{7A1CB31C-AEFD-41E8-B5FD-90E35BF4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Conclusions</a:t>
            </a:r>
          </a:p>
        </p:txBody>
      </p:sp>
      <p:sp>
        <p:nvSpPr>
          <p:cNvPr id="2569219" name="Rectangle 3">
            <a:extLst>
              <a:ext uri="{FF2B5EF4-FFF2-40B4-BE49-F238E27FC236}">
                <a16:creationId xmlns:a16="http://schemas.microsoft.com/office/drawing/2014/main" id="{DAD3D05E-3F1E-4CDE-BF71-2AA01202A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ISPMs do not explain well what social impacts are or how they can be assessed </a:t>
            </a:r>
          </a:p>
          <a:p>
            <a:pPr marL="457200" lvl="1" indent="0">
              <a:buNone/>
            </a:pPr>
            <a:r>
              <a:rPr lang="en-GB" i="1" dirty="0"/>
              <a:t>but ISPMs on PRA do not describe “how to assess” any risk elements, instead they describe “what to consider”  </a:t>
            </a:r>
          </a:p>
          <a:p>
            <a:pPr marL="0" indent="0">
              <a:buNone/>
            </a:pPr>
            <a:r>
              <a:rPr lang="en-GB" dirty="0"/>
              <a:t>Recognised that plants are an essential economic, environmental and social asset </a:t>
            </a:r>
          </a:p>
          <a:p>
            <a:pPr marL="0" indent="0">
              <a:buNone/>
            </a:pPr>
            <a:r>
              <a:rPr lang="en-GB" dirty="0"/>
              <a:t>Social impacts considered secondary to economic and environmental impacts - Neglected because hard to quantify or lack of understanding?</a:t>
            </a:r>
          </a:p>
          <a:p>
            <a:pPr marL="0" indent="0">
              <a:buNone/>
            </a:pPr>
            <a:r>
              <a:rPr lang="en-GB" dirty="0"/>
              <a:t>Methods to incorporate social impacts can be developed (simple – complex)</a:t>
            </a:r>
          </a:p>
          <a:p>
            <a:pPr marL="0" indent="0">
              <a:buNone/>
            </a:pPr>
            <a:r>
              <a:rPr lang="en-GB" dirty="0"/>
              <a:t>Including social impact within PRA would provide a more comprehensive understanding of the range of impacts caused by plant pests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19509-6AA5-4FE8-4BF9-2C88BD7C4545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7144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A7DA-D570-E3AD-96FD-D8B1159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Addressing the 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8DC-9290-5709-9D25-110F1A51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Defra funded a project to investigate and better understand social impact for PRA</a:t>
            </a:r>
          </a:p>
          <a:p>
            <a:pPr marL="0" indent="0">
              <a:buNone/>
            </a:pPr>
            <a:r>
              <a:rPr lang="en-GB" dirty="0"/>
              <a:t>Literature study by social scientist working with PRA specialists </a:t>
            </a:r>
          </a:p>
          <a:p>
            <a:r>
              <a:rPr lang="en-GB" dirty="0"/>
              <a:t>social science literature / risk literature / sample of Defra PRAs</a:t>
            </a:r>
          </a:p>
          <a:p>
            <a:pPr marL="0" indent="0">
              <a:buNone/>
            </a:pPr>
            <a:r>
              <a:rPr lang="en-GB" dirty="0"/>
              <a:t>Project had 5 main questions to consider: </a:t>
            </a:r>
          </a:p>
          <a:p>
            <a:pPr marL="914400" lvl="2" indent="-457200">
              <a:spcBef>
                <a:spcPts val="0"/>
              </a:spcBef>
              <a:buNone/>
            </a:pPr>
            <a:r>
              <a:rPr lang="en-GB" dirty="0"/>
              <a:t>Q1) What is meant by the term “social impact”?</a:t>
            </a:r>
          </a:p>
          <a:p>
            <a:pPr marL="914400" lvl="2" indent="-457200">
              <a:spcBef>
                <a:spcPts val="0"/>
              </a:spcBef>
              <a:buNone/>
            </a:pPr>
            <a:endParaRPr lang="en-GB" dirty="0"/>
          </a:p>
          <a:p>
            <a:pPr marL="914400" lvl="2" indent="-457200">
              <a:spcBef>
                <a:spcPts val="0"/>
              </a:spcBef>
              <a:buNone/>
            </a:pPr>
            <a:r>
              <a:rPr lang="en-GB" dirty="0"/>
              <a:t>Q2) Are there frameworks to study social impacts in other disciplines  which could be informative?</a:t>
            </a:r>
          </a:p>
          <a:p>
            <a:pPr marL="914400" lvl="2" indent="-457200">
              <a:spcBef>
                <a:spcPts val="0"/>
              </a:spcBef>
              <a:buNone/>
            </a:pPr>
            <a:endParaRPr lang="en-GB" dirty="0"/>
          </a:p>
          <a:p>
            <a:pPr marL="914400" lvl="2" indent="-457200">
              <a:spcBef>
                <a:spcPts val="0"/>
              </a:spcBef>
              <a:buNone/>
            </a:pPr>
            <a:r>
              <a:rPr lang="en-GB" dirty="0"/>
              <a:t>Q3) What do PRA standards (ISPMs) say about social impact?</a:t>
            </a:r>
          </a:p>
          <a:p>
            <a:pPr marL="914400" lvl="2" indent="-457200">
              <a:spcBef>
                <a:spcPts val="0"/>
              </a:spcBef>
              <a:buNone/>
            </a:pPr>
            <a:endParaRPr lang="en-GB" dirty="0"/>
          </a:p>
          <a:p>
            <a:pPr marL="914400" lvl="2" indent="-457200">
              <a:spcBef>
                <a:spcPts val="0"/>
              </a:spcBef>
              <a:buNone/>
            </a:pPr>
            <a:r>
              <a:rPr lang="en-GB" dirty="0"/>
              <a:t>Q4) What social impacts have been assessed in Defra PRAs?</a:t>
            </a:r>
          </a:p>
          <a:p>
            <a:pPr marL="914400" lvl="2" indent="-457200">
              <a:spcBef>
                <a:spcPts val="0"/>
              </a:spcBef>
              <a:buNone/>
            </a:pPr>
            <a:endParaRPr lang="en-GB" dirty="0"/>
          </a:p>
          <a:p>
            <a:pPr marL="914400" lvl="2" indent="-457200">
              <a:spcBef>
                <a:spcPts val="0"/>
              </a:spcBef>
              <a:buNone/>
            </a:pPr>
            <a:r>
              <a:rPr lang="en-GB" dirty="0"/>
              <a:t>Q5) What categories, ranking scales and descriptors could be used when assessing social impact?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381AA-B828-4EF8-13E5-8CD46C90F821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7188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18" name="Rectangle 2">
            <a:extLst>
              <a:ext uri="{FF2B5EF4-FFF2-40B4-BE49-F238E27FC236}">
                <a16:creationId xmlns:a16="http://schemas.microsoft.com/office/drawing/2014/main" id="{7A1CB31C-AEFD-41E8-B5FD-90E35BF4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Thank you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E1C04-A31F-4623-19B4-C7BB693C443E}"/>
              </a:ext>
            </a:extLst>
          </p:cNvPr>
          <p:cNvSpPr txBox="1"/>
          <p:nvPr/>
        </p:nvSpPr>
        <p:spPr>
          <a:xfrm>
            <a:off x="8794377" y="6511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61712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A7DA-D570-E3AD-96FD-D8B1159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Q1) What is meant by the term “social impact”?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8DC-9290-5709-9D25-110F1A51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Social impact refers to the effects experienced, physically, cognitively or emotionally by humans when some change occurs in an aspect of human life</a:t>
            </a:r>
          </a:p>
          <a:p>
            <a:pPr marL="0" indent="0">
              <a:buNone/>
            </a:pPr>
            <a:r>
              <a:rPr lang="en-GB" dirty="0"/>
              <a:t>Scale of impact can be at an individual or group level: includes households, families, communities and wider society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E347D-76DB-3BB1-D1B3-CE5A1498B2FC}"/>
              </a:ext>
            </a:extLst>
          </p:cNvPr>
          <p:cNvSpPr txBox="1"/>
          <p:nvPr/>
        </p:nvSpPr>
        <p:spPr>
          <a:xfrm>
            <a:off x="476250" y="6404313"/>
            <a:ext cx="9256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Becker H.A. &amp; </a:t>
            </a:r>
            <a:r>
              <a:rPr lang="en-GB" sz="1600" dirty="0" err="1">
                <a:solidFill>
                  <a:srgbClr val="00B050"/>
                </a:solidFill>
              </a:rPr>
              <a:t>Vanclay</a:t>
            </a:r>
            <a:r>
              <a:rPr lang="en-GB" sz="1600" dirty="0">
                <a:solidFill>
                  <a:srgbClr val="00B050"/>
                </a:solidFill>
              </a:rPr>
              <a:t> F. (eds) (2003) </a:t>
            </a:r>
            <a:r>
              <a:rPr lang="en-GB" sz="1600" i="1" dirty="0">
                <a:solidFill>
                  <a:srgbClr val="00B050"/>
                </a:solidFill>
              </a:rPr>
              <a:t>The International Handbook of Social Impact Assessment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9C5755-CF4C-6B5E-AF45-8CCF0A97223B}"/>
              </a:ext>
            </a:extLst>
          </p:cNvPr>
          <p:cNvGrpSpPr/>
          <p:nvPr/>
        </p:nvGrpSpPr>
        <p:grpSpPr>
          <a:xfrm>
            <a:off x="399899" y="3438525"/>
            <a:ext cx="8471852" cy="2854232"/>
            <a:chOff x="399899" y="3438525"/>
            <a:chExt cx="8471852" cy="28542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6F5CE3-6575-0636-B661-D30EAC603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80" t="27757" r="61441" b="52819"/>
            <a:stretch/>
          </p:blipFill>
          <p:spPr>
            <a:xfrm>
              <a:off x="399899" y="3438525"/>
              <a:ext cx="1691868" cy="1485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42021E-5ED8-2C3A-2F70-09BA57F1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520" t="33846" r="60417" b="45385"/>
            <a:stretch/>
          </p:blipFill>
          <p:spPr>
            <a:xfrm>
              <a:off x="2025296" y="3590138"/>
              <a:ext cx="4187760" cy="19579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2D00B5-D4F6-C9B4-1E3A-592DEC0A7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432" t="31730" r="17500" b="30385"/>
            <a:stretch/>
          </p:blipFill>
          <p:spPr>
            <a:xfrm>
              <a:off x="6030860" y="4416331"/>
              <a:ext cx="2840891" cy="187642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B8CFE7-C510-A761-353E-A9197FC7461B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11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B6BF-37C3-E2E7-F2BF-377C638D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social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B6615-290A-395F-14EE-CE1F5D5B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Social impacts are often </a:t>
            </a:r>
          </a:p>
          <a:p>
            <a:r>
              <a:rPr lang="en-GB" dirty="0"/>
              <a:t>indirect secondary impacts </a:t>
            </a:r>
          </a:p>
          <a:p>
            <a:r>
              <a:rPr lang="en-GB" dirty="0"/>
              <a:t>context-specific </a:t>
            </a:r>
          </a:p>
          <a:p>
            <a:r>
              <a:rPr lang="en-GB" dirty="0"/>
              <a:t>hard to quantify </a:t>
            </a:r>
          </a:p>
          <a:p>
            <a:r>
              <a:rPr lang="en-GB" dirty="0"/>
              <a:t>vary through time </a:t>
            </a:r>
          </a:p>
          <a:p>
            <a:r>
              <a:rPr lang="en-GB" dirty="0"/>
              <a:t>differ between groups of people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All are reasons which make assessing social impact difficult and including social impact in PRA a challenge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FBDB6-A20B-B0F0-A085-B91CF8A49A9C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00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A7DA-D570-E3AD-96FD-D8B1159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Q2) Are there frameworks from other disciplines which could be informative?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8DC-9290-5709-9D25-110F1A51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Social impact assessment </a:t>
            </a:r>
          </a:p>
          <a:p>
            <a:pPr marL="0" indent="0">
              <a:buNone/>
            </a:pPr>
            <a:r>
              <a:rPr lang="en-GB" dirty="0"/>
              <a:t>	- planned interventions</a:t>
            </a:r>
          </a:p>
          <a:p>
            <a:pPr marL="0" indent="0">
              <a:buNone/>
            </a:pPr>
            <a:r>
              <a:rPr lang="en-GB" dirty="0"/>
              <a:t>Ecosystem services assessment </a:t>
            </a:r>
          </a:p>
          <a:p>
            <a:pPr marL="0" indent="0">
              <a:buNone/>
            </a:pPr>
            <a:r>
              <a:rPr lang="en-GB" dirty="0"/>
              <a:t>	- (could be used for all types of impacts?)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E347D-76DB-3BB1-D1B3-CE5A1498B2FC}"/>
              </a:ext>
            </a:extLst>
          </p:cNvPr>
          <p:cNvSpPr txBox="1"/>
          <p:nvPr/>
        </p:nvSpPr>
        <p:spPr>
          <a:xfrm>
            <a:off x="476250" y="6404313"/>
            <a:ext cx="9256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Becker H.A. &amp; </a:t>
            </a:r>
            <a:r>
              <a:rPr lang="en-GB" sz="1600" dirty="0" err="1">
                <a:solidFill>
                  <a:srgbClr val="00B050"/>
                </a:solidFill>
              </a:rPr>
              <a:t>Vanclay</a:t>
            </a:r>
            <a:r>
              <a:rPr lang="en-GB" sz="1600" dirty="0">
                <a:solidFill>
                  <a:srgbClr val="00B050"/>
                </a:solidFill>
              </a:rPr>
              <a:t> F. (eds) (2003) </a:t>
            </a:r>
            <a:r>
              <a:rPr lang="en-GB" sz="1600" i="1" dirty="0">
                <a:solidFill>
                  <a:srgbClr val="00B050"/>
                </a:solidFill>
              </a:rPr>
              <a:t>The International Handbook of Social Impact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A2A39-B46B-6C2F-A5DB-029E47F2F723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9050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A7DA-D570-E3AD-96FD-D8B1159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impact assessment (SIA)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8DC-9290-5709-9D25-110F1A51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Much of the literature on social impacts relates to social impact assessment </a:t>
            </a:r>
          </a:p>
          <a:p>
            <a:pPr marL="0" indent="0">
              <a:buNone/>
            </a:pPr>
            <a:r>
              <a:rPr lang="en-GB" dirty="0"/>
              <a:t>SIA is a formal process used by social scientists when evaluating planned development projects or policy programmes, </a:t>
            </a:r>
          </a:p>
          <a:p>
            <a:pPr marL="0" indent="0">
              <a:buNone/>
            </a:pPr>
            <a:r>
              <a:rPr lang="en-GB" dirty="0"/>
              <a:t>SIA used to identify potential undesirable impacts so that impacts can be avoided or minimised</a:t>
            </a:r>
          </a:p>
          <a:p>
            <a:pPr marL="0" indent="0">
              <a:buNone/>
            </a:pPr>
            <a:r>
              <a:rPr lang="en-GB" dirty="0"/>
              <a:t>Categories of impacts considered in some social impact assessments: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E347D-76DB-3BB1-D1B3-CE5A1498B2FC}"/>
              </a:ext>
            </a:extLst>
          </p:cNvPr>
          <p:cNvSpPr txBox="1"/>
          <p:nvPr/>
        </p:nvSpPr>
        <p:spPr>
          <a:xfrm>
            <a:off x="476250" y="6404313"/>
            <a:ext cx="9256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00B050"/>
                </a:solidFill>
              </a:rPr>
              <a:t>Vanclay</a:t>
            </a:r>
            <a:r>
              <a:rPr lang="en-GB" sz="1600" dirty="0">
                <a:solidFill>
                  <a:srgbClr val="00B050"/>
                </a:solidFill>
              </a:rPr>
              <a:t> F. (1999) Social impact assessment. In: </a:t>
            </a:r>
            <a:r>
              <a:rPr lang="en-GB" sz="1600" i="1" dirty="0">
                <a:solidFill>
                  <a:srgbClr val="00B050"/>
                </a:solidFill>
              </a:rPr>
              <a:t>Handbook of Environmental Impact Assessment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45F442-AC06-5C5A-1CFA-A7166C3BB6B3}"/>
              </a:ext>
            </a:extLst>
          </p:cNvPr>
          <p:cNvSpPr txBox="1">
            <a:spLocks/>
          </p:cNvSpPr>
          <p:nvPr/>
        </p:nvSpPr>
        <p:spPr bwMode="auto">
          <a:xfrm>
            <a:off x="592139" y="4217326"/>
            <a:ext cx="3465512" cy="17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Way of life </a:t>
            </a:r>
          </a:p>
          <a:p>
            <a:r>
              <a:rPr lang="en-GB" dirty="0"/>
              <a:t>Culture </a:t>
            </a:r>
          </a:p>
          <a:p>
            <a:r>
              <a:rPr lang="en-GB" dirty="0"/>
              <a:t>Community </a:t>
            </a:r>
          </a:p>
          <a:p>
            <a:r>
              <a:rPr lang="en-GB" dirty="0"/>
              <a:t>Political systems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E97A42-8E5C-C942-2CFD-02F3851FD074}"/>
              </a:ext>
            </a:extLst>
          </p:cNvPr>
          <p:cNvSpPr txBox="1">
            <a:spLocks/>
          </p:cNvSpPr>
          <p:nvPr/>
        </p:nvSpPr>
        <p:spPr bwMode="auto">
          <a:xfrm>
            <a:off x="4230688" y="4217326"/>
            <a:ext cx="3903661" cy="19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Environment </a:t>
            </a:r>
          </a:p>
          <a:p>
            <a:r>
              <a:rPr lang="en-GB" dirty="0"/>
              <a:t>Health and well-being </a:t>
            </a:r>
          </a:p>
          <a:p>
            <a:r>
              <a:rPr lang="en-GB" dirty="0"/>
              <a:t>Personal and property rights </a:t>
            </a:r>
          </a:p>
          <a:p>
            <a:r>
              <a:rPr lang="en-GB" dirty="0"/>
              <a:t>Fears and aspirations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AF5A5-F813-55FC-BDF6-2DBF4372B364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9277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A140-D046-7762-8AA6-7AB0DDC3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Categories in more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EDF2-09A1-96A6-C3E0-AC191C70F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4A80C53-17F5-3416-32BF-7DDD2707B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576240"/>
              </p:ext>
            </p:extLst>
          </p:nvPr>
        </p:nvGraphicFramePr>
        <p:xfrm>
          <a:off x="437360" y="1533178"/>
          <a:ext cx="8554239" cy="5026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Social impact category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Detailed explanation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Way of life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How people live, work, play, and interact with one another on a day-to-day basis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Culture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Shared customs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, beliefs, values, and language or dialect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Community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Cohesion, stability, character, services, and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facilities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Political systems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The extent to which people are able to participate in decisions that affect their lives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The level of democratisation that is taking place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Environment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Quality of the air and water that people use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The availability and quality of the food that people eat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The level of hazard or risk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dust, and noise to which people are exposed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People’s physical safety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People’s access to and control over resources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Health and well-being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WHO definition: ‘‘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effectLst/>
                        </a:rPr>
                        <a:t>a state of complete physical, mental, and social well-being, not merely the absence of disease or infirmity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’’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Personal and property rights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Whether people are economically affected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Whether people experience personal disadvantage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, which may include a violation of their civil liberties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Fears and aspirations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Peoples’ perceptions about their safety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Peoples’ fears about the future of their community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Peoples’ aspirations for their future and the future of their children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E84124-276D-8C5C-0562-A975A6F6711A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238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A7DA-D570-E3AD-96FD-D8B1159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impact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8DC-9290-5709-9D25-110F1A51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Variety of approaches used when conducting social impact assessments</a:t>
            </a:r>
          </a:p>
          <a:p>
            <a:pPr marL="0" indent="0">
              <a:buNone/>
            </a:pPr>
            <a:r>
              <a:rPr lang="en-GB" dirty="0"/>
              <a:t>Some approaches use different categories when evaluating planned interventions: </a:t>
            </a:r>
          </a:p>
          <a:p>
            <a:r>
              <a:rPr lang="en-GB" dirty="0"/>
              <a:t>Population characteristics </a:t>
            </a:r>
          </a:p>
          <a:p>
            <a:r>
              <a:rPr lang="en-GB" dirty="0"/>
              <a:t>Community and institutional structures </a:t>
            </a:r>
          </a:p>
          <a:p>
            <a:r>
              <a:rPr lang="en-GB" dirty="0"/>
              <a:t>Political and social resources </a:t>
            </a:r>
          </a:p>
          <a:p>
            <a:r>
              <a:rPr lang="en-GB" dirty="0"/>
              <a:t>Individual and family changes </a:t>
            </a:r>
          </a:p>
          <a:p>
            <a:r>
              <a:rPr lang="en-GB" dirty="0"/>
              <a:t>Community resources</a:t>
            </a:r>
          </a:p>
          <a:p>
            <a:endParaRPr lang="en-GB" dirty="0"/>
          </a:p>
          <a:p>
            <a:r>
              <a:rPr lang="en-GB" dirty="0"/>
              <a:t>BUT social impact assessment used for planned interventions; not pest outbreaks (unplanned)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1CBC1-8305-4E66-0ED3-C2FCD9051674}"/>
              </a:ext>
            </a:extLst>
          </p:cNvPr>
          <p:cNvSpPr txBox="1"/>
          <p:nvPr/>
        </p:nvSpPr>
        <p:spPr>
          <a:xfrm>
            <a:off x="8834718" y="65119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70359788"/>
      </p:ext>
    </p:extLst>
  </p:cSld>
  <p:clrMapOvr>
    <a:masterClrMapping/>
  </p:clrMapOvr>
</p:sld>
</file>

<file path=ppt/theme/theme1.xml><?xml version="1.0" encoding="utf-8"?>
<a:theme xmlns:a="http://schemas.openxmlformats.org/drawingml/2006/main" name="DEFRA">
  <a:themeElements>
    <a:clrScheme name="Defra palette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RA" id="{0FEDBDD0-715C-48EF-B172-68F2A34B54C0}" vid="{DA5E7FA5-B4BB-4489-862C-8B1C24270A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k85d23755b3a46b5a51451cf336b2e9b xmlns="662745e8-e224-48e8-a2e3-254862b8c2f5">
      <Terms xmlns="http://schemas.microsoft.com/office/infopath/2007/PartnerControls"/>
    </k85d23755b3a46b5a51451cf336b2e9b>
    <Topic xmlns="662745e8-e224-48e8-a2e3-254862b8c2f5">Documents_for_commenting</Topic>
    <HOMigrated xmlns="662745e8-e224-48e8-a2e3-254862b8c2f5">false</HOMigrated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Defra Group</TermName>
          <TermId xmlns="http://schemas.microsoft.com/office/infopath/2007/PartnerControls">0867f7b3-e76e-40ca-bb1f-5ba341a49230</TermId>
        </TermInfo>
      </Terms>
    </ddeb1fd0a9ad4436a96525d34737dc44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TaxCatchAll xmlns="662745e8-e224-48e8-a2e3-254862b8c2f5">
      <Value>6</Value>
      <Value>10</Value>
      <Value>9</Value>
      <Value>8</Value>
      <Value>7</Value>
    </TaxCatchAll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Core Defra</TermName>
          <TermId xmlns="http://schemas.microsoft.com/office/infopath/2007/PartnerControls">026223dd-2e56-4615-868d-7c5bfd566810</TermId>
        </TermInfo>
      </Terms>
    </fe59e9859d6a491389c5b03567f5dda5>
    <Team xmlns="662745e8-e224-48e8-a2e3-254862b8c2f5">Risk and Horizon Scanning</Team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  <lcf76f155ced4ddcb4097134ff3c332f xmlns="f62bfca4-7bc9-4ae5-bb64-357ed9102194" xsi:nil="true"/>
  </documentManagement>
</p:properties>
</file>

<file path=customXml/item3.xml><?xml version="1.0" encoding="utf-8"?>
<?mso-contentType ?>
<SharedContentType xmlns="Microsoft.SharePoint.Taxonomy.ContentTypeSync" SourceId="d1117845-93f6-4da3-abaa-fcb4fa669c78" ContentTypeId="0x010100A5BF1C78D9F64B679A5EBDE1C6598EBC0102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efra PowerPoint" ma:contentTypeID="0x010100A5BF1C78D9F64B679A5EBDE1C6598EBC01020015F8CD92594D2147A1667F06F817E389" ma:contentTypeVersion="6" ma:contentTypeDescription="Create a new document." ma:contentTypeScope="" ma:versionID="2f389a39bd3f8c3157d071f07d70b12a">
  <xsd:schema xmlns:xsd="http://www.w3.org/2001/XMLSchema" xmlns:xs="http://www.w3.org/2001/XMLSchema" xmlns:p="http://schemas.microsoft.com/office/2006/metadata/properties" xmlns:ns2="662745e8-e224-48e8-a2e3-254862b8c2f5" xmlns:ns3="f62bfca4-7bc9-4ae5-bb64-357ed9102194" targetNamespace="http://schemas.microsoft.com/office/2006/metadata/properties" ma:root="true" ma:fieldsID="2cbf4cd15541849b44a91b58440e65d6" ns2:_="" ns3:_="">
    <xsd:import namespace="662745e8-e224-48e8-a2e3-254862b8c2f5"/>
    <xsd:import namespace="f62bfca4-7bc9-4ae5-bb64-357ed9102194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826950b-c9ad-4c44-aeac-6a210a878ad3}" ma:internalName="TaxCatchAll" ma:showField="CatchAllData" ma:web="6dfd283e-d7c6-4db4-b263-522c893cd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826950b-c9ad-4c44-aeac-6a210a878ad3}" ma:internalName="TaxCatchAllLabel" ma:readOnly="true" ma:showField="CatchAllDataLabel" ma:web="6dfd283e-d7c6-4db4-b263-522c893cd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Risk and Horizon Scanning" ma:internalName="Team">
      <xsd:simpleType>
        <xsd:restriction base="dms:Text"/>
      </xsd:simpleType>
    </xsd:element>
    <xsd:element name="Topic" ma:index="20" nillable="true" ma:displayName="Topic" ma:default="PHRG-2013-on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Internal Defra Group|0867f7b3-e76e-40ca-bb1f-5ba341a49230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Core Defra|026223dd-2e56-4615-868d-7c5bfd56681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bfca4-7bc9-4ae5-bb64-357ed910219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21A650-A2DA-4B07-AD11-3F96946C7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C100A7-7994-492A-8BED-84C46D4CD1AE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f62bfca4-7bc9-4ae5-bb64-357ed9102194"/>
    <ds:schemaRef ds:uri="http://purl.org/dc/elements/1.1/"/>
    <ds:schemaRef ds:uri="http://schemas.openxmlformats.org/package/2006/metadata/core-properties"/>
    <ds:schemaRef ds:uri="662745e8-e224-48e8-a2e3-254862b8c2f5"/>
  </ds:schemaRefs>
</ds:datastoreItem>
</file>

<file path=customXml/itemProps3.xml><?xml version="1.0" encoding="utf-8"?>
<ds:datastoreItem xmlns:ds="http://schemas.openxmlformats.org/officeDocument/2006/customXml" ds:itemID="{FF25A409-F63D-40B2-AE43-C4471482D69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F642501-BAED-491A-8100-52D4E9B721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745e8-e224-48e8-a2e3-254862b8c2f5"/>
    <ds:schemaRef ds:uri="f62bfca4-7bc9-4ae5-bb64-357ed9102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DEFRA</Template>
  <TotalTime>2541</TotalTime>
  <Words>2770</Words>
  <Application>Microsoft Office PowerPoint</Application>
  <PresentationFormat>On-screen Show (4:3)</PresentationFormat>
  <Paragraphs>405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DEFRA</vt:lpstr>
      <vt:lpstr>Collaboration with social scientists for a better understanding of social impacts within PRA   Dr Alan MacLeod                             Dr Clare Hall Defra                                                Forest Research  York                                                  Northern Research Station  United Kingdom                               United Kingdom    IPRRG Meeting, Kenya September 21-24th 2023 </vt:lpstr>
      <vt:lpstr>Problem: understanding social impacts</vt:lpstr>
      <vt:lpstr>Addressing the problem </vt:lpstr>
      <vt:lpstr>Q1) What is meant by the term “social impact”?</vt:lpstr>
      <vt:lpstr>Features of social impact</vt:lpstr>
      <vt:lpstr>Q2) Are there frameworks from other disciplines which could be informative? </vt:lpstr>
      <vt:lpstr>Social impact assessment (SIA)</vt:lpstr>
      <vt:lpstr>Categories in more detail</vt:lpstr>
      <vt:lpstr>Social impact assessment</vt:lpstr>
      <vt:lpstr>Ecosystem services framework</vt:lpstr>
      <vt:lpstr>Ecosystem services framework</vt:lpstr>
      <vt:lpstr>Symbolic plants e.g. National flowers</vt:lpstr>
      <vt:lpstr>Complex relationships between ES and human well-being</vt:lpstr>
      <vt:lpstr>Human health and well-being </vt:lpstr>
      <vt:lpstr>Q3) What do PRA standards say about social impact?</vt:lpstr>
      <vt:lpstr>Q3) What do PRA standards say about social impact?</vt:lpstr>
      <vt:lpstr>Subordinate to environmental impact?</vt:lpstr>
      <vt:lpstr>Examples of plant pests causing social impact</vt:lpstr>
      <vt:lpstr>Classic example: Potato late blight</vt:lpstr>
      <vt:lpstr>Efforts to assess social impact</vt:lpstr>
      <vt:lpstr>Example: Southern pine beetle (Dendroctonus frontalis (Col: Curculionidae)</vt:lpstr>
      <vt:lpstr>Q4) What social impacts have featured in UK PRAs?</vt:lpstr>
      <vt:lpstr>Social impacts widen with host diversity</vt:lpstr>
      <vt:lpstr>Q5) What ranking scales and descriptors could be used for social impact? </vt:lpstr>
      <vt:lpstr>Developing a scheme to consider social impact </vt:lpstr>
      <vt:lpstr>Developing a scheme to consider social impact – adding detail / complexity</vt:lpstr>
      <vt:lpstr>Developing a scheme to consider social impact – adding more detail / complexity</vt:lpstr>
      <vt:lpstr>Challenges remain</vt:lpstr>
      <vt:lpstr>Conclusions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Korycinska, Anastasia</dc:creator>
  <cp:lastModifiedBy>MacLeod, Alan</cp:lastModifiedBy>
  <cp:revision>197</cp:revision>
  <dcterms:created xsi:type="dcterms:W3CDTF">2022-06-16T13:22:48Z</dcterms:created>
  <dcterms:modified xsi:type="dcterms:W3CDTF">2023-09-20T13:33:53Z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tionType">
    <vt:lpwstr/>
  </property>
  <property fmtid="{D5CDD505-2E9C-101B-9397-08002B2CF9AE}" pid="3" name="Distribution">
    <vt:lpwstr>9;#Internal Defra Group|0867f7b3-e76e-40ca-bb1f-5ba341a49230</vt:lpwstr>
  </property>
  <property fmtid="{D5CDD505-2E9C-101B-9397-08002B2CF9AE}" pid="4" name="HOCopyrightLevel">
    <vt:lpwstr>7;#Crown|69589897-2828-4761-976e-717fd8e631c9</vt:lpwstr>
  </property>
  <property fmtid="{D5CDD505-2E9C-101B-9397-08002B2CF9AE}" pid="5" name="HOGovernmentSecurityClassification">
    <vt:lpwstr>6;#Official|14c80daa-741b-422c-9722-f71693c9ede4</vt:lpwstr>
  </property>
  <property fmtid="{D5CDD505-2E9C-101B-9397-08002B2CF9AE}" pid="6" name="HOSiteType">
    <vt:lpwstr>10;#Team|ff0485df-0575-416f-802f-e999165821b7</vt:lpwstr>
  </property>
  <property fmtid="{D5CDD505-2E9C-101B-9397-08002B2CF9AE}" pid="7" name="OrganisationalUnit">
    <vt:lpwstr>8;#Core Defra|026223dd-2e56-4615-868d-7c5bfd566810</vt:lpwstr>
  </property>
  <property fmtid="{D5CDD505-2E9C-101B-9397-08002B2CF9AE}" pid="8" name="ContentTypeId">
    <vt:lpwstr>0x010100A5BF1C78D9F64B679A5EBDE1C6598EBC01020015F8CD92594D2147A1667F06F817E389</vt:lpwstr>
  </property>
  <property fmtid="{D5CDD505-2E9C-101B-9397-08002B2CF9AE}" pid="9" name="MediaServiceImageTags">
    <vt:lpwstr/>
  </property>
</Properties>
</file>