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6" r:id="rId7"/>
  </p:sldMasterIdLst>
  <p:notesMasterIdLst>
    <p:notesMasterId r:id="rId20"/>
  </p:notesMasterIdLst>
  <p:sldIdLst>
    <p:sldId id="317" r:id="rId8"/>
    <p:sldId id="679" r:id="rId9"/>
    <p:sldId id="304" r:id="rId10"/>
    <p:sldId id="680" r:id="rId11"/>
    <p:sldId id="684" r:id="rId12"/>
    <p:sldId id="681" r:id="rId13"/>
    <p:sldId id="682" r:id="rId14"/>
    <p:sldId id="296" r:id="rId15"/>
    <p:sldId id="678" r:id="rId16"/>
    <p:sldId id="683" r:id="rId17"/>
    <p:sldId id="686" r:id="rId18"/>
    <p:sldId id="685" r:id="rId19"/>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4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1" autoAdjust="0"/>
    <p:restoredTop sz="59342" autoAdjust="0"/>
  </p:normalViewPr>
  <p:slideViewPr>
    <p:cSldViewPr snapToGrid="0">
      <p:cViewPr varScale="1">
        <p:scale>
          <a:sx n="103" d="100"/>
          <a:sy n="103" d="100"/>
        </p:scale>
        <p:origin x="92" y="100"/>
      </p:cViewPr>
      <p:guideLst/>
    </p:cSldViewPr>
  </p:slideViewPr>
  <p:outlineViewPr>
    <p:cViewPr>
      <p:scale>
        <a:sx n="33" d="100"/>
        <a:sy n="33" d="100"/>
      </p:scale>
      <p:origin x="0" y="-22104"/>
    </p:cViewPr>
  </p:outlineViewPr>
  <p:notesTextViewPr>
    <p:cViewPr>
      <p:scale>
        <a:sx n="3" d="2"/>
        <a:sy n="3" d="2"/>
      </p:scale>
      <p:origin x="0" y="0"/>
    </p:cViewPr>
  </p:notesTextViewPr>
  <p:sorterViewPr>
    <p:cViewPr>
      <p:scale>
        <a:sx n="160" d="100"/>
        <a:sy n="160" d="100"/>
      </p:scale>
      <p:origin x="0" y="-4092"/>
    </p:cViewPr>
  </p:sorterViewPr>
  <p:notesViewPr>
    <p:cSldViewPr snapToGrid="0">
      <p:cViewPr varScale="1">
        <p:scale>
          <a:sx n="77" d="100"/>
          <a:sy n="77" d="100"/>
        </p:scale>
        <p:origin x="31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8F1F293-29FC-4627-BA0B-40F7A757B314}" type="datetimeFigureOut">
              <a:rPr lang="en-IE" smtClean="0"/>
              <a:t>23/09/2023</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4F72D964-A364-4866-A632-0F1BAF759978}" type="slidenum">
              <a:rPr lang="en-IE" smtClean="0"/>
              <a:t>‹#›</a:t>
            </a:fld>
            <a:endParaRPr lang="en-IE"/>
          </a:p>
        </p:txBody>
      </p:sp>
    </p:spTree>
    <p:extLst>
      <p:ext uri="{BB962C8B-B14F-4D97-AF65-F5344CB8AC3E}">
        <p14:creationId xmlns:p14="http://schemas.microsoft.com/office/powerpoint/2010/main" val="276689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F72D964-A364-4866-A632-0F1BAF759978}" type="slidenum">
              <a:rPr lang="en-IE" smtClean="0"/>
              <a:t>1</a:t>
            </a:fld>
            <a:endParaRPr lang="en-IE"/>
          </a:p>
        </p:txBody>
      </p:sp>
    </p:spTree>
    <p:extLst>
      <p:ext uri="{BB962C8B-B14F-4D97-AF65-F5344CB8AC3E}">
        <p14:creationId xmlns:p14="http://schemas.microsoft.com/office/powerpoint/2010/main" val="224442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PRAU was set up in 2020 largely as a result of the PH&amp;BSs recommendations for enhancing capacity in the area of risk assessment and anticipation of emerging threats to Irish biosecurity</a:t>
            </a:r>
          </a:p>
          <a:p>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69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main initiatives we have progressed this year the first of which was the creation of the …..</a:t>
            </a:r>
          </a:p>
          <a:p>
            <a:r>
              <a:rPr lang="en-US" dirty="0"/>
              <a:t>This is a webpage launched in October of this year which consists of …</a:t>
            </a:r>
          </a:p>
          <a:p>
            <a:r>
              <a:rPr lang="en-US" dirty="0"/>
              <a:t>These serve as a…..</a:t>
            </a:r>
          </a:p>
          <a:p>
            <a:r>
              <a:rPr lang="en-US" dirty="0"/>
              <a:t>The second is our leadership in the creation of the….</a:t>
            </a:r>
          </a:p>
          <a:p>
            <a:r>
              <a:rPr lang="en-US" dirty="0"/>
              <a:t>We proposed an ….</a:t>
            </a:r>
          </a:p>
          <a:p>
            <a:r>
              <a:rPr lang="en-US" dirty="0"/>
              <a:t>The collective purpose of these 4 initiatives is to raise awareness of threats to Irish biosecurity across multiple sectors: such as third level students entering the workforce and engaged citizen scientists with the aim of enhancing surveillance capacity by raising interest in the area, while also building bridges with our peers in other departments north and south to </a:t>
            </a:r>
            <a:r>
              <a:rPr lang="en-US" dirty="0" err="1"/>
              <a:t>to</a:t>
            </a:r>
            <a:r>
              <a:rPr lang="en-US" dirty="0"/>
              <a:t> have a more joined up approach in the future in the areas </a:t>
            </a:r>
            <a:r>
              <a:rPr lang="en-US"/>
              <a:t>of invasives species. </a:t>
            </a:r>
            <a:endParaRPr lang="en-US" dirty="0"/>
          </a:p>
          <a:p>
            <a:endParaRPr lang="en-US" dirty="0"/>
          </a:p>
        </p:txBody>
      </p:sp>
      <p:sp>
        <p:nvSpPr>
          <p:cNvPr id="4" name="Slide Number Placeholder 3"/>
          <p:cNvSpPr>
            <a:spLocks noGrp="1"/>
          </p:cNvSpPr>
          <p:nvPr>
            <p:ph type="sldNum" sz="quarter" idx="5"/>
          </p:nvPr>
        </p:nvSpPr>
        <p:spPr/>
        <p:txBody>
          <a:bodyPr/>
          <a:lstStyle/>
          <a:p>
            <a:fld id="{F3CFDC43-6191-4A68-B7F5-FA31A540DA80}" type="slidenum">
              <a:rPr lang="en-GB" smtClean="0"/>
              <a:t>8</a:t>
            </a:fld>
            <a:endParaRPr lang="en-GB"/>
          </a:p>
        </p:txBody>
      </p:sp>
    </p:spTree>
    <p:extLst>
      <p:ext uri="{BB962C8B-B14F-4D97-AF65-F5344CB8AC3E}">
        <p14:creationId xmlns:p14="http://schemas.microsoft.com/office/powerpoint/2010/main" val="54890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F72D964-A364-4866-A632-0F1BAF759978}" type="slidenum">
              <a:rPr lang="en-IE" smtClean="0"/>
              <a:t>12</a:t>
            </a:fld>
            <a:endParaRPr lang="en-IE"/>
          </a:p>
        </p:txBody>
      </p:sp>
    </p:spTree>
    <p:extLst>
      <p:ext uri="{BB962C8B-B14F-4D97-AF65-F5344CB8AC3E}">
        <p14:creationId xmlns:p14="http://schemas.microsoft.com/office/powerpoint/2010/main" val="1658074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amp; Subtitl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B20D83C-C2E3-4346-88AC-B7487196EE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29250A53-01EE-492F-9B9F-379F0C060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CBDBD92-54DC-4935-A0DC-998D700794D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34000" y="31178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1B8EECE3-4494-4CEE-8396-61C7F8A2EDA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7057" y="531019"/>
            <a:ext cx="4283075" cy="15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Text"/>
          <p:cNvSpPr txBox="1">
            <a:spLocks noGrp="1"/>
          </p:cNvSpPr>
          <p:nvPr>
            <p:ph type="title"/>
          </p:nvPr>
        </p:nvSpPr>
        <p:spPr>
          <a:xfrm>
            <a:off x="1854485" y="1907006"/>
            <a:ext cx="9448515" cy="2619571"/>
          </a:xfrm>
          <a:prstGeom prst="rect">
            <a:avLst/>
          </a:prstGeom>
        </p:spPr>
        <p:txBody>
          <a:bodyPr anchor="b"/>
          <a:lstStyle>
            <a:lvl1pPr algn="l">
              <a:lnSpc>
                <a:spcPct val="80000"/>
              </a:lnSpc>
              <a:defRPr sz="8000" b="0" i="0" cap="none" spc="-136">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1854485"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9531888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122B17-3B1A-4BEC-8E69-53B8D4C356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altas na hÉireann | Government of Ireland">
            <a:extLst>
              <a:ext uri="{FF2B5EF4-FFF2-40B4-BE49-F238E27FC236}">
                <a16:creationId xmlns:a16="http://schemas.microsoft.com/office/drawing/2014/main" id="{EB67F1CA-8E31-4A92-A73D-6D01E21179F3}"/>
              </a:ext>
            </a:extLst>
          </p:cNvPr>
          <p:cNvSpPr txBox="1">
            <a:spLocks noChangeArrowheads="1"/>
          </p:cNvSpPr>
          <p:nvPr userDrawn="1"/>
        </p:nvSpPr>
        <p:spPr bwMode="auto">
          <a:xfrm>
            <a:off x="720725" y="6305902"/>
            <a:ext cx="4929235" cy="189796"/>
          </a:xfrm>
          <a:prstGeom prst="rect">
            <a:avLst/>
          </a:prstGeom>
          <a:noFill/>
          <a:ln>
            <a:noFill/>
          </a:ln>
        </p:spPr>
        <p:txBody>
          <a:bodyPr wrap="none" lIns="25400" tIns="25400" rIns="25400" bIns="254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4D303206-CECD-4D02-A7BA-70E3F3755501}" type="slidenum">
              <a:rPr lang="uk-UA" altLang="en-US" sz="900" b="1" smtClean="0">
                <a:solidFill>
                  <a:srgbClr val="929292"/>
                </a:solidFill>
                <a:latin typeface="Arial" panose="020B0604020202020204" pitchFamily="34" charset="0"/>
              </a:rPr>
              <a:pPr eaLnBrk="1">
                <a:defRPr/>
              </a:pPr>
              <a:t>‹#›</a:t>
            </a:fld>
            <a:r>
              <a:rPr lang="en-GB" altLang="en-US" sz="900" b="1">
                <a:solidFill>
                  <a:srgbClr val="929292"/>
                </a:solidFill>
                <a:latin typeface="Arial" panose="020B0604020202020204" pitchFamily="34" charset="0"/>
              </a:rPr>
              <a:t>  An Roinn Talmhaíochta, Bia agus Mara </a:t>
            </a:r>
            <a:r>
              <a:rPr lang="en-US" altLang="en-US" sz="900">
                <a:solidFill>
                  <a:srgbClr val="929292"/>
                </a:solidFill>
                <a:latin typeface="Arial" panose="020B0604020202020204" pitchFamily="34" charset="0"/>
              </a:rPr>
              <a:t>| Department of Agriculture, Food and the Marine</a:t>
            </a:r>
          </a:p>
        </p:txBody>
      </p:sp>
      <p:sp>
        <p:nvSpPr>
          <p:cNvPr id="42" name="Title Text"/>
          <p:cNvSpPr txBox="1">
            <a:spLocks noGrp="1"/>
          </p:cNvSpPr>
          <p:nvPr>
            <p:ph type="title"/>
          </p:nvPr>
        </p:nvSpPr>
        <p:spPr>
          <a:xfrm>
            <a:off x="720725" y="473075"/>
            <a:ext cx="9662528" cy="1143000"/>
          </a:xfrm>
          <a:prstGeom prst="rect">
            <a:avLst/>
          </a:prstGeom>
        </p:spPr>
        <p:txBody>
          <a:bodyPr/>
          <a:lstStyle>
            <a:lvl1pPr algn="l">
              <a:lnSpc>
                <a:spcPct val="80000"/>
              </a:lnSpc>
              <a:defRPr sz="4800" b="1" cap="none" spc="-90"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5" y="1777999"/>
            <a:ext cx="5616575" cy="2115822"/>
          </a:xfrm>
          <a:prstGeom prst="rect">
            <a:avLst/>
          </a:prstGeom>
        </p:spPr>
        <p:txBody>
          <a:bodyPr/>
          <a:lstStyle>
            <a:lvl1pPr>
              <a:defRPr sz="3000">
                <a:latin typeface="+mn-lt"/>
              </a:defRPr>
            </a:lvl1pPr>
          </a:lstStyle>
          <a:p>
            <a:pPr lvl="0"/>
            <a:r>
              <a:rPr lang="en-US" noProof="0">
                <a:sym typeface="Open Sans"/>
              </a:rPr>
              <a:t>Click icon to add picture</a:t>
            </a:r>
            <a:endParaRPr lang="en-US" noProof="0" dirty="0">
              <a:sym typeface="Open Sans"/>
            </a:endParaRPr>
          </a:p>
        </p:txBody>
      </p:sp>
      <p:sp>
        <p:nvSpPr>
          <p:cNvPr id="8" name="Picture Placeholder 5"/>
          <p:cNvSpPr>
            <a:spLocks noGrp="1"/>
          </p:cNvSpPr>
          <p:nvPr>
            <p:ph type="pic" sz="quarter" idx="11"/>
          </p:nvPr>
        </p:nvSpPr>
        <p:spPr>
          <a:xfrm>
            <a:off x="6003925" y="4030011"/>
            <a:ext cx="2736000" cy="2070000"/>
          </a:xfrm>
          <a:prstGeom prst="rect">
            <a:avLst/>
          </a:prstGeom>
        </p:spPr>
        <p:txBody>
          <a:bodyPr/>
          <a:lstStyle>
            <a:lvl1pPr>
              <a:defRPr sz="3000">
                <a:latin typeface="+mn-lt"/>
              </a:defRPr>
            </a:lvl1pPr>
          </a:lstStyle>
          <a:p>
            <a:pPr lvl="0"/>
            <a:r>
              <a:rPr lang="en-US" noProof="0">
                <a:sym typeface="Open Sans"/>
              </a:rPr>
              <a:t>Click icon to add picture</a:t>
            </a:r>
            <a:endParaRPr lang="en-US" noProof="0" dirty="0">
              <a:sym typeface="Open Sans"/>
            </a:endParaRPr>
          </a:p>
        </p:txBody>
      </p:sp>
      <p:sp>
        <p:nvSpPr>
          <p:cNvPr id="9" name="Picture Placeholder 5"/>
          <p:cNvSpPr>
            <a:spLocks noGrp="1"/>
          </p:cNvSpPr>
          <p:nvPr>
            <p:ph type="pic" sz="quarter" idx="12"/>
          </p:nvPr>
        </p:nvSpPr>
        <p:spPr>
          <a:xfrm>
            <a:off x="8884500" y="4030011"/>
            <a:ext cx="2736000" cy="2070000"/>
          </a:xfrm>
          <a:prstGeom prst="rect">
            <a:avLst/>
          </a:prstGeom>
        </p:spPr>
        <p:txBody>
          <a:bodyPr/>
          <a:lstStyle>
            <a:lvl1pPr>
              <a:defRPr sz="3000">
                <a:latin typeface="+mn-lt"/>
              </a:defRPr>
            </a:lvl1pPr>
          </a:lstStyle>
          <a:p>
            <a:pPr lvl="0"/>
            <a:r>
              <a:rPr lang="en-US" noProof="0">
                <a:sym typeface="Open Sans"/>
              </a:rPr>
              <a:t>Click icon to add picture</a:t>
            </a:r>
            <a:endParaRPr lang="en-US" noProof="0" dirty="0">
              <a:sym typeface="Open Sans"/>
            </a:endParaRPr>
          </a:p>
        </p:txBody>
      </p:sp>
      <p:sp>
        <p:nvSpPr>
          <p:cNvPr id="10" name="Text Placeholder 4"/>
          <p:cNvSpPr>
            <a:spLocks noGrp="1"/>
          </p:cNvSpPr>
          <p:nvPr>
            <p:ph type="body" sz="quarter" idx="13"/>
          </p:nvPr>
        </p:nvSpPr>
        <p:spPr>
          <a:xfrm>
            <a:off x="720725" y="1777999"/>
            <a:ext cx="4928394" cy="4322012"/>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47484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38434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2580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a:defRPr/>
            </a:pPr>
            <a:fld id="{A3BD8D52-2C73-4F98-9BE8-F61E37166674}" type="datetimeFigureOut">
              <a:rPr lang="en-IE" altLang="en-US" smtClean="0"/>
              <a:pPr>
                <a:defRPr/>
              </a:pPr>
              <a:t>23/09/2023</a:t>
            </a:fld>
            <a:endParaRPr lang="en-IE" altLang="en-US"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a:defRPr/>
            </a:pPr>
            <a:endParaRPr lang="en-IE" alt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a:defRPr/>
            </a:pPr>
            <a:fld id="{CE80877C-A358-469F-9ED1-8850AC3C5AF4}" type="slidenum">
              <a:rPr lang="en-IE" altLang="en-US" smtClean="0"/>
              <a:pPr>
                <a:defRPr/>
              </a:pPr>
              <a:t>‹#›</a:t>
            </a:fld>
            <a:endParaRPr lang="en-IE" altLang="en-US" dirty="0"/>
          </a:p>
        </p:txBody>
      </p:sp>
    </p:spTree>
    <p:extLst>
      <p:ext uri="{BB962C8B-B14F-4D97-AF65-F5344CB8AC3E}">
        <p14:creationId xmlns:p14="http://schemas.microsoft.com/office/powerpoint/2010/main" val="152383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bold">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603662" y="251873"/>
            <a:ext cx="10974640" cy="263514"/>
          </a:xfrm>
        </p:spPr>
        <p:txBody>
          <a:bodyPr lIns="0" tIns="0" rIns="0" bIns="0" anchor="ctr">
            <a:noAutofit/>
          </a:bodyPr>
          <a:lstStyle>
            <a:lvl1pPr marL="0" indent="0" algn="ctr">
              <a:buNone/>
              <a:defRPr sz="3000" cap="none" spc="0" baseline="0">
                <a:solidFill>
                  <a:schemeClr val="tx1"/>
                </a:solidFill>
                <a:latin typeface="Open Sans Extrabold"/>
              </a:defRPr>
            </a:lvl1pPr>
            <a:lvl2pPr algn="ctr">
              <a:defRPr/>
            </a:lvl2pPr>
            <a:lvl3pPr algn="ctr">
              <a:defRPr/>
            </a:lvl3pPr>
            <a:lvl4pPr algn="ctr">
              <a:defRPr/>
            </a:lvl4pPr>
            <a:lvl5pPr algn="ctr">
              <a:defRPr/>
            </a:lvl5pPr>
          </a:lstStyle>
          <a:p>
            <a:pPr lvl="0"/>
            <a:r>
              <a:rPr lang="en-US" dirty="0"/>
              <a:t>Slide Title Or Leave Blank</a:t>
            </a:r>
          </a:p>
        </p:txBody>
      </p:sp>
      <p:sp>
        <p:nvSpPr>
          <p:cNvPr id="7" name="Date Placeholder 6"/>
          <p:cNvSpPr>
            <a:spLocks noGrp="1"/>
          </p:cNvSpPr>
          <p:nvPr>
            <p:ph type="dt" sz="half" idx="10"/>
          </p:nvPr>
        </p:nvSpPr>
        <p:spPr/>
        <p:txBody>
          <a:bodyPr/>
          <a:lstStyle/>
          <a:p>
            <a:fld id="{78B27CBC-7F84-447A-B659-0C1F2BF07924}" type="datetime1">
              <a:rPr lang="en-US" smtClean="0"/>
              <a:pPr/>
              <a:t>9/23/2023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53424-D1F0-4C59-ACFB-E47533F4CD2B}" type="slidenum">
              <a:rPr lang="en-US" smtClean="0"/>
              <a:pPr/>
              <a:t>‹#›</a:t>
            </a:fld>
            <a:endParaRPr lang="en-US"/>
          </a:p>
        </p:txBody>
      </p:sp>
      <p:sp>
        <p:nvSpPr>
          <p:cNvPr id="13" name="Text Placeholder 12"/>
          <p:cNvSpPr>
            <a:spLocks noGrp="1"/>
          </p:cNvSpPr>
          <p:nvPr>
            <p:ph type="body" sz="quarter" idx="16" hasCustomPrompt="1"/>
          </p:nvPr>
        </p:nvSpPr>
        <p:spPr>
          <a:xfrm>
            <a:off x="603662" y="526196"/>
            <a:ext cx="10974639" cy="147136"/>
          </a:xfrm>
        </p:spPr>
        <p:txBody>
          <a:bodyPr lIns="0" tIns="0" rIns="0" bIns="0">
            <a:noAutofit/>
          </a:bodyPr>
          <a:lstStyle>
            <a:lvl1pPr marL="0" indent="0" algn="ctr">
              <a:buNone/>
              <a:defRPr sz="1200" i="0">
                <a:solidFill>
                  <a:schemeClr val="accent1"/>
                </a:solidFill>
                <a:latin typeface="Open Sans Extrabold"/>
              </a:defRPr>
            </a:lvl1pPr>
          </a:lstStyle>
          <a:p>
            <a:pPr lvl="0"/>
            <a:r>
              <a:rPr lang="en-US" dirty="0"/>
              <a:t>Put your subtitle here or leave blank</a:t>
            </a:r>
          </a:p>
        </p:txBody>
      </p:sp>
    </p:spTree>
    <p:extLst>
      <p:ext uri="{BB962C8B-B14F-4D97-AF65-F5344CB8AC3E}">
        <p14:creationId xmlns:p14="http://schemas.microsoft.com/office/powerpoint/2010/main" val="1788881875"/>
      </p:ext>
    </p:extLst>
  </p:cSld>
  <p:clrMapOvr>
    <a:masterClrMapping/>
  </p:clrMapOvr>
  <p:transition spd="slow">
    <p:wipe/>
  </p:transition>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DE2F359-6C33-43C2-B57D-00A95E27C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057" y="531019"/>
            <a:ext cx="4281488" cy="15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2C3304FA-AB3A-435B-997F-A2CBAA5A91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F121AC2A-EF4C-4ED4-8188-15EA3A3745D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Text"/>
          <p:cNvSpPr txBox="1">
            <a:spLocks noGrp="1"/>
          </p:cNvSpPr>
          <p:nvPr>
            <p:ph type="title"/>
          </p:nvPr>
        </p:nvSpPr>
        <p:spPr>
          <a:xfrm>
            <a:off x="1854485" y="1907006"/>
            <a:ext cx="9448515" cy="2619571"/>
          </a:xfrm>
          <a:prstGeom prst="rect">
            <a:avLst/>
          </a:prstGeom>
        </p:spPr>
        <p:txBody>
          <a:bodyPr anchor="b"/>
          <a:lstStyle>
            <a:lvl1pPr algn="l">
              <a:lnSpc>
                <a:spcPct val="80000"/>
              </a:lnSpc>
              <a:defRPr sz="8000" b="0" i="0" cap="none" spc="-136">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1854485" y="4741162"/>
            <a:ext cx="9448515" cy="1503400"/>
          </a:xfrm>
          <a:prstGeom prst="rect">
            <a:avLst/>
          </a:prstGeom>
        </p:spPr>
        <p:txBody>
          <a:bodyPr/>
          <a:lstStyle>
            <a:lvl1pPr algn="l">
              <a:lnSpc>
                <a:spcPct val="120000"/>
              </a:lnSpc>
              <a:buClr>
                <a:srgbClr val="A39161"/>
              </a:buClr>
              <a:defRPr sz="1600" b="0" i="0" spc="0">
                <a:solidFill>
                  <a:srgbClr val="A39161"/>
                </a:solidFill>
                <a:latin typeface="+mn-lt"/>
                <a:ea typeface="Calibri Light" charset="0"/>
                <a:cs typeface="Calibri Light" charset="0"/>
              </a:defRPr>
            </a:lvl1pPr>
            <a:lvl2pPr indent="0" algn="l">
              <a:lnSpc>
                <a:spcPct val="120000"/>
              </a:lnSpc>
              <a:buClr>
                <a:srgbClr val="A39161"/>
              </a:buClr>
              <a:defRPr sz="1600" b="0" spc="0">
                <a:solidFill>
                  <a:srgbClr val="A39161"/>
                </a:solidFill>
                <a:latin typeface="+mn-lt"/>
                <a:ea typeface="Calibri" charset="0"/>
                <a:cs typeface="Calibri" charset="0"/>
                <a:sym typeface="Georgia"/>
              </a:defRPr>
            </a:lvl2pPr>
            <a:lvl3pPr algn="l">
              <a:lnSpc>
                <a:spcPct val="120000"/>
              </a:lnSpc>
              <a:buClr>
                <a:srgbClr val="A39161"/>
              </a:buClr>
              <a:defRPr sz="1200" b="0" i="1" spc="0">
                <a:solidFill>
                  <a:srgbClr val="A39161"/>
                </a:solidFill>
                <a:latin typeface="+mn-lt"/>
                <a:ea typeface="Calibri Light" charset="0"/>
                <a:cs typeface="Calibri Light" charset="0"/>
              </a:defRPr>
            </a:lvl3pPr>
            <a:lvl4pPr algn="l">
              <a:lnSpc>
                <a:spcPct val="120000"/>
              </a:lnSpc>
              <a:buClr>
                <a:srgbClr val="A39161"/>
              </a:buClr>
              <a:defRPr sz="1200" spc="0">
                <a:solidFill>
                  <a:srgbClr val="A39161"/>
                </a:solidFill>
                <a:latin typeface="+mn-lt"/>
                <a:ea typeface="Georgia"/>
                <a:cs typeface="Georgia"/>
                <a:sym typeface="Georgia"/>
              </a:defRPr>
            </a:lvl4pPr>
            <a:lvl5pPr algn="l">
              <a:lnSpc>
                <a:spcPct val="120000"/>
              </a:lnSpc>
              <a:buClr>
                <a:srgbClr val="A39161"/>
              </a:buClr>
              <a:defRPr sz="12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5192658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F59CFF3-8C7A-4E89-B38F-DC49038E4C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253BDE0-5EA9-4872-B810-95534F0E9E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D1C56ED9-1C28-4CAF-8105-893B7FB66D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altas na hÉireann | Government of Ireland">
            <a:extLst>
              <a:ext uri="{FF2B5EF4-FFF2-40B4-BE49-F238E27FC236}">
                <a16:creationId xmlns:a16="http://schemas.microsoft.com/office/drawing/2014/main" id="{C28EA387-949C-45B1-A252-C3CCB5E3566C}"/>
              </a:ext>
            </a:extLst>
          </p:cNvPr>
          <p:cNvSpPr txBox="1"/>
          <p:nvPr userDrawn="1"/>
        </p:nvSpPr>
        <p:spPr>
          <a:xfrm>
            <a:off x="2961925" y="6305902"/>
            <a:ext cx="4724050" cy="189796"/>
          </a:xfrm>
          <a:prstGeom prst="rect">
            <a:avLst/>
          </a:prstGeom>
          <a:ln w="12700">
            <a:miter lim="400000"/>
          </a:ln>
        </p:spPr>
        <p:txBody>
          <a:bodyPr wrap="none" lIns="25400" tIns="25400" rIns="25400" bIns="25400" anchor="ctr">
            <a:spAutoFit/>
          </a:bodyPr>
          <a:lstStyle>
            <a:lvl1pPr algn="l">
              <a:defRPr sz="1800">
                <a:solidFill>
                  <a:srgbClr val="929292"/>
                </a:solidFill>
              </a:defRPr>
            </a:lvl1pPr>
          </a:lstStyle>
          <a:p>
            <a:pPr eaLnBrk="1" fontAlgn="auto">
              <a:spcBef>
                <a:spcPts val="0"/>
              </a:spcBef>
              <a:spcAft>
                <a:spcPts val="0"/>
              </a:spcAft>
              <a:defRPr/>
            </a:pPr>
            <a:r>
              <a:rPr lang="en-GB" sz="900" b="1" kern="0" dirty="0">
                <a:solidFill>
                  <a:schemeClr val="bg1">
                    <a:alpha val="45000"/>
                  </a:schemeClr>
                </a:solidFill>
                <a:latin typeface="+mn-lt"/>
                <a:ea typeface="Open Sans"/>
                <a:cs typeface="Open Sans"/>
                <a:sym typeface="Open Sans"/>
              </a:rPr>
              <a:t>An </a:t>
            </a:r>
            <a:r>
              <a:rPr lang="en-GB" sz="900" b="1" kern="0" dirty="0" err="1">
                <a:solidFill>
                  <a:schemeClr val="bg1">
                    <a:alpha val="45000"/>
                  </a:schemeClr>
                </a:solidFill>
                <a:latin typeface="+mn-lt"/>
                <a:ea typeface="Open Sans"/>
                <a:cs typeface="Open Sans"/>
                <a:sym typeface="Open Sans"/>
              </a:rPr>
              <a:t>Roinn</a:t>
            </a:r>
            <a:r>
              <a:rPr lang="en-GB" sz="900" b="1" kern="0" dirty="0">
                <a:solidFill>
                  <a:schemeClr val="bg1">
                    <a:alpha val="45000"/>
                  </a:schemeClr>
                </a:solidFill>
                <a:latin typeface="+mn-lt"/>
                <a:ea typeface="Open Sans"/>
                <a:cs typeface="Open Sans"/>
                <a:sym typeface="Open Sans"/>
              </a:rPr>
              <a:t> </a:t>
            </a:r>
            <a:r>
              <a:rPr lang="en-GB" sz="900" b="1" kern="0" dirty="0" err="1">
                <a:solidFill>
                  <a:schemeClr val="bg1">
                    <a:alpha val="45000"/>
                  </a:schemeClr>
                </a:solidFill>
                <a:latin typeface="+mn-lt"/>
                <a:ea typeface="Open Sans"/>
                <a:cs typeface="Open Sans"/>
                <a:sym typeface="Open Sans"/>
              </a:rPr>
              <a:t>Talmhaíochta</a:t>
            </a:r>
            <a:r>
              <a:rPr lang="en-GB" sz="900" b="1" kern="0" dirty="0">
                <a:solidFill>
                  <a:schemeClr val="bg1">
                    <a:alpha val="45000"/>
                  </a:schemeClr>
                </a:solidFill>
                <a:latin typeface="+mn-lt"/>
                <a:ea typeface="Open Sans"/>
                <a:cs typeface="Open Sans"/>
                <a:sym typeface="Open Sans"/>
              </a:rPr>
              <a:t>, Bia </a:t>
            </a:r>
            <a:r>
              <a:rPr lang="en-GB" sz="900" b="1" kern="0" dirty="0" err="1">
                <a:solidFill>
                  <a:schemeClr val="bg1">
                    <a:alpha val="45000"/>
                  </a:schemeClr>
                </a:solidFill>
                <a:latin typeface="+mn-lt"/>
                <a:ea typeface="Open Sans"/>
                <a:cs typeface="Open Sans"/>
                <a:sym typeface="Open Sans"/>
              </a:rPr>
              <a:t>agus</a:t>
            </a:r>
            <a:r>
              <a:rPr lang="en-GB" sz="900" b="1" kern="0" dirty="0">
                <a:solidFill>
                  <a:schemeClr val="bg1">
                    <a:alpha val="45000"/>
                  </a:schemeClr>
                </a:solidFill>
                <a:latin typeface="+mn-lt"/>
                <a:ea typeface="Open Sans"/>
                <a:cs typeface="Open Sans"/>
                <a:sym typeface="Open Sans"/>
              </a:rPr>
              <a:t> Mara </a:t>
            </a:r>
            <a:r>
              <a:rPr sz="900" kern="0" dirty="0">
                <a:solidFill>
                  <a:schemeClr val="bg1">
                    <a:alpha val="45000"/>
                  </a:schemeClr>
                </a:solidFill>
                <a:latin typeface="+mn-lt"/>
                <a:ea typeface="Open Sans"/>
                <a:cs typeface="Open Sans"/>
                <a:sym typeface="Open Sans"/>
              </a:rPr>
              <a:t>| </a:t>
            </a:r>
            <a:r>
              <a:rPr lang="en-US" sz="900" kern="0" dirty="0">
                <a:solidFill>
                  <a:schemeClr val="bg1">
                    <a:alpha val="45000"/>
                  </a:schemeClr>
                </a:solidFill>
                <a:latin typeface="+mn-lt"/>
                <a:ea typeface="Open Sans"/>
                <a:cs typeface="Open Sans"/>
                <a:sym typeface="Open Sans"/>
              </a:rPr>
              <a:t>Department of Agriculture, Food and the Marine</a:t>
            </a:r>
            <a:endParaRPr sz="900" kern="0" dirty="0">
              <a:solidFill>
                <a:schemeClr val="bg1">
                  <a:alpha val="45000"/>
                </a:schemeClr>
              </a:solidFill>
              <a:latin typeface="+mn-lt"/>
              <a:ea typeface="Open Sans"/>
              <a:cs typeface="Open Sans"/>
              <a:sym typeface="Open Sans"/>
            </a:endParaRPr>
          </a:p>
        </p:txBody>
      </p:sp>
      <p:sp>
        <p:nvSpPr>
          <p:cNvPr id="13" name="Title Text"/>
          <p:cNvSpPr txBox="1">
            <a:spLocks noGrp="1"/>
          </p:cNvSpPr>
          <p:nvPr>
            <p:ph type="title"/>
          </p:nvPr>
        </p:nvSpPr>
        <p:spPr>
          <a:xfrm>
            <a:off x="2924854" y="2003258"/>
            <a:ext cx="8386795" cy="4072690"/>
          </a:xfrm>
          <a:prstGeom prst="rect">
            <a:avLst/>
          </a:prstGeom>
        </p:spPr>
        <p:txBody>
          <a:bodyPr anchorCtr="0"/>
          <a:lstStyle>
            <a:lvl1pPr algn="l">
              <a:lnSpc>
                <a:spcPct val="80000"/>
              </a:lnSpc>
              <a:defRPr sz="9000" b="0" i="0" cap="none" spc="-150">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p:nvPr>
        </p:nvSpPr>
        <p:spPr>
          <a:xfrm>
            <a:off x="2961925" y="804378"/>
            <a:ext cx="7604475" cy="374183"/>
          </a:xfrm>
          <a:prstGeom prst="rect">
            <a:avLst/>
          </a:prstGeom>
        </p:spPr>
        <p:txBody>
          <a:bodyPr/>
          <a:lstStyle>
            <a:lvl1pPr algn="l">
              <a:defRPr sz="1400" b="0" i="0" spc="-5" baseline="0">
                <a:solidFill>
                  <a:schemeClr val="bg1"/>
                </a:solidFill>
                <a:latin typeface="+mn-lt"/>
                <a:ea typeface="Calibri Light" charset="0"/>
                <a:cs typeface="Calibri Light" charset="0"/>
              </a:defRPr>
            </a:lvl1pPr>
          </a:lstStyle>
          <a:p>
            <a:pPr lvl="0"/>
            <a:r>
              <a:rPr lang="en-US"/>
              <a:t>Click to edit Master text styles</a:t>
            </a:r>
          </a:p>
        </p:txBody>
      </p:sp>
      <p:sp>
        <p:nvSpPr>
          <p:cNvPr id="3" name="Text Placeholder 2"/>
          <p:cNvSpPr>
            <a:spLocks noGrp="1"/>
          </p:cNvSpPr>
          <p:nvPr>
            <p:ph type="body" sz="quarter" idx="12"/>
          </p:nvPr>
        </p:nvSpPr>
        <p:spPr>
          <a:xfrm>
            <a:off x="577850" y="1353185"/>
            <a:ext cx="1854200" cy="4570362"/>
          </a:xfrm>
          <a:prstGeom prst="rect">
            <a:avLst/>
          </a:prstGeom>
        </p:spPr>
        <p:txBody>
          <a:bodyPr anchor="t"/>
          <a:lstStyle>
            <a:lvl1pPr>
              <a:defRPr sz="20500">
                <a:solidFill>
                  <a:srgbClr val="A39161"/>
                </a:solidFill>
                <a:latin typeface="+mn-lt"/>
              </a:defRPr>
            </a:lvl1pPr>
          </a:lstStyle>
          <a:p>
            <a:pPr lvl="0"/>
            <a:r>
              <a:rPr lang="en-US"/>
              <a:t>Click to edit Master text styles</a:t>
            </a:r>
          </a:p>
        </p:txBody>
      </p:sp>
    </p:spTree>
    <p:extLst>
      <p:ext uri="{BB962C8B-B14F-4D97-AF65-F5344CB8AC3E}">
        <p14:creationId xmlns:p14="http://schemas.microsoft.com/office/powerpoint/2010/main" val="185969182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Pr>
        <a:solidFill>
          <a:schemeClr val="bg1"/>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3EB8ED7-3B1B-4746-80A1-21E5FABF1E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B656E20E-447B-45DB-9AC3-949DD3C353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FF095D37-B521-471E-B404-FDE90025BAD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altas na hÉireann | Government of Ireland">
            <a:extLst>
              <a:ext uri="{FF2B5EF4-FFF2-40B4-BE49-F238E27FC236}">
                <a16:creationId xmlns:a16="http://schemas.microsoft.com/office/drawing/2014/main" id="{26A8E671-96FF-41E9-A05E-E9488FEF6743}"/>
              </a:ext>
            </a:extLst>
          </p:cNvPr>
          <p:cNvSpPr txBox="1">
            <a:spLocks noChangeArrowheads="1"/>
          </p:cNvSpPr>
          <p:nvPr userDrawn="1"/>
        </p:nvSpPr>
        <p:spPr bwMode="auto">
          <a:xfrm>
            <a:off x="2962275" y="6305902"/>
            <a:ext cx="4724050" cy="189796"/>
          </a:xfrm>
          <a:prstGeom prst="rect">
            <a:avLst/>
          </a:prstGeom>
          <a:noFill/>
          <a:ln>
            <a:noFill/>
          </a:ln>
        </p:spPr>
        <p:txBody>
          <a:bodyPr wrap="none" lIns="25400" tIns="25400" rIns="25400" bIns="25400" anchor="ctr">
            <a:spAutoFit/>
          </a:bodyPr>
          <a:lstStyle>
            <a:lvl1pPr>
              <a:defRPr sz="5600">
                <a:solidFill>
                  <a:srgbClr val="000000"/>
                </a:solidFill>
                <a:latin typeface="Open Sans"/>
                <a:ea typeface="Open Sans"/>
                <a:cs typeface="Open Sans"/>
                <a:sym typeface="Open Sans"/>
              </a:defRPr>
            </a:lvl1pPr>
            <a:lvl2pPr marL="742950" indent="-285750">
              <a:defRPr sz="5600">
                <a:solidFill>
                  <a:srgbClr val="000000"/>
                </a:solidFill>
                <a:latin typeface="Open Sans"/>
                <a:ea typeface="Open Sans"/>
                <a:cs typeface="Open Sans"/>
                <a:sym typeface="Open Sans"/>
              </a:defRPr>
            </a:lvl2pPr>
            <a:lvl3pPr marL="1143000" indent="-228600">
              <a:defRPr sz="5600">
                <a:solidFill>
                  <a:srgbClr val="000000"/>
                </a:solidFill>
                <a:latin typeface="Open Sans"/>
                <a:ea typeface="Open Sans"/>
                <a:cs typeface="Open Sans"/>
                <a:sym typeface="Open Sans"/>
              </a:defRPr>
            </a:lvl3pPr>
            <a:lvl4pPr marL="1600200" indent="-228600">
              <a:defRPr sz="5600">
                <a:solidFill>
                  <a:srgbClr val="000000"/>
                </a:solidFill>
                <a:latin typeface="Open Sans"/>
                <a:ea typeface="Open Sans"/>
                <a:cs typeface="Open Sans"/>
                <a:sym typeface="Open Sans"/>
              </a:defRPr>
            </a:lvl4pPr>
            <a:lvl5pPr marL="2057400" indent="-228600">
              <a:defRPr sz="5600">
                <a:solidFill>
                  <a:srgbClr val="000000"/>
                </a:solidFill>
                <a:latin typeface="Open Sans"/>
                <a:ea typeface="Open Sans"/>
                <a:cs typeface="Open Sans"/>
                <a:sym typeface="Open Sans"/>
              </a:defRPr>
            </a:lvl5pPr>
            <a:lvl6pPr marL="25146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6pPr>
            <a:lvl7pPr marL="29718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7pPr>
            <a:lvl8pPr marL="34290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8pPr>
            <a:lvl9pPr marL="3886200" indent="-228600" defTabSz="825500" eaLnBrk="0" fontAlgn="base" hangingPunct="0">
              <a:spcBef>
                <a:spcPct val="0"/>
              </a:spcBef>
              <a:spcAft>
                <a:spcPct val="0"/>
              </a:spcAft>
              <a:defRPr sz="5600">
                <a:solidFill>
                  <a:srgbClr val="000000"/>
                </a:solidFill>
                <a:latin typeface="Open Sans"/>
                <a:ea typeface="Open Sans"/>
                <a:cs typeface="Open Sans"/>
                <a:sym typeface="Open Sans"/>
              </a:defRPr>
            </a:lvl9pPr>
          </a:lstStyle>
          <a:p>
            <a:pPr eaLnBrk="1">
              <a:defRPr/>
            </a:pPr>
            <a:r>
              <a:rPr lang="en-GB" altLang="en-US" sz="900" b="1">
                <a:solidFill>
                  <a:srgbClr val="929292"/>
                </a:solidFill>
                <a:latin typeface="Arial" panose="020B0604020202020204" pitchFamily="34" charset="0"/>
              </a:rPr>
              <a:t>An Roinn Talmhaíochta, Bia agus Mara </a:t>
            </a:r>
            <a:r>
              <a:rPr lang="en-US" altLang="en-US" sz="900">
                <a:solidFill>
                  <a:srgbClr val="929292"/>
                </a:solidFill>
                <a:latin typeface="Arial" panose="020B0604020202020204" pitchFamily="34" charset="0"/>
              </a:rPr>
              <a:t>| Department of Agriculture, Food and the Marine</a:t>
            </a:r>
          </a:p>
        </p:txBody>
      </p:sp>
      <p:sp>
        <p:nvSpPr>
          <p:cNvPr id="13" name="Title Text"/>
          <p:cNvSpPr txBox="1">
            <a:spLocks noGrp="1"/>
          </p:cNvSpPr>
          <p:nvPr>
            <p:ph type="title"/>
          </p:nvPr>
        </p:nvSpPr>
        <p:spPr>
          <a:xfrm>
            <a:off x="2924854" y="2003258"/>
            <a:ext cx="8386795" cy="4072690"/>
          </a:xfrm>
          <a:prstGeom prst="rect">
            <a:avLst/>
          </a:prstGeom>
        </p:spPr>
        <p:txBody>
          <a:bodyPr anchorCtr="0"/>
          <a:lstStyle>
            <a:lvl1pPr algn="l">
              <a:lnSpc>
                <a:spcPct val="80000"/>
              </a:lnSpc>
              <a:defRPr sz="9000" b="0" i="0" cap="none" spc="-150">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p:nvPr>
        </p:nvSpPr>
        <p:spPr>
          <a:xfrm>
            <a:off x="2961925" y="804378"/>
            <a:ext cx="7604475" cy="374183"/>
          </a:xfrm>
          <a:prstGeom prst="rect">
            <a:avLst/>
          </a:prstGeom>
        </p:spPr>
        <p:txBody>
          <a:bodyPr/>
          <a:lstStyle>
            <a:lvl1pPr algn="l">
              <a:defRPr sz="1400" b="0" i="0" spc="-5" baseline="0">
                <a:solidFill>
                  <a:srgbClr val="004D44"/>
                </a:solidFill>
                <a:latin typeface="+mn-lt"/>
                <a:ea typeface="Calibri Light" charset="0"/>
                <a:cs typeface="Calibri Light" charset="0"/>
              </a:defRPr>
            </a:lvl1pPr>
          </a:lstStyle>
          <a:p>
            <a:pPr lvl="0"/>
            <a:r>
              <a:rPr lang="en-US"/>
              <a:t>Click to edit Master text styles</a:t>
            </a:r>
          </a:p>
        </p:txBody>
      </p:sp>
      <p:sp>
        <p:nvSpPr>
          <p:cNvPr id="3" name="Text Placeholder 2"/>
          <p:cNvSpPr>
            <a:spLocks noGrp="1"/>
          </p:cNvSpPr>
          <p:nvPr>
            <p:ph type="body" sz="quarter" idx="12"/>
          </p:nvPr>
        </p:nvSpPr>
        <p:spPr>
          <a:xfrm>
            <a:off x="577850" y="1353185"/>
            <a:ext cx="1854200" cy="4570362"/>
          </a:xfrm>
          <a:prstGeom prst="rect">
            <a:avLst/>
          </a:prstGeom>
        </p:spPr>
        <p:txBody>
          <a:bodyPr anchor="t"/>
          <a:lstStyle>
            <a:lvl1pPr>
              <a:defRPr sz="20500">
                <a:solidFill>
                  <a:srgbClr val="A39161"/>
                </a:solidFill>
                <a:latin typeface="+mn-lt"/>
              </a:defRPr>
            </a:lvl1pPr>
          </a:lstStyle>
          <a:p>
            <a:pPr lvl="0"/>
            <a:r>
              <a:rPr lang="en-US"/>
              <a:t>Click to edit Master text styles</a:t>
            </a:r>
          </a:p>
        </p:txBody>
      </p:sp>
    </p:spTree>
    <p:extLst>
      <p:ext uri="{BB962C8B-B14F-4D97-AF65-F5344CB8AC3E}">
        <p14:creationId xmlns:p14="http://schemas.microsoft.com/office/powerpoint/2010/main" val="3824009755"/>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9F72553-CCF0-4451-96BF-31FC279F8D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140B1964-6F43-41D6-9983-291E7AC53C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F08E0E66-128B-456F-B335-3BAFA3151C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altas na hÉireann | Government of Ireland">
            <a:extLst>
              <a:ext uri="{FF2B5EF4-FFF2-40B4-BE49-F238E27FC236}">
                <a16:creationId xmlns:a16="http://schemas.microsoft.com/office/drawing/2014/main" id="{5152DC86-EF51-4499-BCD1-DD1BCFDF59AE}"/>
              </a:ext>
            </a:extLst>
          </p:cNvPr>
          <p:cNvSpPr txBox="1"/>
          <p:nvPr userDrawn="1"/>
        </p:nvSpPr>
        <p:spPr>
          <a:xfrm>
            <a:off x="720725" y="6305902"/>
            <a:ext cx="4929235" cy="189796"/>
          </a:xfrm>
          <a:prstGeom prst="rect">
            <a:avLst/>
          </a:prstGeom>
          <a:ln w="12700">
            <a:miter lim="400000"/>
          </a:ln>
        </p:spPr>
        <p:txBody>
          <a:bodyPr wrap="none" lIns="25400" tIns="25400" rIns="25400" bIns="25400" anchor="ctr">
            <a:spAutoFit/>
          </a:bodyPr>
          <a:lstStyle>
            <a:lvl1pPr algn="l">
              <a:defRPr sz="1800">
                <a:solidFill>
                  <a:srgbClr val="929292"/>
                </a:solidFill>
              </a:defRPr>
            </a:lvl1pPr>
          </a:lstStyle>
          <a:p>
            <a:pPr eaLnBrk="1" fontAlgn="auto">
              <a:spcBef>
                <a:spcPts val="0"/>
              </a:spcBef>
              <a:spcAft>
                <a:spcPts val="0"/>
              </a:spcAft>
              <a:defRPr/>
            </a:pPr>
            <a:fld id="{2AC2E661-E4D5-4DF8-8027-81091B0320BD}" type="slidenum">
              <a:rPr lang="uk-UA" sz="900" b="1" kern="0" smtClean="0">
                <a:solidFill>
                  <a:schemeClr val="bg1">
                    <a:alpha val="45000"/>
                  </a:schemeClr>
                </a:solidFill>
                <a:latin typeface="+mn-lt"/>
                <a:ea typeface="Open Sans"/>
                <a:cs typeface="Open Sans"/>
                <a:sym typeface="Open Sans"/>
              </a:rPr>
              <a:pPr eaLnBrk="1" fontAlgn="auto">
                <a:spcBef>
                  <a:spcPts val="0"/>
                </a:spcBef>
                <a:spcAft>
                  <a:spcPts val="0"/>
                </a:spcAft>
                <a:defRPr/>
              </a:pPr>
              <a:t>‹#›</a:t>
            </a:fld>
            <a:r>
              <a:rPr lang="en-GB" sz="900" b="1" kern="0" dirty="0">
                <a:solidFill>
                  <a:schemeClr val="bg1">
                    <a:alpha val="45000"/>
                  </a:schemeClr>
                </a:solidFill>
                <a:latin typeface="+mn-lt"/>
                <a:ea typeface="Open Sans"/>
                <a:cs typeface="Open Sans"/>
                <a:sym typeface="Open Sans"/>
              </a:rPr>
              <a:t>  An </a:t>
            </a:r>
            <a:r>
              <a:rPr lang="en-GB" sz="900" b="1" kern="0" dirty="0" err="1">
                <a:solidFill>
                  <a:schemeClr val="bg1">
                    <a:alpha val="45000"/>
                  </a:schemeClr>
                </a:solidFill>
                <a:latin typeface="+mn-lt"/>
                <a:ea typeface="Open Sans"/>
                <a:cs typeface="Open Sans"/>
                <a:sym typeface="Open Sans"/>
              </a:rPr>
              <a:t>Roinn</a:t>
            </a:r>
            <a:r>
              <a:rPr lang="en-GB" sz="900" b="1" kern="0" dirty="0">
                <a:solidFill>
                  <a:schemeClr val="bg1">
                    <a:alpha val="45000"/>
                  </a:schemeClr>
                </a:solidFill>
                <a:latin typeface="+mn-lt"/>
                <a:ea typeface="Open Sans"/>
                <a:cs typeface="Open Sans"/>
                <a:sym typeface="Open Sans"/>
              </a:rPr>
              <a:t> </a:t>
            </a:r>
            <a:r>
              <a:rPr lang="en-GB" sz="900" b="1" kern="0" dirty="0" err="1">
                <a:solidFill>
                  <a:schemeClr val="bg1">
                    <a:alpha val="45000"/>
                  </a:schemeClr>
                </a:solidFill>
                <a:latin typeface="+mn-lt"/>
                <a:ea typeface="Open Sans"/>
                <a:cs typeface="Open Sans"/>
                <a:sym typeface="Open Sans"/>
              </a:rPr>
              <a:t>Talmhaíochta</a:t>
            </a:r>
            <a:r>
              <a:rPr lang="en-GB" sz="900" b="1" kern="0" dirty="0">
                <a:solidFill>
                  <a:schemeClr val="bg1">
                    <a:alpha val="45000"/>
                  </a:schemeClr>
                </a:solidFill>
                <a:latin typeface="+mn-lt"/>
                <a:ea typeface="Open Sans"/>
                <a:cs typeface="Open Sans"/>
                <a:sym typeface="Open Sans"/>
              </a:rPr>
              <a:t>, Bia </a:t>
            </a:r>
            <a:r>
              <a:rPr lang="en-GB" sz="900" b="1" kern="0" dirty="0" err="1">
                <a:solidFill>
                  <a:schemeClr val="bg1">
                    <a:alpha val="45000"/>
                  </a:schemeClr>
                </a:solidFill>
                <a:latin typeface="+mn-lt"/>
                <a:ea typeface="Open Sans"/>
                <a:cs typeface="Open Sans"/>
                <a:sym typeface="Open Sans"/>
              </a:rPr>
              <a:t>agus</a:t>
            </a:r>
            <a:r>
              <a:rPr lang="en-GB" sz="900" b="1" kern="0" dirty="0">
                <a:solidFill>
                  <a:schemeClr val="bg1">
                    <a:alpha val="45000"/>
                  </a:schemeClr>
                </a:solidFill>
                <a:latin typeface="+mn-lt"/>
                <a:ea typeface="Open Sans"/>
                <a:cs typeface="Open Sans"/>
                <a:sym typeface="Open Sans"/>
              </a:rPr>
              <a:t> Mara </a:t>
            </a:r>
            <a:r>
              <a:rPr sz="900" kern="0" dirty="0">
                <a:solidFill>
                  <a:schemeClr val="bg1">
                    <a:alpha val="45000"/>
                  </a:schemeClr>
                </a:solidFill>
                <a:latin typeface="+mn-lt"/>
                <a:ea typeface="Open Sans"/>
                <a:cs typeface="Open Sans"/>
                <a:sym typeface="Open Sans"/>
              </a:rPr>
              <a:t>| </a:t>
            </a:r>
            <a:r>
              <a:rPr lang="en-US" sz="900" kern="0" dirty="0">
                <a:solidFill>
                  <a:schemeClr val="bg1">
                    <a:alpha val="45000"/>
                  </a:schemeClr>
                </a:solidFill>
                <a:latin typeface="+mn-lt"/>
                <a:ea typeface="Open Sans"/>
                <a:cs typeface="Open Sans"/>
                <a:sym typeface="Open Sans"/>
              </a:rPr>
              <a:t>Department of Agriculture, Food and the Marine</a:t>
            </a:r>
            <a:endParaRPr sz="900" kern="0" dirty="0">
              <a:solidFill>
                <a:schemeClr val="bg1">
                  <a:alpha val="45000"/>
                </a:schemeClr>
              </a:solidFill>
              <a:latin typeface="+mn-lt"/>
              <a:ea typeface="Open Sans"/>
              <a:cs typeface="Open Sans"/>
              <a:sym typeface="Open Sans"/>
            </a:endParaRPr>
          </a:p>
        </p:txBody>
      </p:sp>
      <p:sp>
        <p:nvSpPr>
          <p:cNvPr id="9" name="Body Level One…"/>
          <p:cNvSpPr txBox="1">
            <a:spLocks noGrp="1"/>
          </p:cNvSpPr>
          <p:nvPr>
            <p:ph type="body" idx="1"/>
          </p:nvPr>
        </p:nvSpPr>
        <p:spPr>
          <a:xfrm>
            <a:off x="720726" y="1778000"/>
            <a:ext cx="9885112" cy="4376153"/>
          </a:xfrm>
          <a:prstGeom prst="rect">
            <a:avLst/>
          </a:prstGeom>
        </p:spPr>
        <p:txBody>
          <a:bodyPr numCol="1" spcCol="1039079"/>
          <a:lstStyle>
            <a:lvl1pPr algn="l">
              <a:defRPr sz="9000" b="0" i="0" spc="-43">
                <a:solidFill>
                  <a:schemeClr val="bg1"/>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22863996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spTree>
      <p:nvGrpSpPr>
        <p:cNvPr id="1" name=""/>
        <p:cNvGrpSpPr/>
        <p:nvPr/>
      </p:nvGrpSpPr>
      <p:grpSpPr>
        <a:xfrm>
          <a:off x="0" y="0"/>
          <a:ext cx="0" cy="0"/>
          <a:chOff x="0" y="0"/>
          <a:chExt cx="0" cy="0"/>
        </a:xfrm>
      </p:grpSpPr>
      <p:sp>
        <p:nvSpPr>
          <p:cNvPr id="3" name="Rialtas na hÉireann | Government of Ireland">
            <a:extLst>
              <a:ext uri="{FF2B5EF4-FFF2-40B4-BE49-F238E27FC236}">
                <a16:creationId xmlns:a16="http://schemas.microsoft.com/office/drawing/2014/main" id="{9EAD2933-2916-446D-987D-07492B91F5F6}"/>
              </a:ext>
            </a:extLst>
          </p:cNvPr>
          <p:cNvSpPr txBox="1">
            <a:spLocks noChangeArrowheads="1"/>
          </p:cNvSpPr>
          <p:nvPr userDrawn="1"/>
        </p:nvSpPr>
        <p:spPr bwMode="auto">
          <a:xfrm>
            <a:off x="720725" y="6305902"/>
            <a:ext cx="4929235" cy="189796"/>
          </a:xfrm>
          <a:prstGeom prst="rect">
            <a:avLst/>
          </a:prstGeom>
          <a:noFill/>
          <a:ln>
            <a:noFill/>
          </a:ln>
        </p:spPr>
        <p:txBody>
          <a:bodyPr wrap="none" lIns="25400" tIns="25400" rIns="25400" bIns="254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9A6C191D-BE39-466B-A5E1-2C7858C0BE0A}" type="slidenum">
              <a:rPr lang="uk-UA" altLang="en-US" sz="900" b="1" smtClean="0">
                <a:solidFill>
                  <a:srgbClr val="929292"/>
                </a:solidFill>
                <a:latin typeface="Arial" panose="020B0604020202020204" pitchFamily="34" charset="0"/>
              </a:rPr>
              <a:pPr eaLnBrk="1">
                <a:defRPr/>
              </a:pPr>
              <a:t>‹#›</a:t>
            </a:fld>
            <a:r>
              <a:rPr lang="en-GB" altLang="en-US" sz="900" b="1">
                <a:solidFill>
                  <a:srgbClr val="929292"/>
                </a:solidFill>
                <a:latin typeface="Arial" panose="020B0604020202020204" pitchFamily="34" charset="0"/>
              </a:rPr>
              <a:t>  An Roinn Talmhaíochta, Bia agus Mara </a:t>
            </a:r>
            <a:r>
              <a:rPr lang="en-US" altLang="en-US" sz="900">
                <a:solidFill>
                  <a:srgbClr val="929292"/>
                </a:solidFill>
                <a:latin typeface="Arial" panose="020B0604020202020204" pitchFamily="34" charset="0"/>
              </a:rPr>
              <a:t>| Department of Agriculture, Food and the Marine</a:t>
            </a:r>
          </a:p>
        </p:txBody>
      </p:sp>
      <p:pic>
        <p:nvPicPr>
          <p:cNvPr id="4" name="Picture 7">
            <a:extLst>
              <a:ext uri="{FF2B5EF4-FFF2-40B4-BE49-F238E27FC236}">
                <a16:creationId xmlns:a16="http://schemas.microsoft.com/office/drawing/2014/main" id="{DB4873DE-2EAD-4E6F-9200-0157AFF474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1800" y="4044950"/>
            <a:ext cx="10490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D2BE122F-B015-440F-BA16-4BE29D2082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118100"/>
            <a:ext cx="650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ACE4EDA4-D5CD-4ABA-BC10-E849D9C438A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Body Level One…"/>
          <p:cNvSpPr txBox="1">
            <a:spLocks noGrp="1"/>
          </p:cNvSpPr>
          <p:nvPr>
            <p:ph type="body" idx="1"/>
          </p:nvPr>
        </p:nvSpPr>
        <p:spPr>
          <a:xfrm>
            <a:off x="720726" y="1778000"/>
            <a:ext cx="9885112" cy="4376153"/>
          </a:xfrm>
          <a:prstGeom prst="rect">
            <a:avLst/>
          </a:prstGeom>
        </p:spPr>
        <p:txBody>
          <a:bodyPr numCol="1" spcCol="1039079"/>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427729157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ED66C34-F75E-4DDE-BD50-6A4FB760DE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altas na hÉireann | Government of Ireland">
            <a:extLst>
              <a:ext uri="{FF2B5EF4-FFF2-40B4-BE49-F238E27FC236}">
                <a16:creationId xmlns:a16="http://schemas.microsoft.com/office/drawing/2014/main" id="{63DF2552-E1FE-4A0F-B2F0-0F92B0A4F533}"/>
              </a:ext>
            </a:extLst>
          </p:cNvPr>
          <p:cNvSpPr txBox="1">
            <a:spLocks noChangeArrowheads="1"/>
          </p:cNvSpPr>
          <p:nvPr userDrawn="1"/>
        </p:nvSpPr>
        <p:spPr bwMode="auto">
          <a:xfrm>
            <a:off x="720725" y="6305902"/>
            <a:ext cx="4929235" cy="189796"/>
          </a:xfrm>
          <a:prstGeom prst="rect">
            <a:avLst/>
          </a:prstGeom>
          <a:noFill/>
          <a:ln>
            <a:noFill/>
          </a:ln>
        </p:spPr>
        <p:txBody>
          <a:bodyPr wrap="none" lIns="25400" tIns="25400" rIns="25400" bIns="254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C2D40DFB-93CA-408C-8C47-3A58B0047D8A}" type="slidenum">
              <a:rPr lang="uk-UA" altLang="en-US" sz="900" b="1" smtClean="0">
                <a:solidFill>
                  <a:srgbClr val="929292"/>
                </a:solidFill>
                <a:latin typeface="Arial" panose="020B0604020202020204" pitchFamily="34" charset="0"/>
              </a:rPr>
              <a:pPr eaLnBrk="1">
                <a:defRPr/>
              </a:pPr>
              <a:t>‹#›</a:t>
            </a:fld>
            <a:r>
              <a:rPr lang="en-GB" altLang="en-US" sz="900" b="1">
                <a:solidFill>
                  <a:srgbClr val="929292"/>
                </a:solidFill>
                <a:latin typeface="Arial" panose="020B0604020202020204" pitchFamily="34" charset="0"/>
              </a:rPr>
              <a:t>  An Roinn Talmhaíochta, Bia agus Mara </a:t>
            </a:r>
            <a:r>
              <a:rPr lang="en-US" altLang="en-US" sz="900">
                <a:solidFill>
                  <a:srgbClr val="929292"/>
                </a:solidFill>
                <a:latin typeface="Arial" panose="020B0604020202020204" pitchFamily="34" charset="0"/>
              </a:rPr>
              <a:t>| Department of Agriculture, Food and the Marine</a:t>
            </a:r>
          </a:p>
        </p:txBody>
      </p:sp>
      <p:sp>
        <p:nvSpPr>
          <p:cNvPr id="43" name="Body Level One…"/>
          <p:cNvSpPr txBox="1">
            <a:spLocks noGrp="1"/>
          </p:cNvSpPr>
          <p:nvPr>
            <p:ph type="body" idx="1"/>
          </p:nvPr>
        </p:nvSpPr>
        <p:spPr>
          <a:xfrm>
            <a:off x="720726" y="1778000"/>
            <a:ext cx="9885112" cy="4376153"/>
          </a:xfrm>
          <a:prstGeom prst="rect">
            <a:avLst/>
          </a:prstGeom>
        </p:spPr>
        <p:txBody>
          <a:bodyPr numCol="1" spcCol="1039079"/>
          <a:lstStyle>
            <a:lvl1pPr algn="l">
              <a:defRPr sz="9000" b="0" i="0" spc="-43">
                <a:solidFill>
                  <a:srgbClr val="004D44"/>
                </a:solidFill>
                <a:latin typeface="+mn-lt"/>
                <a:ea typeface="Calibri" charset="0"/>
                <a:cs typeface="Calibri" charset="0"/>
              </a:defRPr>
            </a:lvl1pPr>
            <a:lvl2pPr marL="0" indent="0" algn="l">
              <a:buClr>
                <a:schemeClr val="accent2">
                  <a:lumMod val="50000"/>
                </a:schemeClr>
              </a:buClr>
              <a:buFont typeface="Arial" charset="0"/>
              <a:buNone/>
              <a:defRPr sz="2200" b="0" i="0" spc="-43">
                <a:solidFill>
                  <a:srgbClr val="5E5E5E"/>
                </a:solidFill>
                <a:latin typeface="+mn-lt"/>
                <a:ea typeface="Calibri Light" charset="0"/>
                <a:cs typeface="Calibri Light" charset="0"/>
              </a:defRPr>
            </a:lvl2pPr>
            <a:lvl3pPr marL="609600" indent="-304800" algn="l">
              <a:buClr>
                <a:schemeClr val="accent4">
                  <a:hueOff val="-1081314"/>
                  <a:satOff val="4338"/>
                  <a:lumOff val="-8931"/>
                </a:schemeClr>
              </a:buClr>
              <a:buSzPct val="100000"/>
              <a:buChar char="—"/>
              <a:defRPr sz="2200" b="0" i="1">
                <a:solidFill>
                  <a:srgbClr val="5E5E5E"/>
                </a:solidFill>
                <a:latin typeface="+mn-lt"/>
                <a:ea typeface="Calibri Light" charset="0"/>
                <a:cs typeface="Calibri Light" charset="0"/>
              </a:defRPr>
            </a:lvl3pPr>
            <a:lvl4pPr marL="914400" indent="-304800" algn="l">
              <a:buClr>
                <a:srgbClr val="83BE41"/>
              </a:buClr>
              <a:buSzPct val="100000"/>
              <a:buFont typeface=".AppleSystemUIFont" charset="-120"/>
              <a:buChar char="—"/>
              <a:defRPr sz="2200" b="0" i="0">
                <a:solidFill>
                  <a:srgbClr val="5E5E5E"/>
                </a:solidFill>
                <a:latin typeface="+mn-lt"/>
                <a:ea typeface="Calibri Light" charset="0"/>
                <a:cs typeface="Calibri Light" charset="0"/>
              </a:defRPr>
            </a:lvl4pPr>
            <a:lvl5pPr marL="1206500" indent="-304800" algn="l">
              <a:buClr>
                <a:srgbClr val="929292"/>
              </a:buClr>
              <a:buSzPct val="100000"/>
              <a:buChar char="–"/>
              <a:defRPr sz="2200" b="0" i="1">
                <a:solidFill>
                  <a:srgbClr val="5E5E5E"/>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10901511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02E0CC5-CE66-44F0-B989-0907B5DA2B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altas na hÉireann | Government of Ireland">
            <a:extLst>
              <a:ext uri="{FF2B5EF4-FFF2-40B4-BE49-F238E27FC236}">
                <a16:creationId xmlns:a16="http://schemas.microsoft.com/office/drawing/2014/main" id="{E73F09F2-8745-4F89-ADF7-EA957CB0B5D9}"/>
              </a:ext>
            </a:extLst>
          </p:cNvPr>
          <p:cNvSpPr txBox="1">
            <a:spLocks noChangeArrowheads="1"/>
          </p:cNvSpPr>
          <p:nvPr userDrawn="1"/>
        </p:nvSpPr>
        <p:spPr bwMode="auto">
          <a:xfrm>
            <a:off x="720725" y="6305902"/>
            <a:ext cx="4929235" cy="189796"/>
          </a:xfrm>
          <a:prstGeom prst="rect">
            <a:avLst/>
          </a:prstGeom>
          <a:noFill/>
          <a:ln>
            <a:noFill/>
          </a:ln>
        </p:spPr>
        <p:txBody>
          <a:bodyPr wrap="none" lIns="25400" tIns="25400" rIns="25400" bIns="254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59AFCBB7-DB9F-4C80-A0D9-8662FE745B04}" type="slidenum">
              <a:rPr lang="uk-UA" altLang="en-US" sz="900" b="1" smtClean="0">
                <a:solidFill>
                  <a:srgbClr val="929292"/>
                </a:solidFill>
                <a:latin typeface="Arial" panose="020B0604020202020204" pitchFamily="34" charset="0"/>
              </a:rPr>
              <a:pPr eaLnBrk="1">
                <a:defRPr/>
              </a:pPr>
              <a:t>‹#›</a:t>
            </a:fld>
            <a:r>
              <a:rPr lang="en-GB" altLang="en-US" sz="900" b="1">
                <a:solidFill>
                  <a:srgbClr val="929292"/>
                </a:solidFill>
                <a:latin typeface="Arial" panose="020B0604020202020204" pitchFamily="34" charset="0"/>
              </a:rPr>
              <a:t>  An Roinn Talmhaíochta, Bia agus Mara </a:t>
            </a:r>
            <a:r>
              <a:rPr lang="en-US" altLang="en-US" sz="900">
                <a:solidFill>
                  <a:srgbClr val="929292"/>
                </a:solidFill>
                <a:latin typeface="Arial" panose="020B0604020202020204" pitchFamily="34" charset="0"/>
              </a:rPr>
              <a:t>| Department of Agriculture, Food and the Marine</a:t>
            </a:r>
          </a:p>
        </p:txBody>
      </p:sp>
      <p:sp>
        <p:nvSpPr>
          <p:cNvPr id="42" name="Title Text"/>
          <p:cNvSpPr txBox="1">
            <a:spLocks noGrp="1"/>
          </p:cNvSpPr>
          <p:nvPr>
            <p:ph type="title"/>
          </p:nvPr>
        </p:nvSpPr>
        <p:spPr>
          <a:xfrm>
            <a:off x="720725" y="473075"/>
            <a:ext cx="9662528" cy="1143000"/>
          </a:xfrm>
          <a:prstGeom prst="rect">
            <a:avLst/>
          </a:prstGeom>
        </p:spPr>
        <p:txBody>
          <a:bodyPr/>
          <a:lstStyle>
            <a:lvl1pPr algn="l">
              <a:lnSpc>
                <a:spcPct val="80000"/>
              </a:lnSpc>
              <a:defRPr sz="4800" b="1" cap="none" spc="-90"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5" y="1778000"/>
            <a:ext cx="5616575" cy="4322011"/>
          </a:xfrm>
          <a:prstGeom prst="rect">
            <a:avLst/>
          </a:prstGeom>
        </p:spPr>
        <p:txBody>
          <a:bodyPr/>
          <a:lstStyle>
            <a:lvl1pPr>
              <a:defRPr sz="3000">
                <a:latin typeface="+mn-lt"/>
              </a:defRPr>
            </a:lvl1pPr>
          </a:lstStyle>
          <a:p>
            <a:pPr lvl="0"/>
            <a:r>
              <a:rPr lang="en-US" noProof="0">
                <a:sym typeface="Open Sans"/>
              </a:rPr>
              <a:t>Click icon to add picture</a:t>
            </a:r>
            <a:endParaRPr lang="en-US" noProof="0" dirty="0">
              <a:sym typeface="Open Sans"/>
            </a:endParaRPr>
          </a:p>
        </p:txBody>
      </p:sp>
      <p:sp>
        <p:nvSpPr>
          <p:cNvPr id="8" name="Text Placeholder 4"/>
          <p:cNvSpPr>
            <a:spLocks noGrp="1"/>
          </p:cNvSpPr>
          <p:nvPr>
            <p:ph type="body" sz="quarter" idx="12"/>
          </p:nvPr>
        </p:nvSpPr>
        <p:spPr>
          <a:xfrm>
            <a:off x="731149" y="1778000"/>
            <a:ext cx="4928394" cy="4322011"/>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81825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spTree>
      <p:nvGrpSpPr>
        <p:cNvPr id="1" name=""/>
        <p:cNvGrpSpPr/>
        <p:nvPr/>
      </p:nvGrpSpPr>
      <p:grpSpPr>
        <a:xfrm>
          <a:off x="0" y="0"/>
          <a:ext cx="0" cy="0"/>
          <a:chOff x="0" y="0"/>
          <a:chExt cx="0" cy="0"/>
        </a:xfrm>
      </p:grpSpPr>
      <p:sp>
        <p:nvSpPr>
          <p:cNvPr id="7" name="Rialtas na hÉireann | Government of Ireland">
            <a:extLst>
              <a:ext uri="{FF2B5EF4-FFF2-40B4-BE49-F238E27FC236}">
                <a16:creationId xmlns:a16="http://schemas.microsoft.com/office/drawing/2014/main" id="{8BEA62B8-0EA9-483C-BE32-D3F84EAD92D0}"/>
              </a:ext>
            </a:extLst>
          </p:cNvPr>
          <p:cNvSpPr txBox="1">
            <a:spLocks noChangeArrowheads="1"/>
          </p:cNvSpPr>
          <p:nvPr userDrawn="1"/>
        </p:nvSpPr>
        <p:spPr bwMode="auto">
          <a:xfrm>
            <a:off x="720725" y="6305902"/>
            <a:ext cx="4929235" cy="189796"/>
          </a:xfrm>
          <a:prstGeom prst="rect">
            <a:avLst/>
          </a:prstGeom>
          <a:noFill/>
          <a:ln>
            <a:noFill/>
          </a:ln>
        </p:spPr>
        <p:txBody>
          <a:bodyPr wrap="none" lIns="25400" tIns="25400" rIns="25400" bIns="254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FFBBEA23-925D-412B-BAEC-3CB666629E5E}" type="slidenum">
              <a:rPr lang="uk-UA" altLang="en-US" sz="900" b="1" smtClean="0">
                <a:solidFill>
                  <a:srgbClr val="929292"/>
                </a:solidFill>
                <a:latin typeface="Arial" panose="020B0604020202020204" pitchFamily="34" charset="0"/>
              </a:rPr>
              <a:pPr eaLnBrk="1">
                <a:defRPr/>
              </a:pPr>
              <a:t>‹#›</a:t>
            </a:fld>
            <a:r>
              <a:rPr lang="en-GB" altLang="en-US" sz="900" b="1">
                <a:solidFill>
                  <a:srgbClr val="929292"/>
                </a:solidFill>
                <a:latin typeface="Arial" panose="020B0604020202020204" pitchFamily="34" charset="0"/>
              </a:rPr>
              <a:t>  An Roinn Talmhaíochta, Bia agus Mara </a:t>
            </a:r>
            <a:r>
              <a:rPr lang="en-US" altLang="en-US" sz="900">
                <a:solidFill>
                  <a:srgbClr val="929292"/>
                </a:solidFill>
                <a:latin typeface="Arial" panose="020B0604020202020204" pitchFamily="34" charset="0"/>
              </a:rPr>
              <a:t>| Department of Agriculture, Food and the Marine</a:t>
            </a:r>
          </a:p>
        </p:txBody>
      </p:sp>
      <p:sp>
        <p:nvSpPr>
          <p:cNvPr id="42" name="Title Text"/>
          <p:cNvSpPr txBox="1">
            <a:spLocks noGrp="1"/>
          </p:cNvSpPr>
          <p:nvPr>
            <p:ph type="title"/>
          </p:nvPr>
        </p:nvSpPr>
        <p:spPr>
          <a:xfrm>
            <a:off x="720725" y="1078556"/>
            <a:ext cx="4938670" cy="1450621"/>
          </a:xfrm>
          <a:prstGeom prst="rect">
            <a:avLst/>
          </a:prstGeom>
        </p:spPr>
        <p:txBody>
          <a:bodyPr/>
          <a:lstStyle>
            <a:lvl1pPr algn="l">
              <a:lnSpc>
                <a:spcPct val="80000"/>
              </a:lnSpc>
              <a:defRPr sz="3500" b="1" cap="none" spc="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6003925" y="417689"/>
            <a:ext cx="5821491" cy="5698949"/>
          </a:xfrm>
          <a:prstGeom prst="rect">
            <a:avLst/>
          </a:prstGeom>
        </p:spPr>
        <p:txBody>
          <a:bodyPr/>
          <a:lstStyle>
            <a:lvl1pPr>
              <a:defRPr sz="3000">
                <a:latin typeface="+mn-lt"/>
              </a:defRPr>
            </a:lvl1pPr>
          </a:lstStyle>
          <a:p>
            <a:pPr lvl="0"/>
            <a:r>
              <a:rPr lang="en-US" noProof="0">
                <a:sym typeface="Open Sans"/>
              </a:rPr>
              <a:t>Click icon to add picture</a:t>
            </a:r>
            <a:endParaRPr lang="en-US" noProof="0" dirty="0">
              <a:sym typeface="Open Sans"/>
            </a:endParaRPr>
          </a:p>
        </p:txBody>
      </p:sp>
      <p:sp>
        <p:nvSpPr>
          <p:cNvPr id="3" name="Text Placeholder 2"/>
          <p:cNvSpPr>
            <a:spLocks noGrp="1"/>
          </p:cNvSpPr>
          <p:nvPr>
            <p:ph type="body" sz="quarter" idx="11"/>
          </p:nvPr>
        </p:nvSpPr>
        <p:spPr>
          <a:xfrm>
            <a:off x="720725" y="473075"/>
            <a:ext cx="4938629" cy="404255"/>
          </a:xfrm>
          <a:prstGeom prst="rect">
            <a:avLst/>
          </a:prstGeom>
        </p:spPr>
        <p:txBody>
          <a:bodyPr/>
          <a:lstStyle>
            <a:lvl1pPr algn="l">
              <a:defRPr sz="1750" b="1">
                <a:solidFill>
                  <a:srgbClr val="B3B6A7"/>
                </a:solidFill>
                <a:latin typeface="+mn-lt"/>
              </a:defRPr>
            </a:lvl1pPr>
            <a:lvl2pPr algn="l">
              <a:defRPr sz="1750" b="1">
                <a:latin typeface="+mn-lt"/>
              </a:defRPr>
            </a:lvl2pPr>
            <a:lvl3pPr algn="l">
              <a:defRPr sz="1750" b="1">
                <a:latin typeface="+mn-lt"/>
              </a:defRPr>
            </a:lvl3pPr>
            <a:lvl4pPr algn="l">
              <a:defRPr sz="1750" b="1">
                <a:latin typeface="+mn-lt"/>
              </a:defRPr>
            </a:lvl4pPr>
            <a:lvl5pPr algn="l">
              <a:defRPr sz="1750" b="1">
                <a:latin typeface="+mn-lt"/>
              </a:defRPr>
            </a:lvl5pPr>
          </a:lstStyle>
          <a:p>
            <a:pPr lvl="0"/>
            <a:r>
              <a:rPr lang="en-US"/>
              <a:t>Click to edit Master text styles</a:t>
            </a:r>
          </a:p>
        </p:txBody>
      </p:sp>
      <p:sp>
        <p:nvSpPr>
          <p:cNvPr id="5" name="Text Placeholder 4"/>
          <p:cNvSpPr>
            <a:spLocks noGrp="1"/>
          </p:cNvSpPr>
          <p:nvPr>
            <p:ph type="body" sz="quarter" idx="12"/>
          </p:nvPr>
        </p:nvSpPr>
        <p:spPr>
          <a:xfrm>
            <a:off x="731044" y="2681288"/>
            <a:ext cx="4928394" cy="3435350"/>
          </a:xfrm>
          <a:prstGeom prst="rect">
            <a:avLst/>
          </a:prstGeom>
        </p:spPr>
        <p:txBody>
          <a:bodyPr/>
          <a:lstStyle>
            <a:lvl1pPr algn="l">
              <a:defRPr sz="3000" spc="-80" baseline="0">
                <a:solidFill>
                  <a:srgbClr val="5E5E5E"/>
                </a:solidFill>
                <a:latin typeface="+mn-lt"/>
              </a:defRPr>
            </a:lvl1pPr>
            <a:lvl2pPr marL="0" indent="-428625" algn="l">
              <a:buClr>
                <a:srgbClr val="83BE41"/>
              </a:buClr>
              <a:buFont typeface=".AppleSystemUIFont" charset="-120"/>
              <a:buChar char="—"/>
              <a:defRPr sz="3000" spc="-80" baseline="0">
                <a:solidFill>
                  <a:srgbClr val="5E5E5E"/>
                </a:solidFill>
                <a:latin typeface="+mn-lt"/>
              </a:defRPr>
            </a:lvl2pPr>
            <a:lvl3pPr marL="720000" indent="-428625" algn="l">
              <a:buClr>
                <a:srgbClr val="83BE41"/>
              </a:buClr>
              <a:buFont typeface=".AppleSystemUIFont" charset="-120"/>
              <a:buChar char="—"/>
              <a:defRPr sz="3000" i="1" spc="-80" baseline="0">
                <a:solidFill>
                  <a:srgbClr val="5E5E5E"/>
                </a:solidFill>
                <a:latin typeface="+mn-lt"/>
              </a:defRPr>
            </a:lvl3pPr>
            <a:lvl4pPr marL="1080000" indent="-342900" algn="l">
              <a:buClr>
                <a:srgbClr val="83BE41"/>
              </a:buClr>
              <a:buFont typeface=".AppleSystemUIFont" charset="-120"/>
              <a:buChar char="—"/>
              <a:defRPr sz="2400" spc="-80" baseline="0">
                <a:solidFill>
                  <a:srgbClr val="5E5E5E"/>
                </a:solidFill>
                <a:latin typeface="+mn-lt"/>
              </a:defRPr>
            </a:lvl4pPr>
            <a:lvl5pPr marL="1530000" indent="-342900" algn="l">
              <a:buClr>
                <a:srgbClr val="83BE41"/>
              </a:buClr>
              <a:buFont typeface=".AppleSystemUIFont" charset="-120"/>
              <a:buChar char="–"/>
              <a:defRPr sz="2400" i="1" spc="-8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480957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a:extLst>
              <a:ext uri="{FF2B5EF4-FFF2-40B4-BE49-F238E27FC236}">
                <a16:creationId xmlns:a16="http://schemas.microsoft.com/office/drawing/2014/main" id="{8060BCC9-A176-43DF-8B37-422D491C5406}"/>
              </a:ext>
            </a:extLst>
          </p:cNvPr>
          <p:cNvSpPr txBox="1"/>
          <p:nvPr/>
        </p:nvSpPr>
        <p:spPr>
          <a:xfrm>
            <a:off x="1854200" y="4741069"/>
            <a:ext cx="9448800" cy="1503363"/>
          </a:xfrm>
          <a:prstGeom prst="rect">
            <a:avLst/>
          </a:prstGeom>
          <a:ln w="12700">
            <a:miter lim="400000"/>
          </a:ln>
        </p:spPr>
        <p:txBody>
          <a:bodyPr lIns="25400" tIns="25400" rIns="25400" bIns="254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pPr eaLnBrk="1" fontAlgn="auto">
              <a:spcBef>
                <a:spcPts val="0"/>
              </a:spcBef>
              <a:spcAft>
                <a:spcPts val="0"/>
              </a:spcAft>
              <a:defRPr/>
            </a:pPr>
            <a:r>
              <a:rPr sz="1552" kern="0">
                <a:latin typeface="Open Sans"/>
                <a:ea typeface="Open Sans"/>
                <a:cs typeface="Open Sans"/>
                <a:sym typeface="Open Sans"/>
              </a:rPr>
              <a:t>Body Level One</a:t>
            </a:r>
          </a:p>
          <a:p>
            <a:pPr marL="0" lvl="1" eaLnBrk="1" fontAlgn="auto">
              <a:spcBef>
                <a:spcPts val="0"/>
              </a:spcBef>
              <a:spcAft>
                <a:spcPts val="0"/>
              </a:spcAft>
              <a:defRPr/>
            </a:pPr>
            <a:r>
              <a:rPr sz="1552" kern="0"/>
              <a:t>Body Level Two</a:t>
            </a:r>
          </a:p>
          <a:p>
            <a:pPr marL="0" lvl="2" eaLnBrk="1" fontAlgn="auto">
              <a:spcBef>
                <a:spcPts val="0"/>
              </a:spcBef>
              <a:spcAft>
                <a:spcPts val="0"/>
              </a:spcAft>
              <a:defRPr/>
            </a:pPr>
            <a:r>
              <a:rPr sz="1552" kern="0">
                <a:latin typeface="Open Sans"/>
                <a:ea typeface="Open Sans"/>
                <a:cs typeface="Open Sans"/>
                <a:sym typeface="Open Sans"/>
              </a:rPr>
              <a:t>Body Level Three</a:t>
            </a:r>
          </a:p>
          <a:p>
            <a:pPr marL="0" lvl="3" eaLnBrk="1" fontAlgn="auto">
              <a:spcBef>
                <a:spcPts val="0"/>
              </a:spcBef>
              <a:spcAft>
                <a:spcPts val="0"/>
              </a:spcAft>
              <a:defRPr/>
            </a:pPr>
            <a:r>
              <a:rPr sz="1552" kern="0"/>
              <a:t>Body Level Four</a:t>
            </a:r>
          </a:p>
          <a:p>
            <a:pPr marL="0" lvl="4" eaLnBrk="1" fontAlgn="auto">
              <a:spcBef>
                <a:spcPts val="0"/>
              </a:spcBef>
              <a:spcAft>
                <a:spcPts val="0"/>
              </a:spcAft>
              <a:defRPr/>
            </a:pPr>
            <a:r>
              <a:rPr sz="1552" kern="0">
                <a:latin typeface="Open Sans"/>
                <a:ea typeface="Open Sans"/>
                <a:cs typeface="Open Sans"/>
                <a:sym typeface="Open Sans"/>
              </a:rPr>
              <a:t>Body Level Five</a:t>
            </a:r>
          </a:p>
        </p:txBody>
      </p:sp>
      <p:sp>
        <p:nvSpPr>
          <p:cNvPr id="1027" name="Rialtas na hÉireann | Government of Ireland">
            <a:extLst>
              <a:ext uri="{FF2B5EF4-FFF2-40B4-BE49-F238E27FC236}">
                <a16:creationId xmlns:a16="http://schemas.microsoft.com/office/drawing/2014/main" id="{B3FB5605-7D1E-4533-BB19-C1544A3B5E13}"/>
              </a:ext>
            </a:extLst>
          </p:cNvPr>
          <p:cNvSpPr txBox="1">
            <a:spLocks noChangeArrowheads="1"/>
          </p:cNvSpPr>
          <p:nvPr/>
        </p:nvSpPr>
        <p:spPr bwMode="auto">
          <a:xfrm>
            <a:off x="720725" y="6305902"/>
            <a:ext cx="4929235" cy="189796"/>
          </a:xfrm>
          <a:prstGeom prst="rect">
            <a:avLst/>
          </a:prstGeom>
          <a:noFill/>
          <a:ln>
            <a:noFill/>
          </a:ln>
        </p:spPr>
        <p:txBody>
          <a:bodyPr wrap="none" lIns="25400" tIns="25400" rIns="25400" bIns="25400" anchor="ctr">
            <a:spAutoFit/>
          </a:bodyPr>
          <a:lstStyle>
            <a:lvl1pPr>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vl2pPr marL="742950" indent="-28575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2pPr>
            <a:lvl3pPr marL="11430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3pPr>
            <a:lvl4pPr marL="16002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4pPr>
            <a:lvl5pPr marL="2057400" indent="-228600">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5pPr>
            <a:lvl6pPr marL="25146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6pPr>
            <a:lvl7pPr marL="29718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7pPr>
            <a:lvl8pPr marL="34290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8pPr>
            <a:lvl9pPr marL="3886200" indent="-228600" defTabSz="825500" eaLnBrk="0" fontAlgn="base" hangingPunct="0">
              <a:spcBef>
                <a:spcPct val="0"/>
              </a:spcBef>
              <a:spcAft>
                <a:spcPct val="0"/>
              </a:spcAft>
              <a:defRPr sz="560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9pPr>
          </a:lstStyle>
          <a:p>
            <a:pPr eaLnBrk="1">
              <a:defRPr/>
            </a:pPr>
            <a:fld id="{8C2D188A-0AEF-4C4F-A67E-5F6E4FC93BA8}" type="slidenum">
              <a:rPr lang="uk-UA" altLang="en-US" sz="900" b="1" smtClean="0">
                <a:solidFill>
                  <a:srgbClr val="929292"/>
                </a:solidFill>
                <a:latin typeface="Arial" panose="020B0604020202020204" pitchFamily="34" charset="0"/>
              </a:rPr>
              <a:pPr eaLnBrk="1">
                <a:defRPr/>
              </a:pPr>
              <a:t>‹#›</a:t>
            </a:fld>
            <a:r>
              <a:rPr lang="en-GB" altLang="en-US" sz="900" b="1">
                <a:solidFill>
                  <a:srgbClr val="929292"/>
                </a:solidFill>
                <a:latin typeface="Arial" panose="020B0604020202020204" pitchFamily="34" charset="0"/>
              </a:rPr>
              <a:t>  An Roinn Talmhaíochta, Bia agus Mara </a:t>
            </a:r>
            <a:r>
              <a:rPr lang="en-US" altLang="en-US" sz="900">
                <a:solidFill>
                  <a:srgbClr val="929292"/>
                </a:solidFill>
                <a:latin typeface="Arial" panose="020B0604020202020204" pitchFamily="34" charset="0"/>
              </a:rPr>
              <a:t>| Department of Agriculture, Food and the Marine</a:t>
            </a:r>
          </a:p>
        </p:txBody>
      </p:sp>
      <p:pic>
        <p:nvPicPr>
          <p:cNvPr id="1028" name="Picture 8">
            <a:extLst>
              <a:ext uri="{FF2B5EF4-FFF2-40B4-BE49-F238E27FC236}">
                <a16:creationId xmlns:a16="http://schemas.microsoft.com/office/drawing/2014/main" id="{1650C9F1-5502-4F14-9248-ED24A1FCC20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852150" y="475456"/>
            <a:ext cx="737394" cy="100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B49AB51B-2DDC-4464-971D-0F10EFCE66BA}"/>
              </a:ext>
            </a:extLst>
          </p:cNvPr>
          <p:cNvSpPr>
            <a:spLocks noGrp="1"/>
          </p:cNvSpPr>
          <p:nvPr>
            <p:ph type="body" idx="1"/>
          </p:nvPr>
        </p:nvSpPr>
        <p:spPr>
          <a:xfrm>
            <a:off x="720725" y="1825625"/>
            <a:ext cx="9626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a:extLst>
              <a:ext uri="{FF2B5EF4-FFF2-40B4-BE49-F238E27FC236}">
                <a16:creationId xmlns:a16="http://schemas.microsoft.com/office/drawing/2014/main" id="{1F4E0F27-977D-4007-A791-FEAF165ED663}"/>
              </a:ext>
            </a:extLst>
          </p:cNvPr>
          <p:cNvSpPr>
            <a:spLocks noGrp="1"/>
          </p:cNvSpPr>
          <p:nvPr>
            <p:ph type="title"/>
          </p:nvPr>
        </p:nvSpPr>
        <p:spPr>
          <a:xfrm>
            <a:off x="705644" y="371475"/>
            <a:ext cx="9641681" cy="1143000"/>
          </a:xfrm>
          <a:prstGeom prst="rect">
            <a:avLst/>
          </a:prstGeom>
        </p:spPr>
        <p:txBody>
          <a:bodyPr vert="horz" lIns="91440" tIns="45720" rIns="91440" bIns="45720" rtlCol="0" anchor="t">
            <a:normAutofit/>
          </a:bodyPr>
          <a:lstStyle/>
          <a:p>
            <a:r>
              <a:rPr lang="en-US" dirty="0"/>
              <a:t>Title Text</a:t>
            </a:r>
          </a:p>
        </p:txBody>
      </p:sp>
    </p:spTree>
    <p:extLst>
      <p:ext uri="{BB962C8B-B14F-4D97-AF65-F5344CB8AC3E}">
        <p14:creationId xmlns:p14="http://schemas.microsoft.com/office/powerpoint/2010/main" val="324240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8" r:id="rId13"/>
  </p:sldLayoutIdLst>
  <p:transition spd="med"/>
  <p:txStyles>
    <p:titleStyle>
      <a:lvl1pPr algn="l" defTabSz="412750" rtl="0" eaLnBrk="0" fontAlgn="base" hangingPunct="0">
        <a:spcBef>
          <a:spcPct val="0"/>
        </a:spcBef>
        <a:spcAft>
          <a:spcPct val="0"/>
        </a:spcAft>
        <a:defRPr sz="4800" b="1" spc="-90">
          <a:solidFill>
            <a:srgbClr val="004D44"/>
          </a:solidFill>
          <a:latin typeface="+mn-lt"/>
          <a:ea typeface="Open Sans"/>
          <a:cs typeface="Open Sans"/>
          <a:sym typeface="Open Sans" panose="020B0606030504020204" pitchFamily="34" charset="0"/>
        </a:defRPr>
      </a:lvl1pPr>
      <a:lvl2pPr algn="l" defTabSz="412750" rtl="0" eaLnBrk="0" fontAlgn="base" hangingPunct="0">
        <a:spcBef>
          <a:spcPct val="0"/>
        </a:spcBef>
        <a:spcAft>
          <a:spcPct val="0"/>
        </a:spcAft>
        <a:defRPr sz="4800" b="1" cap="all" spc="257">
          <a:solidFill>
            <a:srgbClr val="004D44"/>
          </a:solidFill>
          <a:latin typeface="Arial" panose="020B0604020202020204" pitchFamily="34" charset="0"/>
          <a:ea typeface="Open Sans"/>
          <a:cs typeface="Open Sans"/>
          <a:sym typeface="Open Sans" panose="020B0606030504020204" pitchFamily="34" charset="0"/>
        </a:defRPr>
      </a:lvl2pPr>
      <a:lvl3pPr algn="l" defTabSz="412750" rtl="0" eaLnBrk="0" fontAlgn="base" hangingPunct="0">
        <a:spcBef>
          <a:spcPct val="0"/>
        </a:spcBef>
        <a:spcAft>
          <a:spcPct val="0"/>
        </a:spcAft>
        <a:defRPr sz="4800" b="1" cap="all" spc="257">
          <a:solidFill>
            <a:srgbClr val="004D44"/>
          </a:solidFill>
          <a:latin typeface="Arial" panose="020B0604020202020204" pitchFamily="34" charset="0"/>
          <a:ea typeface="Open Sans"/>
          <a:cs typeface="Open Sans"/>
          <a:sym typeface="Open Sans" panose="020B0606030504020204" pitchFamily="34" charset="0"/>
        </a:defRPr>
      </a:lvl3pPr>
      <a:lvl4pPr algn="l" defTabSz="412750" rtl="0" eaLnBrk="0" fontAlgn="base" hangingPunct="0">
        <a:spcBef>
          <a:spcPct val="0"/>
        </a:spcBef>
        <a:spcAft>
          <a:spcPct val="0"/>
        </a:spcAft>
        <a:defRPr sz="4800" b="1" cap="all" spc="257">
          <a:solidFill>
            <a:srgbClr val="004D44"/>
          </a:solidFill>
          <a:latin typeface="Arial" panose="020B0604020202020204" pitchFamily="34" charset="0"/>
          <a:ea typeface="Open Sans"/>
          <a:cs typeface="Open Sans"/>
          <a:sym typeface="Open Sans" panose="020B0606030504020204" pitchFamily="34" charset="0"/>
        </a:defRPr>
      </a:lvl4pPr>
      <a:lvl5pPr algn="l" defTabSz="412750" rtl="0" eaLnBrk="0" fontAlgn="base" hangingPunct="0">
        <a:spcBef>
          <a:spcPct val="0"/>
        </a:spcBef>
        <a:spcAft>
          <a:spcPct val="0"/>
        </a:spcAft>
        <a:defRPr sz="4800" b="1" cap="all" spc="257">
          <a:solidFill>
            <a:srgbClr val="004D44"/>
          </a:solidFill>
          <a:latin typeface="Arial" panose="020B0604020202020204" pitchFamily="34" charset="0"/>
          <a:ea typeface="Open Sans"/>
          <a:cs typeface="Open Sans"/>
          <a:sym typeface="Open Sans" panose="020B0606030504020204" pitchFamily="34" charset="0"/>
        </a:defRPr>
      </a:lvl5pPr>
      <a:lvl6pPr marL="0" marR="0" indent="5715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6pPr>
      <a:lvl7pPr marL="0" marR="0" indent="6858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7pPr>
      <a:lvl8pPr marL="0" marR="0" indent="8001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8pPr>
      <a:lvl9pPr marL="0" marR="0" indent="914400" algn="ctr" defTabSz="412750" eaLnBrk="1" latinLnBrk="0" hangingPunct="1">
        <a:lnSpc>
          <a:spcPct val="100000"/>
        </a:lnSpc>
        <a:spcBef>
          <a:spcPts val="0"/>
        </a:spcBef>
        <a:spcAft>
          <a:spcPts val="0"/>
        </a:spcAft>
        <a:buClrTx/>
        <a:buSzTx/>
        <a:buFontTx/>
        <a:buNone/>
        <a:tabLst/>
        <a:defRPr sz="2850" b="1" i="0" u="none" strike="noStrike" cap="all" spc="257" baseline="0">
          <a:ln>
            <a:noFill/>
          </a:ln>
          <a:solidFill>
            <a:srgbClr val="9B895A"/>
          </a:solidFill>
          <a:uFillTx/>
          <a:latin typeface="Open Sans"/>
          <a:ea typeface="Open Sans"/>
          <a:cs typeface="Open Sans"/>
          <a:sym typeface="Open Sans"/>
        </a:defRPr>
      </a:lvl9pPr>
    </p:titleStyle>
    <p:bodyStyle>
      <a:lvl1pPr algn="l" defTabSz="412750" rtl="0" eaLnBrk="0" fontAlgn="base" hangingPunct="0">
        <a:lnSpc>
          <a:spcPct val="110000"/>
        </a:lnSpc>
        <a:spcBef>
          <a:spcPct val="0"/>
        </a:spcBef>
        <a:spcAft>
          <a:spcPct val="0"/>
        </a:spcAft>
        <a:defRPr sz="4400" spc="-75">
          <a:solidFill>
            <a:srgbClr val="5E5E5E"/>
          </a:solidFill>
          <a:latin typeface="+mn-lt"/>
          <a:ea typeface="Open Sans"/>
          <a:cs typeface="Open Sans"/>
          <a:sym typeface="Open Sans" panose="020B0606030504020204" pitchFamily="34" charset="0"/>
        </a:defRPr>
      </a:lvl1pPr>
      <a:lvl2pPr indent="114300" algn="l" defTabSz="412750" rtl="0" eaLnBrk="0" fontAlgn="base" hangingPunct="0">
        <a:lnSpc>
          <a:spcPct val="110000"/>
        </a:lnSpc>
        <a:spcBef>
          <a:spcPct val="0"/>
        </a:spcBef>
        <a:spcAft>
          <a:spcPct val="0"/>
        </a:spcAft>
        <a:defRPr sz="3000" spc="-75">
          <a:solidFill>
            <a:srgbClr val="5E5E5E"/>
          </a:solidFill>
          <a:latin typeface="+mn-lt"/>
          <a:ea typeface="Open Sans"/>
          <a:cs typeface="Open Sans"/>
          <a:sym typeface="Open Sans" panose="020B0606030504020204" pitchFamily="34" charset="0"/>
        </a:defRPr>
      </a:lvl2pPr>
      <a:lvl3pPr marL="719932" indent="-428625" algn="l" defTabSz="412750" rtl="0" eaLnBrk="0" fontAlgn="base" hangingPunct="0">
        <a:lnSpc>
          <a:spcPct val="110000"/>
        </a:lnSpc>
        <a:spcBef>
          <a:spcPct val="0"/>
        </a:spcBef>
        <a:spcAft>
          <a:spcPct val="0"/>
        </a:spcAft>
        <a:buClr>
          <a:srgbClr val="83BE41"/>
        </a:buClr>
        <a:buFont typeface=".AppleSystemUIFont"/>
        <a:buChar char="—"/>
        <a:defRPr sz="3000" i="1" spc="-75">
          <a:solidFill>
            <a:srgbClr val="5E5E5E"/>
          </a:solidFill>
          <a:latin typeface="+mn-lt"/>
          <a:ea typeface="Open Sans"/>
          <a:cs typeface="Open Sans"/>
          <a:sym typeface="Open Sans" panose="020B0606030504020204" pitchFamily="34" charset="0"/>
        </a:defRPr>
      </a:lvl3pPr>
      <a:lvl4pPr marL="1079500" indent="-342900" algn="l" defTabSz="412750" rtl="0" eaLnBrk="0" fontAlgn="base" hangingPunct="0">
        <a:lnSpc>
          <a:spcPct val="110000"/>
        </a:lnSpc>
        <a:spcBef>
          <a:spcPct val="0"/>
        </a:spcBef>
        <a:spcAft>
          <a:spcPct val="0"/>
        </a:spcAft>
        <a:buClr>
          <a:srgbClr val="83BE41"/>
        </a:buClr>
        <a:buFont typeface=".AppleSystemUIFont"/>
        <a:buChar char="—"/>
        <a:defRPr sz="2400" spc="-75">
          <a:solidFill>
            <a:srgbClr val="5E5E5E"/>
          </a:solidFill>
          <a:latin typeface="+mn-lt"/>
          <a:ea typeface="Open Sans"/>
          <a:cs typeface="Open Sans"/>
          <a:sym typeface="Open Sans" panose="020B0606030504020204" pitchFamily="34" charset="0"/>
        </a:defRPr>
      </a:lvl4pPr>
      <a:lvl5pPr marL="1439863" indent="-342900" algn="l" defTabSz="412750" rtl="0" eaLnBrk="0" fontAlgn="base" hangingPunct="0">
        <a:lnSpc>
          <a:spcPct val="110000"/>
        </a:lnSpc>
        <a:spcBef>
          <a:spcPct val="0"/>
        </a:spcBef>
        <a:spcAft>
          <a:spcPct val="0"/>
        </a:spcAft>
        <a:buClr>
          <a:srgbClr val="83BE41"/>
        </a:buClr>
        <a:buFont typeface=".AppleSystemUIFont"/>
        <a:buChar char="–"/>
        <a:defRPr sz="2400" i="1" spc="-75">
          <a:solidFill>
            <a:srgbClr val="5E5E5E"/>
          </a:solidFill>
          <a:latin typeface="+mn-lt"/>
          <a:ea typeface="Open Sans"/>
          <a:cs typeface="Open Sans"/>
          <a:sym typeface="Open Sans" panose="020B0606030504020204" pitchFamily="34" charset="0"/>
        </a:defRPr>
      </a:lvl5pPr>
      <a:lvl6pPr marL="0" marR="0" indent="5715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6pPr>
      <a:lvl7pPr marL="0" marR="0" indent="6858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7pPr>
      <a:lvl8pPr marL="0" marR="0" indent="8001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8pPr>
      <a:lvl9pPr marL="0" marR="0" indent="9144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9pPr>
    </p:bodyStyle>
    <p:otherStyle>
      <a:lvl1pPr marL="0" marR="0" indent="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1pPr>
      <a:lvl2pPr marL="0" marR="0" indent="1143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2pPr>
      <a:lvl3pPr marL="0" marR="0" indent="2286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3pPr>
      <a:lvl4pPr marL="0" marR="0" indent="3429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4pPr>
      <a:lvl5pPr marL="0" marR="0" indent="4572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5pPr>
      <a:lvl6pPr marL="0" marR="0" indent="5715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6pPr>
      <a:lvl7pPr marL="0" marR="0" indent="6858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7pPr>
      <a:lvl8pPr marL="0" marR="0" indent="8001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8pPr>
      <a:lvl9pPr marL="0" marR="0" indent="914400" algn="r" defTabSz="412750" eaLnBrk="1" latinLnBrk="0" hangingPunct="1">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97193-592E-49F2-9896-D29ED2244B25}" type="datetime1">
              <a:rPr lang="en-US" smtClean="0"/>
              <a:pPr/>
              <a:t>9/23/2023</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35102" y="6858000"/>
            <a:ext cx="2743200" cy="365125"/>
          </a:xfrm>
          <a:prstGeom prst="rect">
            <a:avLst/>
          </a:prstGeom>
        </p:spPr>
        <p:txBody>
          <a:bodyPr vert="horz" lIns="91440" tIns="45720" rIns="91440" bIns="45720" rtlCol="0" anchor="ctr"/>
          <a:lstStyle>
            <a:lvl1pPr algn="r">
              <a:defRPr lang="en-US" smtClean="0"/>
            </a:lvl1pPr>
          </a:lstStyle>
          <a:p>
            <a:fld id="{82E53424-D1F0-4C59-ACFB-E47533F4CD2B}" type="slidenum">
              <a:rPr lang="en-US" smtClean="0"/>
              <a:pPr/>
              <a:t>‹#›</a:t>
            </a:fld>
            <a:endParaRPr lang="en-US" dirty="0"/>
          </a:p>
        </p:txBody>
      </p:sp>
    </p:spTree>
    <p:extLst>
      <p:ext uri="{BB962C8B-B14F-4D97-AF65-F5344CB8AC3E}">
        <p14:creationId xmlns:p14="http://schemas.microsoft.com/office/powerpoint/2010/main" val="3295020476"/>
      </p:ext>
    </p:extLst>
  </p:cSld>
  <p:clrMap bg1="lt1" tx1="dk1" bg2="lt2" tx2="dk2" accent1="accent1" accent2="accent2" accent3="accent3" accent4="accent4" accent5="accent5" accent6="accent6" hlink="hlink" folHlink="folHlink"/>
  <p:sldLayoutIdLst>
    <p:sldLayoutId id="2147483677" r:id="rId1"/>
  </p:sldLayoutIdLst>
  <p:transition spd="slow">
    <p:wipe/>
  </p:transition>
  <p:hf sldNum="0" hdr="0" ftr="0" dt="0"/>
  <p:txStyles>
    <p:titleStyle>
      <a:lvl1pPr algn="l" defTabSz="914172" rtl="0" eaLnBrk="1" latinLnBrk="0" hangingPunct="1">
        <a:lnSpc>
          <a:spcPct val="90000"/>
        </a:lnSpc>
        <a:spcBef>
          <a:spcPct val="0"/>
        </a:spcBef>
        <a:buNone/>
        <a:defRPr sz="4399" kern="1200">
          <a:solidFill>
            <a:schemeClr val="tx1"/>
          </a:solidFill>
          <a:latin typeface="Open Sans Extrabold"/>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ssets.gov.ie/136797/28ac769b-15d9-41f9-901a-c72f5b1b9b0a.pdf"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Plantpestreport@agriculture.gov.i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583F-3A43-440C-B42A-F92F7EA3195A}"/>
              </a:ext>
            </a:extLst>
          </p:cNvPr>
          <p:cNvSpPr>
            <a:spLocks noGrp="1"/>
          </p:cNvSpPr>
          <p:nvPr>
            <p:ph type="title"/>
          </p:nvPr>
        </p:nvSpPr>
        <p:spPr>
          <a:xfrm>
            <a:off x="1625600" y="2071688"/>
            <a:ext cx="8229600" cy="2194718"/>
          </a:xfrm>
        </p:spPr>
        <p:txBody>
          <a:bodyPr>
            <a:normAutofit/>
          </a:bodyPr>
          <a:lstStyle/>
          <a:p>
            <a:pPr eaLnBrk="1" fontAlgn="auto" hangingPunct="1">
              <a:spcBef>
                <a:spcPts val="0"/>
              </a:spcBef>
              <a:spcAft>
                <a:spcPts val="0"/>
              </a:spcAft>
              <a:defRPr/>
            </a:pPr>
            <a:r>
              <a:rPr lang="en-IE" sz="6000" dirty="0">
                <a:effectLst/>
                <a:latin typeface="Calibri" panose="020F0502020204030204" pitchFamily="34" charset="0"/>
                <a:ea typeface="Calibri" panose="020F0502020204030204" pitchFamily="34" charset="0"/>
                <a:cs typeface="Calibri" panose="020F0502020204030204" pitchFamily="34" charset="0"/>
              </a:rPr>
              <a:t>Pest Risk Analysis -</a:t>
            </a:r>
            <a:br>
              <a:rPr lang="en-IE" sz="6000" dirty="0">
                <a:effectLst/>
                <a:latin typeface="Calibri" panose="020F0502020204030204" pitchFamily="34" charset="0"/>
                <a:ea typeface="Calibri" panose="020F0502020204030204" pitchFamily="34" charset="0"/>
                <a:cs typeface="Calibri" panose="020F0502020204030204" pitchFamily="34" charset="0"/>
              </a:rPr>
            </a:br>
            <a:r>
              <a:rPr lang="en-IE" sz="6000" dirty="0">
                <a:effectLst/>
                <a:latin typeface="Calibri" panose="020F0502020204030204" pitchFamily="34" charset="0"/>
                <a:ea typeface="Calibri" panose="020F0502020204030204" pitchFamily="34" charset="0"/>
                <a:cs typeface="Calibri" panose="020F0502020204030204" pitchFamily="34" charset="0"/>
              </a:rPr>
              <a:t>DAFM</a:t>
            </a:r>
            <a:endParaRPr lang="en-US" sz="6000" dirty="0"/>
          </a:p>
        </p:txBody>
      </p:sp>
      <p:sp>
        <p:nvSpPr>
          <p:cNvPr id="18435" name="Text Placeholder 2">
            <a:extLst>
              <a:ext uri="{FF2B5EF4-FFF2-40B4-BE49-F238E27FC236}">
                <a16:creationId xmlns:a16="http://schemas.microsoft.com/office/drawing/2014/main" id="{1467F23D-1D1C-43EF-A4E2-4543EC57CB70}"/>
              </a:ext>
            </a:extLst>
          </p:cNvPr>
          <p:cNvSpPr>
            <a:spLocks noGrp="1" noChangeArrowheads="1"/>
          </p:cNvSpPr>
          <p:nvPr>
            <p:ph type="body" sz="quarter" idx="1"/>
          </p:nvPr>
        </p:nvSpPr>
        <p:spPr bwMode="auto">
          <a:xfrm>
            <a:off x="1625600" y="4741069"/>
            <a:ext cx="5140158" cy="1503363"/>
          </a:xfrm>
        </p:spPr>
        <p:txBody>
          <a:bodyPr wrap="square" numCol="1" anchor="t" anchorCtr="0" compatLnSpc="1">
            <a:prstTxWarp prst="textNoShape">
              <a:avLst/>
            </a:prstTxWarp>
          </a:bodyPr>
          <a:lstStyle/>
          <a:p>
            <a:pPr eaLnBrk="1" hangingPunct="1"/>
            <a:r>
              <a:rPr lang="en-IE" altLang="en-US" dirty="0">
                <a:cs typeface="Open Sans" panose="020B0606030504020204" pitchFamily="34" charset="0"/>
              </a:rPr>
              <a:t>Department of Agriculture Food and the Marine</a:t>
            </a:r>
          </a:p>
          <a:p>
            <a:pPr eaLnBrk="1" hangingPunct="1"/>
            <a:r>
              <a:rPr lang="en-IE" altLang="en-US" dirty="0">
                <a:cs typeface="Open Sans" panose="020B0606030504020204" pitchFamily="34" charset="0"/>
              </a:rPr>
              <a:t>Pest Risk Analysis Unit (PRAU)</a:t>
            </a:r>
          </a:p>
        </p:txBody>
      </p:sp>
      <p:pic>
        <p:nvPicPr>
          <p:cNvPr id="6" name="Picture 5">
            <a:extLst>
              <a:ext uri="{FF2B5EF4-FFF2-40B4-BE49-F238E27FC236}">
                <a16:creationId xmlns:a16="http://schemas.microsoft.com/office/drawing/2014/main" id="{C67ED298-D169-9B30-CCB3-7A53A86191A2}"/>
              </a:ext>
            </a:extLst>
          </p:cNvPr>
          <p:cNvPicPr>
            <a:picLocks noChangeAspect="1"/>
          </p:cNvPicPr>
          <p:nvPr/>
        </p:nvPicPr>
        <p:blipFill>
          <a:blip r:embed="rId3"/>
          <a:stretch>
            <a:fillRect/>
          </a:stretch>
        </p:blipFill>
        <p:spPr>
          <a:xfrm>
            <a:off x="7602368" y="2242200"/>
            <a:ext cx="4505664" cy="2760387"/>
          </a:xfrm>
          <a:prstGeom prst="round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7455-FB77-5686-E4C4-3E6C34418478}"/>
              </a:ext>
            </a:extLst>
          </p:cNvPr>
          <p:cNvSpPr>
            <a:spLocks noGrp="1"/>
          </p:cNvSpPr>
          <p:nvPr>
            <p:ph type="title"/>
          </p:nvPr>
        </p:nvSpPr>
        <p:spPr/>
        <p:txBody>
          <a:bodyPr/>
          <a:lstStyle/>
          <a:p>
            <a:r>
              <a:rPr lang="en-GB" dirty="0"/>
              <a:t>PH Committee Projects</a:t>
            </a:r>
          </a:p>
        </p:txBody>
      </p:sp>
      <p:sp>
        <p:nvSpPr>
          <p:cNvPr id="3" name="Content Placeholder 2">
            <a:extLst>
              <a:ext uri="{FF2B5EF4-FFF2-40B4-BE49-F238E27FC236}">
                <a16:creationId xmlns:a16="http://schemas.microsoft.com/office/drawing/2014/main" id="{8625972A-1FDD-424B-9F87-B5D204D03B2D}"/>
              </a:ext>
            </a:extLst>
          </p:cNvPr>
          <p:cNvSpPr>
            <a:spLocks noGrp="1"/>
          </p:cNvSpPr>
          <p:nvPr>
            <p:ph idx="1"/>
          </p:nvPr>
        </p:nvSpPr>
        <p:spPr>
          <a:xfrm>
            <a:off x="720724" y="1825625"/>
            <a:ext cx="7628145" cy="4351338"/>
          </a:xfrm>
        </p:spPr>
        <p:txBody>
          <a:bodyPr>
            <a:normAutofit fontScale="92500" lnSpcReduction="20000"/>
          </a:bodyPr>
          <a:lstStyle/>
          <a:p>
            <a:r>
              <a:rPr lang="en-GB" sz="2000" b="1" dirty="0">
                <a:solidFill>
                  <a:srgbClr val="004E46"/>
                </a:solidFill>
              </a:rPr>
              <a:t>Contingency Planning</a:t>
            </a:r>
          </a:p>
          <a:p>
            <a:pPr marL="342900" indent="-342900">
              <a:buFont typeface="Wingdings" panose="05000000000000000000" pitchFamily="2" charset="2"/>
              <a:buChar char="q"/>
            </a:pPr>
            <a:r>
              <a:rPr lang="en-GB" sz="2000" dirty="0">
                <a:solidFill>
                  <a:srgbClr val="004E46"/>
                </a:solidFill>
              </a:rPr>
              <a:t>Developed 15 HP Factsheets </a:t>
            </a:r>
          </a:p>
          <a:p>
            <a:pPr marL="342900" indent="-342900">
              <a:buFont typeface="Wingdings" panose="05000000000000000000" pitchFamily="2" charset="2"/>
              <a:buChar char="q"/>
            </a:pPr>
            <a:r>
              <a:rPr lang="en-GB" sz="2000" dirty="0">
                <a:solidFill>
                  <a:srgbClr val="004E46"/>
                </a:solidFill>
              </a:rPr>
              <a:t>Developed pest specific plans for 11 HP Pests</a:t>
            </a:r>
          </a:p>
          <a:p>
            <a:pPr marL="342900" indent="-342900">
              <a:buFont typeface="Wingdings" panose="05000000000000000000" pitchFamily="2" charset="2"/>
              <a:buChar char="q"/>
            </a:pPr>
            <a:endParaRPr lang="en-GB" sz="2000" dirty="0">
              <a:solidFill>
                <a:srgbClr val="004E46"/>
              </a:solidFill>
            </a:endParaRPr>
          </a:p>
          <a:p>
            <a:r>
              <a:rPr lang="en-GB" sz="2000" b="1" dirty="0">
                <a:solidFill>
                  <a:srgbClr val="004E46"/>
                </a:solidFill>
              </a:rPr>
              <a:t>Surveillance </a:t>
            </a:r>
          </a:p>
          <a:p>
            <a:pPr marL="342900" indent="-342900">
              <a:buFont typeface="Wingdings" panose="05000000000000000000" pitchFamily="2" charset="2"/>
              <a:buChar char="q"/>
            </a:pPr>
            <a:r>
              <a:rPr lang="en-GB" sz="2000" dirty="0">
                <a:solidFill>
                  <a:srgbClr val="004E46"/>
                </a:solidFill>
              </a:rPr>
              <a:t>Aiding development of the Irish Multiannual surveillance plan </a:t>
            </a:r>
          </a:p>
          <a:p>
            <a:pPr marL="342900" indent="-342900">
              <a:buFont typeface="Wingdings" panose="05000000000000000000" pitchFamily="2" charset="2"/>
              <a:buChar char="q"/>
            </a:pPr>
            <a:r>
              <a:rPr lang="en-GB" sz="2000" dirty="0">
                <a:solidFill>
                  <a:srgbClr val="004E46"/>
                </a:solidFill>
              </a:rPr>
              <a:t>Building steps towards IE National Plant Pest Risk Register </a:t>
            </a:r>
          </a:p>
          <a:p>
            <a:pPr marL="342900" indent="-342900">
              <a:buFont typeface="Wingdings" panose="05000000000000000000" pitchFamily="2" charset="2"/>
              <a:buChar char="q"/>
            </a:pPr>
            <a:endParaRPr lang="en-GB" sz="2000" dirty="0">
              <a:solidFill>
                <a:srgbClr val="004E46"/>
              </a:solidFill>
            </a:endParaRPr>
          </a:p>
          <a:p>
            <a:r>
              <a:rPr lang="en-GB" sz="2000" b="1" dirty="0">
                <a:solidFill>
                  <a:srgbClr val="004E46"/>
                </a:solidFill>
              </a:rPr>
              <a:t>Emerging Plant Pest Review - WG</a:t>
            </a:r>
          </a:p>
          <a:p>
            <a:pPr marL="342900" indent="-342900">
              <a:buFont typeface="Wingdings" panose="05000000000000000000" pitchFamily="2" charset="2"/>
              <a:buChar char="q"/>
            </a:pPr>
            <a:r>
              <a:rPr lang="en-IE" sz="2000" dirty="0">
                <a:solidFill>
                  <a:srgbClr val="004E46"/>
                </a:solidFill>
              </a:rPr>
              <a:t>IE Risk Assessment Network for Invasive species: Established network of risk assessors for invasive species from across the island DAFM / AFBI / NBDC / NPWS </a:t>
            </a:r>
          </a:p>
          <a:p>
            <a:pPr marL="342900" indent="-342900">
              <a:buFont typeface="Wingdings" panose="05000000000000000000" pitchFamily="2" charset="2"/>
              <a:buChar char="q"/>
            </a:pPr>
            <a:r>
              <a:rPr lang="en-IE" sz="2000" dirty="0">
                <a:solidFill>
                  <a:srgbClr val="004E46"/>
                </a:solidFill>
              </a:rPr>
              <a:t>Aim: Increase awareness, cooperation, research, communication and foster a joined up thinking </a:t>
            </a:r>
          </a:p>
          <a:p>
            <a:pPr marL="342900" indent="-342900">
              <a:buFont typeface="Wingdings" panose="05000000000000000000" pitchFamily="2" charset="2"/>
              <a:buChar char="q"/>
            </a:pPr>
            <a:r>
              <a:rPr lang="en-IE" sz="2000" dirty="0">
                <a:solidFill>
                  <a:srgbClr val="004E46"/>
                </a:solidFill>
              </a:rPr>
              <a:t>Met first in 2022 in Backweston, to become an annual event </a:t>
            </a:r>
          </a:p>
          <a:p>
            <a:endParaRPr lang="en-GB" sz="2000" dirty="0">
              <a:solidFill>
                <a:srgbClr val="004E46"/>
              </a:solidFill>
            </a:endParaRPr>
          </a:p>
          <a:p>
            <a:pPr marL="342900" indent="-342900">
              <a:buFontTx/>
              <a:buChar char="-"/>
            </a:pPr>
            <a:endParaRPr lang="en-GB" sz="2000" dirty="0">
              <a:solidFill>
                <a:srgbClr val="004E46"/>
              </a:solidFill>
            </a:endParaRPr>
          </a:p>
        </p:txBody>
      </p:sp>
      <p:pic>
        <p:nvPicPr>
          <p:cNvPr id="5" name="Picture 4">
            <a:extLst>
              <a:ext uri="{FF2B5EF4-FFF2-40B4-BE49-F238E27FC236}">
                <a16:creationId xmlns:a16="http://schemas.microsoft.com/office/drawing/2014/main" id="{D9963490-4E50-4A20-9319-EE4954BC8577}"/>
              </a:ext>
            </a:extLst>
          </p:cNvPr>
          <p:cNvPicPr>
            <a:picLocks noChangeAspect="1"/>
          </p:cNvPicPr>
          <p:nvPr/>
        </p:nvPicPr>
        <p:blipFill>
          <a:blip r:embed="rId2"/>
          <a:stretch>
            <a:fillRect/>
          </a:stretch>
        </p:blipFill>
        <p:spPr>
          <a:xfrm>
            <a:off x="8516080" y="1858962"/>
            <a:ext cx="3246201" cy="3140075"/>
          </a:xfrm>
          <a:prstGeom prst="rect">
            <a:avLst/>
          </a:prstGeom>
        </p:spPr>
      </p:pic>
    </p:spTree>
    <p:extLst>
      <p:ext uri="{BB962C8B-B14F-4D97-AF65-F5344CB8AC3E}">
        <p14:creationId xmlns:p14="http://schemas.microsoft.com/office/powerpoint/2010/main" val="150174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41F3-4411-A87D-A8B6-1263EC6C05E1}"/>
              </a:ext>
            </a:extLst>
          </p:cNvPr>
          <p:cNvSpPr>
            <a:spLocks noGrp="1"/>
          </p:cNvSpPr>
          <p:nvPr>
            <p:ph type="title"/>
          </p:nvPr>
        </p:nvSpPr>
        <p:spPr/>
        <p:txBody>
          <a:bodyPr/>
          <a:lstStyle/>
          <a:p>
            <a:r>
              <a:rPr lang="en-IE" dirty="0"/>
              <a:t>Summary</a:t>
            </a:r>
          </a:p>
        </p:txBody>
      </p:sp>
      <p:sp>
        <p:nvSpPr>
          <p:cNvPr id="3" name="Content Placeholder 2">
            <a:extLst>
              <a:ext uri="{FF2B5EF4-FFF2-40B4-BE49-F238E27FC236}">
                <a16:creationId xmlns:a16="http://schemas.microsoft.com/office/drawing/2014/main" id="{D19DB48C-14F1-7EE1-09D0-F1930933A061}"/>
              </a:ext>
            </a:extLst>
          </p:cNvPr>
          <p:cNvSpPr>
            <a:spLocks noGrp="1"/>
          </p:cNvSpPr>
          <p:nvPr>
            <p:ph idx="1"/>
          </p:nvPr>
        </p:nvSpPr>
        <p:spPr/>
        <p:txBody>
          <a:bodyPr/>
          <a:lstStyle/>
          <a:p>
            <a:r>
              <a:rPr lang="en-IE" sz="1900" b="1" dirty="0">
                <a:solidFill>
                  <a:srgbClr val="004E46"/>
                </a:solidFill>
              </a:rPr>
              <a:t>The PRAU aims to deliver a public service that is:</a:t>
            </a:r>
          </a:p>
          <a:p>
            <a:endParaRPr lang="en-IE" sz="1900" b="1" dirty="0">
              <a:solidFill>
                <a:srgbClr val="004E46"/>
              </a:solidFill>
            </a:endParaRPr>
          </a:p>
          <a:p>
            <a:pPr marL="742950" indent="-742950">
              <a:buAutoNum type="arabicParenR"/>
            </a:pPr>
            <a:r>
              <a:rPr lang="en-IE" sz="1900" dirty="0">
                <a:solidFill>
                  <a:srgbClr val="004E46"/>
                </a:solidFill>
              </a:rPr>
              <a:t>Structured     –   All stakeholders understand the process and roles</a:t>
            </a:r>
          </a:p>
          <a:p>
            <a:pPr marL="742950" indent="-742950">
              <a:buAutoNum type="arabicParenR"/>
            </a:pPr>
            <a:r>
              <a:rPr lang="en-IE" sz="1900" dirty="0">
                <a:solidFill>
                  <a:srgbClr val="004E46"/>
                </a:solidFill>
              </a:rPr>
              <a:t>Robust           –    Follows recognised international practice and is peer reviewed </a:t>
            </a:r>
          </a:p>
          <a:p>
            <a:pPr marL="742950" indent="-742950">
              <a:buAutoNum type="arabicParenR"/>
            </a:pPr>
            <a:r>
              <a:rPr lang="en-IE" sz="1900" dirty="0">
                <a:solidFill>
                  <a:srgbClr val="004E46"/>
                </a:solidFill>
              </a:rPr>
              <a:t>Transparent  –   PRAs submitted to EPPO, factsheets publicly available    </a:t>
            </a:r>
          </a:p>
          <a:p>
            <a:pPr marL="742950" indent="-742950">
              <a:buAutoNum type="arabicParenR"/>
            </a:pPr>
            <a:r>
              <a:rPr lang="en-IE" sz="1900" dirty="0">
                <a:solidFill>
                  <a:srgbClr val="004E46"/>
                </a:solidFill>
              </a:rPr>
              <a:t>Inclusive        –   Invasive species network, Citizen science, Third level engagement </a:t>
            </a:r>
          </a:p>
          <a:p>
            <a:pPr marL="742950" indent="-742950">
              <a:buAutoNum type="arabicParenR"/>
            </a:pPr>
            <a:r>
              <a:rPr lang="en-IE" sz="1900" dirty="0">
                <a:solidFill>
                  <a:srgbClr val="004E46"/>
                </a:solidFill>
              </a:rPr>
              <a:t>Internationally Recognised - EPPO, EFSA, Scientific publications, conferences  </a:t>
            </a:r>
          </a:p>
        </p:txBody>
      </p:sp>
    </p:spTree>
    <p:extLst>
      <p:ext uri="{BB962C8B-B14F-4D97-AF65-F5344CB8AC3E}">
        <p14:creationId xmlns:p14="http://schemas.microsoft.com/office/powerpoint/2010/main" val="255867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583F-3A43-440C-B42A-F92F7EA3195A}"/>
              </a:ext>
            </a:extLst>
          </p:cNvPr>
          <p:cNvSpPr>
            <a:spLocks noGrp="1"/>
          </p:cNvSpPr>
          <p:nvPr>
            <p:ph type="title"/>
          </p:nvPr>
        </p:nvSpPr>
        <p:spPr>
          <a:xfrm>
            <a:off x="1625600" y="2616200"/>
            <a:ext cx="8940800" cy="1180306"/>
          </a:xfrm>
        </p:spPr>
        <p:txBody>
          <a:bodyPr>
            <a:normAutofit/>
          </a:bodyPr>
          <a:lstStyle/>
          <a:p>
            <a:pPr eaLnBrk="1" fontAlgn="auto" hangingPunct="1">
              <a:spcBef>
                <a:spcPts val="0"/>
              </a:spcBef>
              <a:spcAft>
                <a:spcPts val="0"/>
              </a:spcAft>
              <a:defRPr/>
            </a:pPr>
            <a:r>
              <a:rPr lang="en-IE" sz="6000" dirty="0">
                <a:effectLst/>
                <a:latin typeface="Calibri" panose="020F0502020204030204" pitchFamily="34" charset="0"/>
                <a:ea typeface="Calibri" panose="020F0502020204030204" pitchFamily="34" charset="0"/>
                <a:cs typeface="Calibri" panose="020F0502020204030204" pitchFamily="34" charset="0"/>
              </a:rPr>
              <a:t>Thank you</a:t>
            </a:r>
            <a:endParaRPr lang="en-US" sz="6000" dirty="0"/>
          </a:p>
        </p:txBody>
      </p:sp>
      <p:sp>
        <p:nvSpPr>
          <p:cNvPr id="18435" name="Text Placeholder 2">
            <a:extLst>
              <a:ext uri="{FF2B5EF4-FFF2-40B4-BE49-F238E27FC236}">
                <a16:creationId xmlns:a16="http://schemas.microsoft.com/office/drawing/2014/main" id="{1467F23D-1D1C-43EF-A4E2-4543EC57CB70}"/>
              </a:ext>
            </a:extLst>
          </p:cNvPr>
          <p:cNvSpPr>
            <a:spLocks noGrp="1" noChangeArrowheads="1"/>
          </p:cNvSpPr>
          <p:nvPr>
            <p:ph type="body" sz="quarter" idx="1"/>
          </p:nvPr>
        </p:nvSpPr>
        <p:spPr bwMode="auto">
          <a:xfrm>
            <a:off x="1625600" y="4741069"/>
            <a:ext cx="5140158" cy="1503363"/>
          </a:xfrm>
        </p:spPr>
        <p:txBody>
          <a:bodyPr wrap="square" numCol="1" anchor="t" anchorCtr="0" compatLnSpc="1">
            <a:prstTxWarp prst="textNoShape">
              <a:avLst/>
            </a:prstTxWarp>
          </a:bodyPr>
          <a:lstStyle/>
          <a:p>
            <a:pPr eaLnBrk="1" hangingPunct="1"/>
            <a:r>
              <a:rPr lang="en-IE" altLang="en-US" dirty="0">
                <a:cs typeface="Open Sans" panose="020B0606030504020204" pitchFamily="34" charset="0"/>
              </a:rPr>
              <a:t>Department of Agriculture Food and the Marine</a:t>
            </a:r>
          </a:p>
          <a:p>
            <a:pPr eaLnBrk="1" hangingPunct="1"/>
            <a:r>
              <a:rPr lang="en-IE" altLang="en-US" dirty="0">
                <a:cs typeface="Open Sans" panose="020B0606030504020204" pitchFamily="34" charset="0"/>
              </a:rPr>
              <a:t>Pest Risk Analysis Unit (PRAU)</a:t>
            </a:r>
          </a:p>
        </p:txBody>
      </p:sp>
    </p:spTree>
    <p:extLst>
      <p:ext uri="{BB962C8B-B14F-4D97-AF65-F5344CB8AC3E}">
        <p14:creationId xmlns:p14="http://schemas.microsoft.com/office/powerpoint/2010/main" val="20052269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46FD-A5D8-1797-99E7-C9AE12719D71}"/>
              </a:ext>
            </a:extLst>
          </p:cNvPr>
          <p:cNvSpPr>
            <a:spLocks noGrp="1"/>
          </p:cNvSpPr>
          <p:nvPr>
            <p:ph type="title"/>
          </p:nvPr>
        </p:nvSpPr>
        <p:spPr>
          <a:xfrm>
            <a:off x="540544" y="682625"/>
            <a:ext cx="9641681" cy="1143000"/>
          </a:xfrm>
        </p:spPr>
        <p:txBody>
          <a:bodyPr/>
          <a:lstStyle/>
          <a:p>
            <a:r>
              <a:rPr lang="en-IE" dirty="0"/>
              <a:t>PRAU – Strategy driven</a:t>
            </a:r>
          </a:p>
        </p:txBody>
      </p:sp>
      <p:sp>
        <p:nvSpPr>
          <p:cNvPr id="3" name="Content Placeholder 2">
            <a:extLst>
              <a:ext uri="{FF2B5EF4-FFF2-40B4-BE49-F238E27FC236}">
                <a16:creationId xmlns:a16="http://schemas.microsoft.com/office/drawing/2014/main" id="{40082F9B-3E2B-754F-EB54-232537AA5652}"/>
              </a:ext>
            </a:extLst>
          </p:cNvPr>
          <p:cNvSpPr>
            <a:spLocks noGrp="1"/>
          </p:cNvSpPr>
          <p:nvPr>
            <p:ph idx="1"/>
          </p:nvPr>
        </p:nvSpPr>
        <p:spPr>
          <a:xfrm>
            <a:off x="720725" y="1825625"/>
            <a:ext cx="6556375" cy="4351338"/>
          </a:xfrm>
        </p:spPr>
        <p:txBody>
          <a:bodyPr/>
          <a:lstStyle/>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r>
              <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rPr>
              <a:t>DAFM published its Plant Health &amp; Biosecurity Strategy in November 2019: </a:t>
            </a:r>
            <a:r>
              <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hlinkClick r:id="rId2">
                  <a:extLst>
                    <a:ext uri="{A12FA001-AC4F-418D-AE19-62706E023703}">
                      <ahyp:hlinkClr xmlns:ahyp="http://schemas.microsoft.com/office/drawing/2018/hyperlinkcolor" val="tx"/>
                    </a:ext>
                  </a:extLst>
                </a:hlinkClick>
              </a:rPr>
              <a:t>PDF</a:t>
            </a:r>
            <a:r>
              <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rPr>
              <a:t> </a:t>
            </a:r>
          </a:p>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endPar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endParaRPr>
          </a:p>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r>
              <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rPr>
              <a:t>It set out policy between 2020-2025</a:t>
            </a:r>
          </a:p>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endPar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endParaRPr>
          </a:p>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r>
              <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rPr>
              <a:t>Outlining 3 key strategic principles linked to risk </a:t>
            </a:r>
          </a:p>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endParaRPr lang="en-GB" sz="1900" kern="1200" spc="0" dirty="0">
              <a:solidFill>
                <a:srgbClr val="004E46"/>
              </a:solidFill>
              <a:latin typeface="Arial" panose="020B0604020202020204"/>
            </a:endParaRPr>
          </a:p>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r>
              <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rPr>
              <a:t>Risk </a:t>
            </a:r>
            <a:r>
              <a:rPr kumimoji="0" lang="en-GB" sz="1900" b="0" i="0" u="none" strike="noStrike" kern="1200" cap="none" spc="0" normalizeH="0" baseline="0" noProof="0">
                <a:ln>
                  <a:noFill/>
                </a:ln>
                <a:solidFill>
                  <a:srgbClr val="004E46"/>
                </a:solidFill>
                <a:effectLst/>
                <a:uLnTx/>
                <a:uFillTx/>
                <a:latin typeface="Arial" panose="020B0604020202020204"/>
                <a:ea typeface="Open Sans"/>
                <a:cs typeface="Open Sans"/>
                <a:sym typeface="Open Sans" panose="020B0606030504020204" pitchFamily="34" charset="0"/>
              </a:rPr>
              <a:t>Anticipation recommendations </a:t>
            </a:r>
            <a:r>
              <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rPr>
              <a:t>to develop Horizon scanning and pest risk analysis</a:t>
            </a:r>
          </a:p>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endParaRPr lang="en-GB" sz="1900" kern="1200" spc="0" dirty="0">
              <a:solidFill>
                <a:srgbClr val="004E46"/>
              </a:solidFill>
              <a:latin typeface="Arial" panose="020B0604020202020204"/>
            </a:endParaRPr>
          </a:p>
          <a:p>
            <a:pPr marL="342900" marR="0" lvl="0" indent="-342900" algn="l" defTabSz="457200" rtl="0" eaLnBrk="1" fontAlgn="auto" latinLnBrk="0"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tabLst/>
              <a:defRPr/>
            </a:pPr>
            <a:r>
              <a:rPr kumimoji="0" lang="en-GB" sz="1900" b="0" i="0" u="none" strike="noStrike" kern="1200" cap="none" spc="0" normalizeH="0" baseline="0" noProof="0" dirty="0">
                <a:ln>
                  <a:noFill/>
                </a:ln>
                <a:solidFill>
                  <a:srgbClr val="004E46"/>
                </a:solidFill>
                <a:effectLst/>
                <a:uLnTx/>
                <a:uFillTx/>
                <a:latin typeface="Arial" panose="020B0604020202020204"/>
                <a:ea typeface="Open Sans"/>
                <a:cs typeface="Open Sans"/>
                <a:sym typeface="Open Sans" panose="020B0606030504020204" pitchFamily="34" charset="0"/>
              </a:rPr>
              <a:t>Led to creation of the Pest Risk Analysis Unit (PRAU)</a:t>
            </a:r>
          </a:p>
          <a:p>
            <a:endParaRPr lang="en-IE" dirty="0"/>
          </a:p>
        </p:txBody>
      </p:sp>
      <p:pic>
        <p:nvPicPr>
          <p:cNvPr id="4" name="Picture 3">
            <a:extLst>
              <a:ext uri="{FF2B5EF4-FFF2-40B4-BE49-F238E27FC236}">
                <a16:creationId xmlns:a16="http://schemas.microsoft.com/office/drawing/2014/main" id="{A9ADEDCA-1921-D252-AE22-FC1B1193502D}"/>
              </a:ext>
            </a:extLst>
          </p:cNvPr>
          <p:cNvPicPr>
            <a:picLocks noChangeAspect="1"/>
          </p:cNvPicPr>
          <p:nvPr/>
        </p:nvPicPr>
        <p:blipFill>
          <a:blip r:embed="rId3"/>
          <a:stretch>
            <a:fillRect/>
          </a:stretch>
        </p:blipFill>
        <p:spPr>
          <a:xfrm>
            <a:off x="8504387" y="1514475"/>
            <a:ext cx="2398088" cy="3353970"/>
          </a:xfrm>
          <a:prstGeom prst="rect">
            <a:avLst/>
          </a:prstGeom>
          <a:noFill/>
        </p:spPr>
      </p:pic>
      <p:pic>
        <p:nvPicPr>
          <p:cNvPr id="5" name="Picture 4" descr="Diagram&#10;&#10;Description automatically generated">
            <a:extLst>
              <a:ext uri="{FF2B5EF4-FFF2-40B4-BE49-F238E27FC236}">
                <a16:creationId xmlns:a16="http://schemas.microsoft.com/office/drawing/2014/main" id="{5B5AA8F4-22D4-AE87-7F42-929BA9E835A4}"/>
              </a:ext>
            </a:extLst>
          </p:cNvPr>
          <p:cNvPicPr>
            <a:picLocks noChangeAspect="1"/>
          </p:cNvPicPr>
          <p:nvPr/>
        </p:nvPicPr>
        <p:blipFill>
          <a:blip r:embed="rId4"/>
          <a:stretch>
            <a:fillRect/>
          </a:stretch>
        </p:blipFill>
        <p:spPr>
          <a:xfrm>
            <a:off x="8166493" y="4919245"/>
            <a:ext cx="3073875" cy="1606099"/>
          </a:xfrm>
          <a:prstGeom prst="rect">
            <a:avLst/>
          </a:prstGeom>
          <a:noFill/>
        </p:spPr>
      </p:pic>
    </p:spTree>
    <p:extLst>
      <p:ext uri="{BB962C8B-B14F-4D97-AF65-F5344CB8AC3E}">
        <p14:creationId xmlns:p14="http://schemas.microsoft.com/office/powerpoint/2010/main" val="15030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B0AB-8D5D-B1BD-F07F-5B4D568AD6C0}"/>
              </a:ext>
            </a:extLst>
          </p:cNvPr>
          <p:cNvSpPr>
            <a:spLocks noGrp="1"/>
          </p:cNvSpPr>
          <p:nvPr>
            <p:ph type="title"/>
          </p:nvPr>
        </p:nvSpPr>
        <p:spPr>
          <a:xfrm>
            <a:off x="677334" y="609600"/>
            <a:ext cx="8441266" cy="855417"/>
          </a:xfrm>
        </p:spPr>
        <p:txBody>
          <a:bodyPr>
            <a:normAutofit/>
          </a:bodyPr>
          <a:lstStyle/>
          <a:p>
            <a:r>
              <a:rPr lang="en-GB" dirty="0"/>
              <a:t>PRAU</a:t>
            </a:r>
          </a:p>
        </p:txBody>
      </p:sp>
      <p:pic>
        <p:nvPicPr>
          <p:cNvPr id="4" name="Picture 3">
            <a:extLst>
              <a:ext uri="{FF2B5EF4-FFF2-40B4-BE49-F238E27FC236}">
                <a16:creationId xmlns:a16="http://schemas.microsoft.com/office/drawing/2014/main" id="{E9943C6A-B822-39A6-FE3D-D001F2F629C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911885" y="4042889"/>
            <a:ext cx="1201856" cy="1783532"/>
          </a:xfrm>
          <a:prstGeom prst="roundRect">
            <a:avLst/>
          </a:prstGeom>
        </p:spPr>
      </p:pic>
      <p:pic>
        <p:nvPicPr>
          <p:cNvPr id="5" name="Picture 4">
            <a:extLst>
              <a:ext uri="{FF2B5EF4-FFF2-40B4-BE49-F238E27FC236}">
                <a16:creationId xmlns:a16="http://schemas.microsoft.com/office/drawing/2014/main" id="{1D8475C6-0444-6D20-46D0-8BB643DEEC7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9621273" y="2083688"/>
            <a:ext cx="1783080" cy="1201855"/>
          </a:xfrm>
          <a:prstGeom prst="roundRect">
            <a:avLst/>
          </a:prstGeom>
        </p:spPr>
      </p:pic>
      <p:sp>
        <p:nvSpPr>
          <p:cNvPr id="6" name="TextBox 5">
            <a:extLst>
              <a:ext uri="{FF2B5EF4-FFF2-40B4-BE49-F238E27FC236}">
                <a16:creationId xmlns:a16="http://schemas.microsoft.com/office/drawing/2014/main" id="{CB85342C-0EE5-B9D2-4BE9-6A49DB681F7C}"/>
              </a:ext>
            </a:extLst>
          </p:cNvPr>
          <p:cNvSpPr txBox="1"/>
          <p:nvPr/>
        </p:nvSpPr>
        <p:spPr>
          <a:xfrm>
            <a:off x="9769588" y="5967611"/>
            <a:ext cx="180177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500"/>
            <a:r>
              <a:rPr lang="en-GB" sz="1600" dirty="0">
                <a:solidFill>
                  <a:srgbClr val="5E5E5E"/>
                </a:solidFill>
                <a:latin typeface="+mj-lt"/>
              </a:rPr>
              <a:t>Andy Bourke (AAI)</a:t>
            </a:r>
          </a:p>
        </p:txBody>
      </p:sp>
      <p:sp>
        <p:nvSpPr>
          <p:cNvPr id="7" name="TextBox 6">
            <a:extLst>
              <a:ext uri="{FF2B5EF4-FFF2-40B4-BE49-F238E27FC236}">
                <a16:creationId xmlns:a16="http://schemas.microsoft.com/office/drawing/2014/main" id="{DC873EA5-8AAF-FF63-5011-9F26F10DC20A}"/>
              </a:ext>
            </a:extLst>
          </p:cNvPr>
          <p:cNvSpPr txBox="1"/>
          <p:nvPr/>
        </p:nvSpPr>
        <p:spPr>
          <a:xfrm>
            <a:off x="9756764" y="3576156"/>
            <a:ext cx="176971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500"/>
            <a:r>
              <a:rPr lang="en-GB" sz="1600" dirty="0">
                <a:solidFill>
                  <a:srgbClr val="5E5E5E"/>
                </a:solidFill>
              </a:rPr>
              <a:t>Conor McGee (AI)</a:t>
            </a:r>
          </a:p>
        </p:txBody>
      </p:sp>
      <p:sp>
        <p:nvSpPr>
          <p:cNvPr id="8" name="Content Placeholder 2">
            <a:extLst>
              <a:ext uri="{FF2B5EF4-FFF2-40B4-BE49-F238E27FC236}">
                <a16:creationId xmlns:a16="http://schemas.microsoft.com/office/drawing/2014/main" id="{26E2A4F2-3862-2DAD-F6DB-4F23A7830FF0}"/>
              </a:ext>
            </a:extLst>
          </p:cNvPr>
          <p:cNvSpPr txBox="1">
            <a:spLocks/>
          </p:cNvSpPr>
          <p:nvPr/>
        </p:nvSpPr>
        <p:spPr>
          <a:xfrm>
            <a:off x="852834" y="1912180"/>
            <a:ext cx="8265766" cy="3914241"/>
          </a:xfrm>
          <a:prstGeom prst="rect">
            <a:avLst/>
          </a:prstGeom>
        </p:spPr>
        <p:txBody>
          <a:bodyPr vert="horz" lIns="91440" tIns="45720" rIns="91440" bIns="45720" rtlCol="0">
            <a:normAutofit lnSpcReduction="10000"/>
          </a:bodyPr>
          <a:lstStyle>
            <a:lvl1pPr algn="l" defTabSz="412750" rtl="0" eaLnBrk="0" fontAlgn="base" hangingPunct="0">
              <a:lnSpc>
                <a:spcPct val="110000"/>
              </a:lnSpc>
              <a:spcBef>
                <a:spcPct val="0"/>
              </a:spcBef>
              <a:spcAft>
                <a:spcPct val="0"/>
              </a:spcAft>
              <a:defRPr sz="4400" spc="-75">
                <a:solidFill>
                  <a:srgbClr val="5E5E5E"/>
                </a:solidFill>
                <a:latin typeface="+mn-lt"/>
                <a:ea typeface="Open Sans"/>
                <a:cs typeface="Open Sans"/>
                <a:sym typeface="Open Sans" panose="020B0606030504020204" pitchFamily="34" charset="0"/>
              </a:defRPr>
            </a:lvl1pPr>
            <a:lvl2pPr indent="114300" algn="l" defTabSz="412750" rtl="0" eaLnBrk="0" fontAlgn="base" hangingPunct="0">
              <a:lnSpc>
                <a:spcPct val="110000"/>
              </a:lnSpc>
              <a:spcBef>
                <a:spcPct val="0"/>
              </a:spcBef>
              <a:spcAft>
                <a:spcPct val="0"/>
              </a:spcAft>
              <a:defRPr sz="3000" spc="-75">
                <a:solidFill>
                  <a:srgbClr val="5E5E5E"/>
                </a:solidFill>
                <a:latin typeface="+mn-lt"/>
                <a:ea typeface="Open Sans"/>
                <a:cs typeface="Open Sans"/>
                <a:sym typeface="Open Sans" panose="020B0606030504020204" pitchFamily="34" charset="0"/>
              </a:defRPr>
            </a:lvl2pPr>
            <a:lvl3pPr marL="719932" indent="-428625" algn="l" defTabSz="412750" rtl="0" eaLnBrk="0" fontAlgn="base" hangingPunct="0">
              <a:lnSpc>
                <a:spcPct val="110000"/>
              </a:lnSpc>
              <a:spcBef>
                <a:spcPct val="0"/>
              </a:spcBef>
              <a:spcAft>
                <a:spcPct val="0"/>
              </a:spcAft>
              <a:buClr>
                <a:srgbClr val="83BE41"/>
              </a:buClr>
              <a:buFont typeface=".AppleSystemUIFont"/>
              <a:buChar char="—"/>
              <a:defRPr sz="3000" i="1" spc="-75">
                <a:solidFill>
                  <a:srgbClr val="5E5E5E"/>
                </a:solidFill>
                <a:latin typeface="+mn-lt"/>
                <a:ea typeface="Open Sans"/>
                <a:cs typeface="Open Sans"/>
                <a:sym typeface="Open Sans" panose="020B0606030504020204" pitchFamily="34" charset="0"/>
              </a:defRPr>
            </a:lvl3pPr>
            <a:lvl4pPr marL="1079500" indent="-342900" algn="l" defTabSz="412750" rtl="0" eaLnBrk="0" fontAlgn="base" hangingPunct="0">
              <a:lnSpc>
                <a:spcPct val="110000"/>
              </a:lnSpc>
              <a:spcBef>
                <a:spcPct val="0"/>
              </a:spcBef>
              <a:spcAft>
                <a:spcPct val="0"/>
              </a:spcAft>
              <a:buClr>
                <a:srgbClr val="83BE41"/>
              </a:buClr>
              <a:buFont typeface=".AppleSystemUIFont"/>
              <a:buChar char="—"/>
              <a:defRPr sz="2400" spc="-75">
                <a:solidFill>
                  <a:srgbClr val="5E5E5E"/>
                </a:solidFill>
                <a:latin typeface="+mn-lt"/>
                <a:ea typeface="Open Sans"/>
                <a:cs typeface="Open Sans"/>
                <a:sym typeface="Open Sans" panose="020B0606030504020204" pitchFamily="34" charset="0"/>
              </a:defRPr>
            </a:lvl4pPr>
            <a:lvl5pPr marL="1439863" indent="-342900" algn="l" defTabSz="412750" rtl="0" eaLnBrk="0" fontAlgn="base" hangingPunct="0">
              <a:lnSpc>
                <a:spcPct val="110000"/>
              </a:lnSpc>
              <a:spcBef>
                <a:spcPct val="0"/>
              </a:spcBef>
              <a:spcAft>
                <a:spcPct val="0"/>
              </a:spcAft>
              <a:buClr>
                <a:srgbClr val="83BE41"/>
              </a:buClr>
              <a:buFont typeface=".AppleSystemUIFont"/>
              <a:buChar char="–"/>
              <a:defRPr sz="2400" i="1" spc="-75">
                <a:solidFill>
                  <a:srgbClr val="5E5E5E"/>
                </a:solidFill>
                <a:latin typeface="+mn-lt"/>
                <a:ea typeface="Open Sans"/>
                <a:cs typeface="Open Sans"/>
                <a:sym typeface="Open Sans" panose="020B0606030504020204" pitchFamily="34" charset="0"/>
              </a:defRPr>
            </a:lvl5pPr>
            <a:lvl6pPr marL="0" marR="0" indent="5715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6pPr>
            <a:lvl7pPr marL="0" marR="0" indent="6858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7pPr>
            <a:lvl8pPr marL="0" marR="0" indent="8001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8pPr>
            <a:lvl9pPr marL="0" marR="0" indent="9144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9pPr>
          </a:lstStyle>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IE" sz="1900" kern="1200" spc="0" dirty="0">
                <a:solidFill>
                  <a:srgbClr val="004E46"/>
                </a:solidFill>
                <a:latin typeface="Arial" panose="020B0604020202020204"/>
              </a:rPr>
              <a:t>PRAU created in 2020 as part of the Plant Sciences Division</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IE" sz="1900" kern="1200" spc="0" dirty="0">
                <a:solidFill>
                  <a:srgbClr val="004E46"/>
                </a:solidFill>
                <a:latin typeface="Arial" panose="020B0604020202020204"/>
              </a:rPr>
              <a:t>This separates the risk evaluation process from the risk mangers in stakeholder DAFM Divisions (FID, HPHD, ICOPS and CECD)</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endParaRPr lang="en-IE" sz="1900" kern="1200" spc="0" dirty="0">
              <a:solidFill>
                <a:srgbClr val="004E46"/>
              </a:solidFill>
              <a:latin typeface="Arial" panose="020B0604020202020204"/>
            </a:endParaRP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IE" sz="1900" b="1" kern="1200" spc="0" dirty="0">
                <a:solidFill>
                  <a:srgbClr val="004E46"/>
                </a:solidFill>
                <a:latin typeface="Arial" panose="020B0604020202020204"/>
              </a:rPr>
              <a:t>The PRAU’s current duties are:</a:t>
            </a:r>
          </a:p>
          <a:p>
            <a:pPr marL="457200" indent="-457200" defTabSz="457200" eaLnBrk="1" fontAlgn="auto" hangingPunct="1">
              <a:lnSpc>
                <a:spcPct val="100000"/>
              </a:lnSpc>
              <a:spcBef>
                <a:spcPts val="1000"/>
              </a:spcBef>
              <a:spcAft>
                <a:spcPts val="0"/>
              </a:spcAft>
              <a:buClr>
                <a:srgbClr val="000000">
                  <a:lumMod val="65000"/>
                  <a:lumOff val="35000"/>
                </a:srgbClr>
              </a:buClr>
              <a:buSzPct val="80000"/>
              <a:buAutoNum type="arabicParenR"/>
              <a:defRPr/>
            </a:pPr>
            <a:r>
              <a:rPr lang="en-IE" sz="1900" kern="1200" spc="0" dirty="0">
                <a:solidFill>
                  <a:srgbClr val="004E46"/>
                </a:solidFill>
                <a:latin typeface="Arial" panose="020B0604020202020204"/>
              </a:rPr>
              <a:t>Horizon scanning for emerging biosecurity threats </a:t>
            </a:r>
          </a:p>
          <a:p>
            <a:pPr marL="457200" indent="-457200" defTabSz="457200" eaLnBrk="1" fontAlgn="auto" hangingPunct="1">
              <a:lnSpc>
                <a:spcPct val="100000"/>
              </a:lnSpc>
              <a:spcBef>
                <a:spcPts val="1000"/>
              </a:spcBef>
              <a:spcAft>
                <a:spcPts val="0"/>
              </a:spcAft>
              <a:buClr>
                <a:srgbClr val="000000">
                  <a:lumMod val="65000"/>
                  <a:lumOff val="35000"/>
                </a:srgbClr>
              </a:buClr>
              <a:buSzPct val="80000"/>
              <a:buFontTx/>
              <a:buAutoNum type="arabicParenR"/>
              <a:defRPr/>
            </a:pPr>
            <a:r>
              <a:rPr lang="en-IE" sz="1900" spc="0" dirty="0">
                <a:solidFill>
                  <a:srgbClr val="004E46"/>
                </a:solidFill>
              </a:rPr>
              <a:t>Risk evaluation </a:t>
            </a:r>
          </a:p>
          <a:p>
            <a:pPr marL="457200" indent="-457200" defTabSz="457200" eaLnBrk="1" fontAlgn="auto" hangingPunct="1">
              <a:lnSpc>
                <a:spcPct val="100000"/>
              </a:lnSpc>
              <a:spcBef>
                <a:spcPts val="1000"/>
              </a:spcBef>
              <a:spcAft>
                <a:spcPts val="0"/>
              </a:spcAft>
              <a:buClr>
                <a:srgbClr val="000000">
                  <a:lumMod val="65000"/>
                  <a:lumOff val="35000"/>
                </a:srgbClr>
              </a:buClr>
              <a:buSzPct val="80000"/>
              <a:buFontTx/>
              <a:buAutoNum type="arabicParenR"/>
              <a:defRPr/>
            </a:pPr>
            <a:r>
              <a:rPr lang="en-IE" sz="1900" spc="0" dirty="0">
                <a:solidFill>
                  <a:srgbClr val="004E46"/>
                </a:solidFill>
              </a:rPr>
              <a:t>Risk communication </a:t>
            </a:r>
          </a:p>
          <a:p>
            <a:pPr marL="457200" indent="-457200" defTabSz="457200" eaLnBrk="1" fontAlgn="auto" hangingPunct="1">
              <a:lnSpc>
                <a:spcPct val="100000"/>
              </a:lnSpc>
              <a:spcBef>
                <a:spcPts val="1000"/>
              </a:spcBef>
              <a:spcAft>
                <a:spcPts val="0"/>
              </a:spcAft>
              <a:buClr>
                <a:srgbClr val="000000">
                  <a:lumMod val="65000"/>
                  <a:lumOff val="35000"/>
                </a:srgbClr>
              </a:buClr>
              <a:buSzPct val="80000"/>
              <a:buFontTx/>
              <a:buAutoNum type="arabicParenR"/>
              <a:defRPr/>
            </a:pPr>
            <a:r>
              <a:rPr lang="en-IE" sz="1900" spc="0" dirty="0">
                <a:solidFill>
                  <a:srgbClr val="004E46"/>
                </a:solidFill>
              </a:rPr>
              <a:t>Research </a:t>
            </a:r>
          </a:p>
          <a:p>
            <a:pPr marL="457200" indent="-457200" defTabSz="457200" eaLnBrk="1" fontAlgn="auto" hangingPunct="1">
              <a:lnSpc>
                <a:spcPct val="100000"/>
              </a:lnSpc>
              <a:spcBef>
                <a:spcPts val="1000"/>
              </a:spcBef>
              <a:spcAft>
                <a:spcPts val="0"/>
              </a:spcAft>
              <a:buClr>
                <a:srgbClr val="000000">
                  <a:lumMod val="65000"/>
                  <a:lumOff val="35000"/>
                </a:srgbClr>
              </a:buClr>
              <a:buSzPct val="80000"/>
              <a:buFontTx/>
              <a:buAutoNum type="arabicParenR"/>
              <a:defRPr/>
            </a:pPr>
            <a:r>
              <a:rPr lang="en-IE" sz="1900" spc="0" dirty="0">
                <a:solidFill>
                  <a:srgbClr val="004E46"/>
                </a:solidFill>
              </a:rPr>
              <a:t>Plant Health Sub-Committee Projects</a:t>
            </a:r>
          </a:p>
          <a:p>
            <a:pPr marL="457200" indent="-457200" defTabSz="457200" eaLnBrk="1" fontAlgn="auto" hangingPunct="1">
              <a:lnSpc>
                <a:spcPct val="100000"/>
              </a:lnSpc>
              <a:spcBef>
                <a:spcPts val="1000"/>
              </a:spcBef>
              <a:spcAft>
                <a:spcPts val="0"/>
              </a:spcAft>
              <a:buClr>
                <a:srgbClr val="000000">
                  <a:lumMod val="65000"/>
                  <a:lumOff val="35000"/>
                </a:srgbClr>
              </a:buClr>
              <a:buSzPct val="80000"/>
              <a:buFontTx/>
              <a:buAutoNum type="arabicParenR"/>
              <a:defRPr/>
            </a:pPr>
            <a:endParaRPr lang="en-IE" sz="1900" spc="0" dirty="0">
              <a:solidFill>
                <a:srgbClr val="004E46"/>
              </a:solidFill>
            </a:endParaRPr>
          </a:p>
          <a:p>
            <a:pPr marL="457200" indent="-457200" defTabSz="457200" eaLnBrk="1" fontAlgn="auto" hangingPunct="1">
              <a:lnSpc>
                <a:spcPct val="100000"/>
              </a:lnSpc>
              <a:spcBef>
                <a:spcPts val="1000"/>
              </a:spcBef>
              <a:spcAft>
                <a:spcPts val="0"/>
              </a:spcAft>
              <a:buClr>
                <a:srgbClr val="000000">
                  <a:lumMod val="65000"/>
                  <a:lumOff val="35000"/>
                </a:srgbClr>
              </a:buClr>
              <a:buSzPct val="80000"/>
              <a:buAutoNum type="arabicParenR"/>
              <a:defRPr/>
            </a:pPr>
            <a:endParaRPr lang="en-IE" sz="1900" kern="1200" spc="0" dirty="0">
              <a:solidFill>
                <a:srgbClr val="004E46"/>
              </a:solidFill>
              <a:latin typeface="Arial" panose="020B0604020202020204"/>
            </a:endParaRP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endParaRPr lang="en-IE" sz="1900" kern="1200" spc="0" dirty="0">
              <a:solidFill>
                <a:srgbClr val="004E46"/>
              </a:solidFill>
              <a:latin typeface="Arial" panose="020B0604020202020204"/>
            </a:endParaRPr>
          </a:p>
          <a:p>
            <a:endParaRPr lang="en-IE" kern="0" dirty="0"/>
          </a:p>
        </p:txBody>
      </p:sp>
    </p:spTree>
    <p:extLst>
      <p:ext uri="{BB962C8B-B14F-4D97-AF65-F5344CB8AC3E}">
        <p14:creationId xmlns:p14="http://schemas.microsoft.com/office/powerpoint/2010/main" val="26441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22ED-AB21-1906-3AB3-16E4C8A4BCF2}"/>
              </a:ext>
            </a:extLst>
          </p:cNvPr>
          <p:cNvSpPr>
            <a:spLocks noGrp="1"/>
          </p:cNvSpPr>
          <p:nvPr>
            <p:ph type="title"/>
          </p:nvPr>
        </p:nvSpPr>
        <p:spPr/>
        <p:txBody>
          <a:bodyPr/>
          <a:lstStyle/>
          <a:p>
            <a:r>
              <a:rPr lang="en-IE" dirty="0"/>
              <a:t>Horizon Scanning - IE</a:t>
            </a:r>
          </a:p>
        </p:txBody>
      </p:sp>
      <p:sp>
        <p:nvSpPr>
          <p:cNvPr id="6" name="Arrow: Pentagon 5">
            <a:extLst>
              <a:ext uri="{FF2B5EF4-FFF2-40B4-BE49-F238E27FC236}">
                <a16:creationId xmlns:a16="http://schemas.microsoft.com/office/drawing/2014/main" id="{A5A30AA8-ABF7-B810-A170-6DE1DA5BC903}"/>
              </a:ext>
            </a:extLst>
          </p:cNvPr>
          <p:cNvSpPr/>
          <p:nvPr/>
        </p:nvSpPr>
        <p:spPr>
          <a:xfrm>
            <a:off x="257229" y="1898795"/>
            <a:ext cx="1706439" cy="984885"/>
          </a:xfrm>
          <a:prstGeom prst="homePlat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IE" sz="1600" dirty="0">
                <a:solidFill>
                  <a:srgbClr val="FFFFFF"/>
                </a:solidFill>
                <a:sym typeface="Helvetica Neue Medium"/>
              </a:rPr>
              <a:t>Structured Monitoring  Undertaken monthly </a:t>
            </a:r>
            <a:endParaRPr kumimoji="0" lang="en-IE" sz="16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a:extLst>
              <a:ext uri="{FF2B5EF4-FFF2-40B4-BE49-F238E27FC236}">
                <a16:creationId xmlns:a16="http://schemas.microsoft.com/office/drawing/2014/main" id="{BC69A1C4-731F-F81E-49DF-2C405A451A6D}"/>
              </a:ext>
            </a:extLst>
          </p:cNvPr>
          <p:cNvPicPr>
            <a:picLocks noChangeAspect="1"/>
          </p:cNvPicPr>
          <p:nvPr/>
        </p:nvPicPr>
        <p:blipFill>
          <a:blip r:embed="rId2"/>
          <a:stretch>
            <a:fillRect/>
          </a:stretch>
        </p:blipFill>
        <p:spPr>
          <a:xfrm>
            <a:off x="2169985" y="1320912"/>
            <a:ext cx="1686470" cy="2108088"/>
          </a:xfrm>
          <a:prstGeom prst="rect">
            <a:avLst/>
          </a:prstGeom>
        </p:spPr>
      </p:pic>
      <p:sp>
        <p:nvSpPr>
          <p:cNvPr id="19" name="Arrow: Pentagon 18">
            <a:extLst>
              <a:ext uri="{FF2B5EF4-FFF2-40B4-BE49-F238E27FC236}">
                <a16:creationId xmlns:a16="http://schemas.microsoft.com/office/drawing/2014/main" id="{49872CA8-88B4-464A-B702-28CB942E184A}"/>
              </a:ext>
            </a:extLst>
          </p:cNvPr>
          <p:cNvSpPr/>
          <p:nvPr/>
        </p:nvSpPr>
        <p:spPr>
          <a:xfrm>
            <a:off x="7039452" y="7672957"/>
            <a:ext cx="741508" cy="484632"/>
          </a:xfrm>
          <a:prstGeom prst="homePlat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Arrow: Pentagon 19">
            <a:extLst>
              <a:ext uri="{FF2B5EF4-FFF2-40B4-BE49-F238E27FC236}">
                <a16:creationId xmlns:a16="http://schemas.microsoft.com/office/drawing/2014/main" id="{2C30AFD9-1881-4B05-7BB0-44E2E6F3446F}"/>
              </a:ext>
            </a:extLst>
          </p:cNvPr>
          <p:cNvSpPr/>
          <p:nvPr/>
        </p:nvSpPr>
        <p:spPr>
          <a:xfrm>
            <a:off x="8362118" y="7344081"/>
            <a:ext cx="741508" cy="484632"/>
          </a:xfrm>
          <a:prstGeom prst="homePlat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TextBox 23">
            <a:extLst>
              <a:ext uri="{FF2B5EF4-FFF2-40B4-BE49-F238E27FC236}">
                <a16:creationId xmlns:a16="http://schemas.microsoft.com/office/drawing/2014/main" id="{5F120067-AE08-A4D9-B4E5-3B37F93A8398}"/>
              </a:ext>
            </a:extLst>
          </p:cNvPr>
          <p:cNvSpPr txBox="1"/>
          <p:nvPr/>
        </p:nvSpPr>
        <p:spPr>
          <a:xfrm>
            <a:off x="10064479" y="8473272"/>
            <a:ext cx="270171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Interceptions (EU &amp; UK)</a:t>
            </a:r>
          </a:p>
        </p:txBody>
      </p:sp>
      <p:grpSp>
        <p:nvGrpSpPr>
          <p:cNvPr id="35" name="Group 34">
            <a:extLst>
              <a:ext uri="{FF2B5EF4-FFF2-40B4-BE49-F238E27FC236}">
                <a16:creationId xmlns:a16="http://schemas.microsoft.com/office/drawing/2014/main" id="{0F8EE75A-6988-432C-3501-C04CD3CAC4F0}"/>
              </a:ext>
            </a:extLst>
          </p:cNvPr>
          <p:cNvGrpSpPr/>
          <p:nvPr/>
        </p:nvGrpSpPr>
        <p:grpSpPr>
          <a:xfrm>
            <a:off x="4019814" y="1349176"/>
            <a:ext cx="3682019" cy="1996638"/>
            <a:chOff x="4019814" y="1349176"/>
            <a:chExt cx="3682019" cy="1996638"/>
          </a:xfrm>
        </p:grpSpPr>
        <p:pic>
          <p:nvPicPr>
            <p:cNvPr id="1032" name="Picture 8" descr="National Biodiversity Data Centre A Heritage Council Programme, Documenting  Ireland's Wildlife">
              <a:extLst>
                <a:ext uri="{FF2B5EF4-FFF2-40B4-BE49-F238E27FC236}">
                  <a16:creationId xmlns:a16="http://schemas.microsoft.com/office/drawing/2014/main" id="{D99DE816-9FDA-CB2F-3EB1-359B8B6C3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533" y="1349176"/>
              <a:ext cx="2781300" cy="164782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A9F861-0012-75C7-5713-9353665418AB}"/>
                </a:ext>
              </a:extLst>
            </p:cNvPr>
            <p:cNvSpPr txBox="1"/>
            <p:nvPr/>
          </p:nvSpPr>
          <p:spPr>
            <a:xfrm>
              <a:off x="5553764" y="2997001"/>
              <a:ext cx="151483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Citizen Science</a:t>
              </a:r>
            </a:p>
          </p:txBody>
        </p:sp>
        <p:sp>
          <p:nvSpPr>
            <p:cNvPr id="30" name="Equals 29">
              <a:extLst>
                <a:ext uri="{FF2B5EF4-FFF2-40B4-BE49-F238E27FC236}">
                  <a16:creationId xmlns:a16="http://schemas.microsoft.com/office/drawing/2014/main" id="{59097F85-6E86-A5B4-E9D1-BFD51BDBC808}"/>
                </a:ext>
              </a:extLst>
            </p:cNvPr>
            <p:cNvSpPr/>
            <p:nvPr/>
          </p:nvSpPr>
          <p:spPr>
            <a:xfrm>
              <a:off x="4019814" y="1917756"/>
              <a:ext cx="914400" cy="914400"/>
            </a:xfrm>
            <a:prstGeom prst="mathEqual">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E"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36" name="Group 35">
            <a:extLst>
              <a:ext uri="{FF2B5EF4-FFF2-40B4-BE49-F238E27FC236}">
                <a16:creationId xmlns:a16="http://schemas.microsoft.com/office/drawing/2014/main" id="{596FCA73-C339-6291-1EC1-B129E0BC4F40}"/>
              </a:ext>
            </a:extLst>
          </p:cNvPr>
          <p:cNvGrpSpPr/>
          <p:nvPr/>
        </p:nvGrpSpPr>
        <p:grpSpPr>
          <a:xfrm>
            <a:off x="7675895" y="1482729"/>
            <a:ext cx="4516105" cy="1847551"/>
            <a:chOff x="7675895" y="1482729"/>
            <a:chExt cx="4516105" cy="1847551"/>
          </a:xfrm>
        </p:grpSpPr>
        <p:sp>
          <p:nvSpPr>
            <p:cNvPr id="15" name="TextBox 14">
              <a:extLst>
                <a:ext uri="{FF2B5EF4-FFF2-40B4-BE49-F238E27FC236}">
                  <a16:creationId xmlns:a16="http://schemas.microsoft.com/office/drawing/2014/main" id="{192FF967-4C87-A679-F3E9-4B71FB38721C}"/>
                </a:ext>
              </a:extLst>
            </p:cNvPr>
            <p:cNvSpPr txBox="1"/>
            <p:nvPr/>
          </p:nvSpPr>
          <p:spPr>
            <a:xfrm>
              <a:off x="8673031" y="2614800"/>
              <a:ext cx="1782155"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Literature </a:t>
              </a:r>
            </a:p>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(Scan &amp; EFSA WG)</a:t>
              </a:r>
            </a:p>
          </p:txBody>
        </p:sp>
        <p:pic>
          <p:nvPicPr>
            <p:cNvPr id="1026" name="Picture 2" descr="Horizon Scanning for Plant Health: EFSA Journal">
              <a:extLst>
                <a:ext uri="{FF2B5EF4-FFF2-40B4-BE49-F238E27FC236}">
                  <a16:creationId xmlns:a16="http://schemas.microsoft.com/office/drawing/2014/main" id="{D13E1B42-AD88-10D7-DF5D-6E093694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75" y="1482729"/>
              <a:ext cx="2458001" cy="1232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C86166E-DB99-A8A1-B4A4-C70F62DC6043}"/>
                </a:ext>
              </a:extLst>
            </p:cNvPr>
            <p:cNvPicPr>
              <a:picLocks noChangeAspect="1"/>
            </p:cNvPicPr>
            <p:nvPr/>
          </p:nvPicPr>
          <p:blipFill>
            <a:blip r:embed="rId5"/>
            <a:stretch>
              <a:fillRect/>
            </a:stretch>
          </p:blipFill>
          <p:spPr>
            <a:xfrm>
              <a:off x="10720742" y="1482730"/>
              <a:ext cx="1471258" cy="1847550"/>
            </a:xfrm>
            <a:prstGeom prst="rect">
              <a:avLst/>
            </a:prstGeom>
          </p:spPr>
        </p:pic>
        <p:sp>
          <p:nvSpPr>
            <p:cNvPr id="31" name="Cross 30">
              <a:extLst>
                <a:ext uri="{FF2B5EF4-FFF2-40B4-BE49-F238E27FC236}">
                  <a16:creationId xmlns:a16="http://schemas.microsoft.com/office/drawing/2014/main" id="{FC9CC493-CE9B-9E12-1D6E-FBA7F60C0D1F}"/>
                </a:ext>
              </a:extLst>
            </p:cNvPr>
            <p:cNvSpPr/>
            <p:nvPr/>
          </p:nvSpPr>
          <p:spPr>
            <a:xfrm>
              <a:off x="7675895" y="2025481"/>
              <a:ext cx="673183" cy="687563"/>
            </a:xfrm>
            <a:prstGeom prst="plus">
              <a:avLst>
                <a:gd name="adj" fmla="val 3395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E" sz="3200" b="0" i="0" u="none" strike="noStrike" cap="none" spc="0" normalizeH="0" baseline="0" dirty="0">
                <a:ln>
                  <a:noFill/>
                </a:ln>
                <a:solidFill>
                  <a:srgbClr val="FFFFFF"/>
                </a:solidFill>
                <a:effectLst/>
                <a:uFillTx/>
                <a:latin typeface="+mn-lt"/>
                <a:ea typeface="+mn-ea"/>
                <a:cs typeface="+mn-cs"/>
                <a:sym typeface="Helvetica Neue Medium"/>
              </a:endParaRPr>
            </a:p>
          </p:txBody>
        </p:sp>
      </p:grpSp>
      <p:grpSp>
        <p:nvGrpSpPr>
          <p:cNvPr id="37" name="Group 36">
            <a:extLst>
              <a:ext uri="{FF2B5EF4-FFF2-40B4-BE49-F238E27FC236}">
                <a16:creationId xmlns:a16="http://schemas.microsoft.com/office/drawing/2014/main" id="{5E82D59C-B264-AA72-E8EC-649430A1A9BB}"/>
              </a:ext>
            </a:extLst>
          </p:cNvPr>
          <p:cNvGrpSpPr/>
          <p:nvPr/>
        </p:nvGrpSpPr>
        <p:grpSpPr>
          <a:xfrm>
            <a:off x="5517853" y="3400721"/>
            <a:ext cx="5886290" cy="2971153"/>
            <a:chOff x="5517853" y="3400721"/>
            <a:chExt cx="5886290" cy="2971153"/>
          </a:xfrm>
        </p:grpSpPr>
        <p:pic>
          <p:nvPicPr>
            <p:cNvPr id="14" name="Picture 13">
              <a:extLst>
                <a:ext uri="{FF2B5EF4-FFF2-40B4-BE49-F238E27FC236}">
                  <a16:creationId xmlns:a16="http://schemas.microsoft.com/office/drawing/2014/main" id="{97CF2632-1C7B-F848-DD90-4445D155D597}"/>
                </a:ext>
              </a:extLst>
            </p:cNvPr>
            <p:cNvPicPr>
              <a:picLocks noChangeAspect="1"/>
            </p:cNvPicPr>
            <p:nvPr/>
          </p:nvPicPr>
          <p:blipFill>
            <a:blip r:embed="rId6"/>
            <a:stretch>
              <a:fillRect/>
            </a:stretch>
          </p:blipFill>
          <p:spPr>
            <a:xfrm>
              <a:off x="5541674" y="4088284"/>
              <a:ext cx="2780928" cy="1647825"/>
            </a:xfrm>
            <a:prstGeom prst="rect">
              <a:avLst/>
            </a:prstGeom>
          </p:spPr>
        </p:pic>
        <p:sp>
          <p:nvSpPr>
            <p:cNvPr id="16" name="TextBox 15">
              <a:extLst>
                <a:ext uri="{FF2B5EF4-FFF2-40B4-BE49-F238E27FC236}">
                  <a16:creationId xmlns:a16="http://schemas.microsoft.com/office/drawing/2014/main" id="{87B5E663-6DC7-0CB6-90CC-A80CE9AEA300}"/>
                </a:ext>
              </a:extLst>
            </p:cNvPr>
            <p:cNvSpPr txBox="1"/>
            <p:nvPr/>
          </p:nvSpPr>
          <p:spPr>
            <a:xfrm>
              <a:off x="5517853" y="5715139"/>
              <a:ext cx="2701719"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Interceptions (EU - TRACES &amp; UK – Alert list)</a:t>
              </a:r>
            </a:p>
          </p:txBody>
        </p:sp>
        <p:pic>
          <p:nvPicPr>
            <p:cNvPr id="17" name="Picture 16">
              <a:extLst>
                <a:ext uri="{FF2B5EF4-FFF2-40B4-BE49-F238E27FC236}">
                  <a16:creationId xmlns:a16="http://schemas.microsoft.com/office/drawing/2014/main" id="{7CEE40F5-EF93-4609-F133-038DE4451259}"/>
                </a:ext>
              </a:extLst>
            </p:cNvPr>
            <p:cNvPicPr>
              <a:picLocks noChangeAspect="1"/>
            </p:cNvPicPr>
            <p:nvPr/>
          </p:nvPicPr>
          <p:blipFill>
            <a:blip r:embed="rId7"/>
            <a:stretch>
              <a:fillRect/>
            </a:stretch>
          </p:blipFill>
          <p:spPr>
            <a:xfrm>
              <a:off x="9181421" y="4204095"/>
              <a:ext cx="2222722" cy="1610397"/>
            </a:xfrm>
            <a:prstGeom prst="rect">
              <a:avLst/>
            </a:prstGeom>
          </p:spPr>
        </p:pic>
        <p:sp>
          <p:nvSpPr>
            <p:cNvPr id="18" name="TextBox 17">
              <a:extLst>
                <a:ext uri="{FF2B5EF4-FFF2-40B4-BE49-F238E27FC236}">
                  <a16:creationId xmlns:a16="http://schemas.microsoft.com/office/drawing/2014/main" id="{4DC78B45-3577-7EC0-F573-D32FC1D08AC0}"/>
                </a:ext>
              </a:extLst>
            </p:cNvPr>
            <p:cNvSpPr txBox="1"/>
            <p:nvPr/>
          </p:nvSpPr>
          <p:spPr>
            <a:xfrm>
              <a:off x="9657491" y="5776839"/>
              <a:ext cx="146905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EU Outbreaks </a:t>
              </a:r>
            </a:p>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a:t>
              </a:r>
              <a:r>
                <a:rPr kumimoji="0" lang="en-IE" sz="1600" b="0" i="0" u="none" strike="noStrike" cap="none" spc="0" normalizeH="0" baseline="0" dirty="0" err="1">
                  <a:ln>
                    <a:noFill/>
                  </a:ln>
                  <a:solidFill>
                    <a:srgbClr val="000000"/>
                  </a:solidFill>
                  <a:effectLst/>
                  <a:uFillTx/>
                  <a:latin typeface="Open Sans"/>
                  <a:ea typeface="Open Sans"/>
                  <a:cs typeface="Open Sans"/>
                  <a:sym typeface="Open Sans"/>
                </a:rPr>
                <a:t>Europhyt</a:t>
              </a: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a:t>
              </a:r>
            </a:p>
          </p:txBody>
        </p:sp>
        <p:sp>
          <p:nvSpPr>
            <p:cNvPr id="25" name="Cross 24">
              <a:extLst>
                <a:ext uri="{FF2B5EF4-FFF2-40B4-BE49-F238E27FC236}">
                  <a16:creationId xmlns:a16="http://schemas.microsoft.com/office/drawing/2014/main" id="{6C64AD20-F41D-E83C-42EF-BFF59ED120AF}"/>
                </a:ext>
              </a:extLst>
            </p:cNvPr>
            <p:cNvSpPr/>
            <p:nvPr/>
          </p:nvSpPr>
          <p:spPr>
            <a:xfrm>
              <a:off x="10046661" y="3400721"/>
              <a:ext cx="673183" cy="687563"/>
            </a:xfrm>
            <a:prstGeom prst="plus">
              <a:avLst>
                <a:gd name="adj" fmla="val 3395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E"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Cross 32">
              <a:extLst>
                <a:ext uri="{FF2B5EF4-FFF2-40B4-BE49-F238E27FC236}">
                  <a16:creationId xmlns:a16="http://schemas.microsoft.com/office/drawing/2014/main" id="{5420DAEB-D027-079E-D672-BF98D7C48821}"/>
                </a:ext>
              </a:extLst>
            </p:cNvPr>
            <p:cNvSpPr/>
            <p:nvPr/>
          </p:nvSpPr>
          <p:spPr>
            <a:xfrm>
              <a:off x="8407850" y="4840946"/>
              <a:ext cx="673183" cy="687563"/>
            </a:xfrm>
            <a:prstGeom prst="plus">
              <a:avLst>
                <a:gd name="adj" fmla="val 3395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E"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38" name="Group 37">
            <a:extLst>
              <a:ext uri="{FF2B5EF4-FFF2-40B4-BE49-F238E27FC236}">
                <a16:creationId xmlns:a16="http://schemas.microsoft.com/office/drawing/2014/main" id="{B4E06C3E-8D98-19B6-1609-F070A5380B07}"/>
              </a:ext>
            </a:extLst>
          </p:cNvPr>
          <p:cNvGrpSpPr/>
          <p:nvPr/>
        </p:nvGrpSpPr>
        <p:grpSpPr>
          <a:xfrm>
            <a:off x="787857" y="3965929"/>
            <a:ext cx="4509869" cy="2344246"/>
            <a:chOff x="787857" y="3965929"/>
            <a:chExt cx="4509869" cy="2344246"/>
          </a:xfrm>
        </p:grpSpPr>
        <p:pic>
          <p:nvPicPr>
            <p:cNvPr id="23" name="Picture 22">
              <a:extLst>
                <a:ext uri="{FF2B5EF4-FFF2-40B4-BE49-F238E27FC236}">
                  <a16:creationId xmlns:a16="http://schemas.microsoft.com/office/drawing/2014/main" id="{587BD9E1-D0C2-DB85-20DB-72E0AE487E65}"/>
                </a:ext>
              </a:extLst>
            </p:cNvPr>
            <p:cNvPicPr>
              <a:picLocks noChangeAspect="1"/>
            </p:cNvPicPr>
            <p:nvPr/>
          </p:nvPicPr>
          <p:blipFill>
            <a:blip r:embed="rId8"/>
            <a:stretch>
              <a:fillRect/>
            </a:stretch>
          </p:blipFill>
          <p:spPr>
            <a:xfrm>
              <a:off x="787857" y="3965929"/>
              <a:ext cx="3695307" cy="1750035"/>
            </a:xfrm>
            <a:prstGeom prst="rect">
              <a:avLst/>
            </a:prstGeom>
          </p:spPr>
        </p:pic>
        <p:sp>
          <p:nvSpPr>
            <p:cNvPr id="32" name="TextBox 31">
              <a:extLst>
                <a:ext uri="{FF2B5EF4-FFF2-40B4-BE49-F238E27FC236}">
                  <a16:creationId xmlns:a16="http://schemas.microsoft.com/office/drawing/2014/main" id="{36B483A4-F72D-8F29-551D-9DB053CEF922}"/>
                </a:ext>
              </a:extLst>
            </p:cNvPr>
            <p:cNvSpPr txBox="1"/>
            <p:nvPr/>
          </p:nvSpPr>
          <p:spPr>
            <a:xfrm>
              <a:off x="1072432" y="5715140"/>
              <a:ext cx="2701719"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IE Trade data </a:t>
              </a:r>
            </a:p>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(TRACES)</a:t>
              </a:r>
            </a:p>
          </p:txBody>
        </p:sp>
        <p:sp>
          <p:nvSpPr>
            <p:cNvPr id="34" name="Cross 33">
              <a:extLst>
                <a:ext uri="{FF2B5EF4-FFF2-40B4-BE49-F238E27FC236}">
                  <a16:creationId xmlns:a16="http://schemas.microsoft.com/office/drawing/2014/main" id="{E131730A-7B78-158A-0558-287BA0889465}"/>
                </a:ext>
              </a:extLst>
            </p:cNvPr>
            <p:cNvSpPr/>
            <p:nvPr/>
          </p:nvSpPr>
          <p:spPr>
            <a:xfrm>
              <a:off x="4624543" y="4821261"/>
              <a:ext cx="673183" cy="687563"/>
            </a:xfrm>
            <a:prstGeom prst="plus">
              <a:avLst>
                <a:gd name="adj" fmla="val 3395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IE" sz="3200" b="0" i="0" u="none" strike="noStrike" cap="none" spc="0" normalizeH="0" baseline="0">
                <a:ln>
                  <a:noFill/>
                </a:ln>
                <a:solidFill>
                  <a:srgbClr val="FFFFFF"/>
                </a:solidFill>
                <a:effectLst/>
                <a:uFillTx/>
                <a:latin typeface="+mn-lt"/>
                <a:ea typeface="+mn-ea"/>
                <a:cs typeface="+mn-cs"/>
                <a:sym typeface="Helvetica Neue Medium"/>
              </a:endParaRPr>
            </a:p>
          </p:txBody>
        </p:sp>
      </p:grpSp>
    </p:spTree>
    <p:extLst>
      <p:ext uri="{BB962C8B-B14F-4D97-AF65-F5344CB8AC3E}">
        <p14:creationId xmlns:p14="http://schemas.microsoft.com/office/powerpoint/2010/main" val="1624010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C109-A440-DA88-CF3A-4E672E06DA9B}"/>
              </a:ext>
            </a:extLst>
          </p:cNvPr>
          <p:cNvSpPr>
            <a:spLocks noGrp="1"/>
          </p:cNvSpPr>
          <p:nvPr>
            <p:ph type="title"/>
          </p:nvPr>
        </p:nvSpPr>
        <p:spPr/>
        <p:txBody>
          <a:bodyPr/>
          <a:lstStyle/>
          <a:p>
            <a:r>
              <a:rPr lang="en-IE" dirty="0"/>
              <a:t>DEPPR - Work Prioritisation </a:t>
            </a:r>
          </a:p>
        </p:txBody>
      </p:sp>
      <p:sp>
        <p:nvSpPr>
          <p:cNvPr id="4" name="Text Placeholder 3">
            <a:extLst>
              <a:ext uri="{FF2B5EF4-FFF2-40B4-BE49-F238E27FC236}">
                <a16:creationId xmlns:a16="http://schemas.microsoft.com/office/drawing/2014/main" id="{D4F98683-BBE1-1814-F333-A9F75AFB7289}"/>
              </a:ext>
            </a:extLst>
          </p:cNvPr>
          <p:cNvSpPr>
            <a:spLocks noGrp="1"/>
          </p:cNvSpPr>
          <p:nvPr>
            <p:ph type="body" sz="quarter" idx="12"/>
          </p:nvPr>
        </p:nvSpPr>
        <p:spPr>
          <a:xfrm>
            <a:off x="731148" y="1778000"/>
            <a:ext cx="10038451" cy="4322011"/>
          </a:xfrm>
        </p:spPr>
        <p:txBody>
          <a:bodyPr/>
          <a:lstStyle/>
          <a:p>
            <a:pPr marL="457200" indent="-457200">
              <a:buFont typeface="Wingdings" panose="05000000000000000000" pitchFamily="2" charset="2"/>
              <a:buChar char="q"/>
            </a:pPr>
            <a:r>
              <a:rPr lang="en-IE" sz="1900" dirty="0">
                <a:solidFill>
                  <a:srgbClr val="004E46"/>
                </a:solidFill>
              </a:rPr>
              <a:t>PRAU coordinate the DAFM Emerging Plant Pest Review (DEPPR) Sub-committee </a:t>
            </a:r>
          </a:p>
          <a:p>
            <a:pPr marL="457200" indent="-457200">
              <a:buFont typeface="Wingdings" panose="05000000000000000000" pitchFamily="2" charset="2"/>
              <a:buChar char="q"/>
            </a:pPr>
            <a:endParaRPr lang="en-IE" sz="1900" dirty="0">
              <a:solidFill>
                <a:srgbClr val="004E46"/>
              </a:solidFill>
            </a:endParaRPr>
          </a:p>
          <a:p>
            <a:pPr marL="457200" indent="-457200">
              <a:buFont typeface="Wingdings" panose="05000000000000000000" pitchFamily="2" charset="2"/>
              <a:buChar char="q"/>
            </a:pPr>
            <a:r>
              <a:rPr lang="en-IE" sz="1900" dirty="0">
                <a:solidFill>
                  <a:srgbClr val="004E46"/>
                </a:solidFill>
              </a:rPr>
              <a:t>DEPPR consists of representatives from FID, HPHD, CECD, ICOPS and PSD </a:t>
            </a:r>
          </a:p>
          <a:p>
            <a:pPr marL="457200" indent="-457200">
              <a:buFont typeface="Wingdings" panose="05000000000000000000" pitchFamily="2" charset="2"/>
              <a:buChar char="q"/>
            </a:pPr>
            <a:endParaRPr lang="en-IE" sz="1900" dirty="0">
              <a:solidFill>
                <a:srgbClr val="004E46"/>
              </a:solidFill>
            </a:endParaRPr>
          </a:p>
          <a:p>
            <a:pPr marL="457200" indent="-457200">
              <a:buFont typeface="Wingdings" panose="05000000000000000000" pitchFamily="2" charset="2"/>
              <a:buChar char="q"/>
            </a:pPr>
            <a:r>
              <a:rPr lang="en-IE" sz="1900" b="1" dirty="0">
                <a:solidFill>
                  <a:srgbClr val="004E46"/>
                </a:solidFill>
              </a:rPr>
              <a:t>DEPPR serves several purposes:</a:t>
            </a:r>
          </a:p>
          <a:p>
            <a:pPr marL="457200" indent="-457200">
              <a:buAutoNum type="arabicParenR"/>
            </a:pPr>
            <a:r>
              <a:rPr lang="en-IE" sz="1900" dirty="0">
                <a:solidFill>
                  <a:srgbClr val="004E46"/>
                </a:solidFill>
              </a:rPr>
              <a:t>Update stakeholder divisions on progress in PRAU risk assessments and projects  </a:t>
            </a:r>
          </a:p>
          <a:p>
            <a:pPr marL="457200" indent="-457200">
              <a:buAutoNum type="arabicParenR"/>
            </a:pPr>
            <a:r>
              <a:rPr lang="en-IE" sz="1900" dirty="0">
                <a:solidFill>
                  <a:srgbClr val="004E46"/>
                </a:solidFill>
              </a:rPr>
              <a:t>Sign off on final versions of PRAs and factsheets </a:t>
            </a:r>
          </a:p>
          <a:p>
            <a:pPr marL="457200" indent="-457200">
              <a:buAutoNum type="arabicParenR"/>
            </a:pPr>
            <a:r>
              <a:rPr lang="en-IE" sz="1900" dirty="0">
                <a:solidFill>
                  <a:srgbClr val="004E46"/>
                </a:solidFill>
              </a:rPr>
              <a:t>Review recent notable developments in plant health </a:t>
            </a:r>
          </a:p>
          <a:p>
            <a:pPr marL="457200" indent="-457200">
              <a:buAutoNum type="arabicParenR"/>
            </a:pPr>
            <a:r>
              <a:rPr lang="en-IE" sz="1900" dirty="0">
                <a:solidFill>
                  <a:srgbClr val="004E46"/>
                </a:solidFill>
              </a:rPr>
              <a:t>Select Risk Assessment prioritisation for the coming quarter </a:t>
            </a:r>
          </a:p>
          <a:p>
            <a:pPr marL="457200" indent="-457200">
              <a:buAutoNum type="arabicParenR"/>
            </a:pPr>
            <a:endParaRPr lang="en-IE" sz="1900" dirty="0">
              <a:solidFill>
                <a:srgbClr val="004E46"/>
              </a:solidFill>
            </a:endParaRPr>
          </a:p>
          <a:p>
            <a:pPr marL="457200" indent="-457200">
              <a:buAutoNum type="arabicParenR"/>
            </a:pPr>
            <a:endParaRPr lang="en-IE" sz="1900" dirty="0">
              <a:solidFill>
                <a:srgbClr val="004E46"/>
              </a:solidFill>
            </a:endParaRPr>
          </a:p>
          <a:p>
            <a:pPr marL="457200" indent="-457200">
              <a:buFont typeface="Wingdings" panose="05000000000000000000" pitchFamily="2" charset="2"/>
              <a:buChar char="q"/>
            </a:pPr>
            <a:endParaRPr lang="en-IE" dirty="0">
              <a:solidFill>
                <a:srgbClr val="004E46"/>
              </a:solidFill>
            </a:endParaRPr>
          </a:p>
          <a:p>
            <a:endParaRPr lang="en-IE" dirty="0">
              <a:solidFill>
                <a:srgbClr val="004E46"/>
              </a:solidFill>
            </a:endParaRPr>
          </a:p>
        </p:txBody>
      </p:sp>
    </p:spTree>
    <p:extLst>
      <p:ext uri="{BB962C8B-B14F-4D97-AF65-F5344CB8AC3E}">
        <p14:creationId xmlns:p14="http://schemas.microsoft.com/office/powerpoint/2010/main" val="18457852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3575-FBAB-4BE9-EB85-4ADCFCF6ADA2}"/>
              </a:ext>
            </a:extLst>
          </p:cNvPr>
          <p:cNvSpPr>
            <a:spLocks noGrp="1"/>
          </p:cNvSpPr>
          <p:nvPr>
            <p:ph type="title"/>
          </p:nvPr>
        </p:nvSpPr>
        <p:spPr/>
        <p:txBody>
          <a:bodyPr/>
          <a:lstStyle/>
          <a:p>
            <a:r>
              <a:rPr lang="en-IE" dirty="0"/>
              <a:t>Pest Risk Assessment - IE </a:t>
            </a:r>
          </a:p>
        </p:txBody>
      </p:sp>
      <p:grpSp>
        <p:nvGrpSpPr>
          <p:cNvPr id="26" name="Group 25">
            <a:extLst>
              <a:ext uri="{FF2B5EF4-FFF2-40B4-BE49-F238E27FC236}">
                <a16:creationId xmlns:a16="http://schemas.microsoft.com/office/drawing/2014/main" id="{E3DB3D34-20F0-EEF1-71B3-295A97C20AB9}"/>
              </a:ext>
            </a:extLst>
          </p:cNvPr>
          <p:cNvGrpSpPr/>
          <p:nvPr/>
        </p:nvGrpSpPr>
        <p:grpSpPr>
          <a:xfrm>
            <a:off x="7740361" y="1472729"/>
            <a:ext cx="3854014" cy="2401472"/>
            <a:chOff x="7740361" y="1472729"/>
            <a:chExt cx="3854014" cy="2401472"/>
          </a:xfrm>
        </p:grpSpPr>
        <p:sp>
          <p:nvSpPr>
            <p:cNvPr id="9" name="Arrow: Pentagon 8">
              <a:extLst>
                <a:ext uri="{FF2B5EF4-FFF2-40B4-BE49-F238E27FC236}">
                  <a16:creationId xmlns:a16="http://schemas.microsoft.com/office/drawing/2014/main" id="{11349B5D-5194-396F-97F3-FC181E164AB0}"/>
                </a:ext>
              </a:extLst>
            </p:cNvPr>
            <p:cNvSpPr/>
            <p:nvPr/>
          </p:nvSpPr>
          <p:spPr>
            <a:xfrm>
              <a:off x="7740361" y="2450766"/>
              <a:ext cx="1749287" cy="246221"/>
            </a:xfrm>
            <a:prstGeom prst="homePlat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FFFFFF"/>
                  </a:solidFill>
                  <a:effectLst/>
                  <a:uFillTx/>
                  <a:latin typeface="+mn-lt"/>
                  <a:ea typeface="+mn-ea"/>
                  <a:cs typeface="+mn-cs"/>
                  <a:sym typeface="Helvetica Neue Medium"/>
                </a:rPr>
                <a:t>PRAU draft</a:t>
              </a:r>
            </a:p>
          </p:txBody>
        </p:sp>
        <p:pic>
          <p:nvPicPr>
            <p:cNvPr id="11" name="Picture 10">
              <a:extLst>
                <a:ext uri="{FF2B5EF4-FFF2-40B4-BE49-F238E27FC236}">
                  <a16:creationId xmlns:a16="http://schemas.microsoft.com/office/drawing/2014/main" id="{A802E9C0-8940-3F9E-8C99-954CEC33CB48}"/>
                </a:ext>
              </a:extLst>
            </p:cNvPr>
            <p:cNvPicPr>
              <a:picLocks noChangeAspect="1"/>
            </p:cNvPicPr>
            <p:nvPr/>
          </p:nvPicPr>
          <p:blipFill>
            <a:blip r:embed="rId2"/>
            <a:stretch>
              <a:fillRect/>
            </a:stretch>
          </p:blipFill>
          <p:spPr>
            <a:xfrm>
              <a:off x="9953231" y="1472729"/>
              <a:ext cx="1641144" cy="2401472"/>
            </a:xfrm>
            <a:prstGeom prst="rect">
              <a:avLst/>
            </a:prstGeom>
            <a:ln>
              <a:solidFill>
                <a:schemeClr val="tx1"/>
              </a:solidFill>
            </a:ln>
          </p:spPr>
        </p:pic>
      </p:grpSp>
      <p:grpSp>
        <p:nvGrpSpPr>
          <p:cNvPr id="24" name="Group 23">
            <a:extLst>
              <a:ext uri="{FF2B5EF4-FFF2-40B4-BE49-F238E27FC236}">
                <a16:creationId xmlns:a16="http://schemas.microsoft.com/office/drawing/2014/main" id="{9366C71E-3C85-126D-188C-77B42D178E1A}"/>
              </a:ext>
            </a:extLst>
          </p:cNvPr>
          <p:cNvGrpSpPr/>
          <p:nvPr/>
        </p:nvGrpSpPr>
        <p:grpSpPr>
          <a:xfrm>
            <a:off x="257229" y="1794758"/>
            <a:ext cx="4023525" cy="2046143"/>
            <a:chOff x="257229" y="1794758"/>
            <a:chExt cx="4023525" cy="2046143"/>
          </a:xfrm>
        </p:grpSpPr>
        <p:sp>
          <p:nvSpPr>
            <p:cNvPr id="5" name="Arrow: Pentagon 4">
              <a:extLst>
                <a:ext uri="{FF2B5EF4-FFF2-40B4-BE49-F238E27FC236}">
                  <a16:creationId xmlns:a16="http://schemas.microsoft.com/office/drawing/2014/main" id="{654B4476-827B-48AB-3203-A659448EC31F}"/>
                </a:ext>
              </a:extLst>
            </p:cNvPr>
            <p:cNvSpPr/>
            <p:nvPr/>
          </p:nvSpPr>
          <p:spPr>
            <a:xfrm>
              <a:off x="257229" y="2308467"/>
              <a:ext cx="1392465" cy="492443"/>
            </a:xfrm>
            <a:prstGeom prst="homePlat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IE" sz="1600" dirty="0">
                  <a:solidFill>
                    <a:srgbClr val="FFFFFF"/>
                  </a:solidFill>
                  <a:sym typeface="Helvetica Neue Medium"/>
                </a:rPr>
                <a:t>IE PRA </a:t>
              </a:r>
            </a:p>
            <a:p>
              <a:pPr marL="0" marR="0" indent="0" algn="ctr" defTabSz="825500" rtl="0" fontAlgn="auto" latinLnBrk="0" hangingPunct="0">
                <a:lnSpc>
                  <a:spcPct val="100000"/>
                </a:lnSpc>
                <a:spcBef>
                  <a:spcPts val="0"/>
                </a:spcBef>
                <a:spcAft>
                  <a:spcPts val="0"/>
                </a:spcAft>
                <a:buClrTx/>
                <a:buSzTx/>
                <a:buFontTx/>
                <a:buNone/>
                <a:tabLst/>
              </a:pPr>
              <a:r>
                <a:rPr lang="en-IE" sz="1600" dirty="0">
                  <a:solidFill>
                    <a:srgbClr val="FFFFFF"/>
                  </a:solidFill>
                  <a:sym typeface="Helvetica Neue Medium"/>
                </a:rPr>
                <a:t>Process</a:t>
              </a:r>
              <a:endParaRPr kumimoji="0" lang="en-IE" sz="16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4" name="Picture 13">
              <a:extLst>
                <a:ext uri="{FF2B5EF4-FFF2-40B4-BE49-F238E27FC236}">
                  <a16:creationId xmlns:a16="http://schemas.microsoft.com/office/drawing/2014/main" id="{95FC63FD-3E8B-6C9E-029D-9EA2D04D21E3}"/>
                </a:ext>
              </a:extLst>
            </p:cNvPr>
            <p:cNvPicPr>
              <a:picLocks noChangeAspect="1"/>
            </p:cNvPicPr>
            <p:nvPr/>
          </p:nvPicPr>
          <p:blipFill>
            <a:blip r:embed="rId3"/>
            <a:stretch>
              <a:fillRect/>
            </a:stretch>
          </p:blipFill>
          <p:spPr>
            <a:xfrm>
              <a:off x="1817534" y="1794758"/>
              <a:ext cx="2463220" cy="1519859"/>
            </a:xfrm>
            <a:prstGeom prst="rect">
              <a:avLst/>
            </a:prstGeom>
          </p:spPr>
        </p:pic>
        <p:sp>
          <p:nvSpPr>
            <p:cNvPr id="15" name="TextBox 14">
              <a:extLst>
                <a:ext uri="{FF2B5EF4-FFF2-40B4-BE49-F238E27FC236}">
                  <a16:creationId xmlns:a16="http://schemas.microsoft.com/office/drawing/2014/main" id="{87800A2E-5C12-3070-DA2B-6BCCF6740283}"/>
                </a:ext>
              </a:extLst>
            </p:cNvPr>
            <p:cNvSpPr txBox="1"/>
            <p:nvPr/>
          </p:nvSpPr>
          <p:spPr>
            <a:xfrm>
              <a:off x="1941468" y="3245866"/>
              <a:ext cx="221535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500" hangingPunct="0"/>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Pest </a:t>
              </a:r>
              <a:r>
                <a:rPr lang="en-IE" sz="1600" dirty="0">
                  <a:solidFill>
                    <a:srgbClr val="000000"/>
                  </a:solidFill>
                  <a:latin typeface="Open Sans"/>
                  <a:ea typeface="Open Sans"/>
                  <a:cs typeface="Open Sans"/>
                  <a:sym typeface="Open Sans"/>
                </a:rPr>
                <a:t>or pathway topic </a:t>
              </a:r>
            </a:p>
            <a:p>
              <a:pPr algn="ctr" defTabSz="825500" hangingPunct="0"/>
              <a:r>
                <a:rPr lang="en-IE" sz="1600" dirty="0">
                  <a:solidFill>
                    <a:srgbClr val="000000"/>
                  </a:solidFill>
                  <a:latin typeface="Open Sans"/>
                  <a:ea typeface="Open Sans"/>
                  <a:cs typeface="Open Sans"/>
                  <a:sym typeface="Open Sans"/>
                </a:rPr>
                <a:t>Prioritisation – DEPPR</a:t>
              </a:r>
              <a:endParaRPr kumimoji="0" lang="en-IE" sz="1600" b="0" i="0" u="none" strike="noStrike" cap="none" spc="0" normalizeH="0" baseline="0" dirty="0">
                <a:ln>
                  <a:noFill/>
                </a:ln>
                <a:solidFill>
                  <a:srgbClr val="000000"/>
                </a:solidFill>
                <a:effectLst/>
                <a:uFillTx/>
                <a:latin typeface="Open Sans"/>
                <a:ea typeface="Open Sans"/>
                <a:cs typeface="Open Sans"/>
                <a:sym typeface="Open Sans"/>
              </a:endParaRPr>
            </a:p>
          </p:txBody>
        </p:sp>
      </p:grpSp>
      <p:grpSp>
        <p:nvGrpSpPr>
          <p:cNvPr id="25" name="Group 24">
            <a:extLst>
              <a:ext uri="{FF2B5EF4-FFF2-40B4-BE49-F238E27FC236}">
                <a16:creationId xmlns:a16="http://schemas.microsoft.com/office/drawing/2014/main" id="{62F4EB93-DABA-3E11-8D07-AF1668C65037}"/>
              </a:ext>
            </a:extLst>
          </p:cNvPr>
          <p:cNvGrpSpPr/>
          <p:nvPr/>
        </p:nvGrpSpPr>
        <p:grpSpPr>
          <a:xfrm>
            <a:off x="4448594" y="1616075"/>
            <a:ext cx="3105207" cy="1911960"/>
            <a:chOff x="4448594" y="1616075"/>
            <a:chExt cx="3105207" cy="1911960"/>
          </a:xfrm>
        </p:grpSpPr>
        <p:pic>
          <p:nvPicPr>
            <p:cNvPr id="7" name="Picture 6">
              <a:extLst>
                <a:ext uri="{FF2B5EF4-FFF2-40B4-BE49-F238E27FC236}">
                  <a16:creationId xmlns:a16="http://schemas.microsoft.com/office/drawing/2014/main" id="{653B37D1-BEF4-9DB5-9CF2-F7A4DC6B08B6}"/>
                </a:ext>
              </a:extLst>
            </p:cNvPr>
            <p:cNvPicPr>
              <a:picLocks noChangeAspect="1"/>
            </p:cNvPicPr>
            <p:nvPr/>
          </p:nvPicPr>
          <p:blipFill>
            <a:blip r:embed="rId4"/>
            <a:stretch>
              <a:fillRect/>
            </a:stretch>
          </p:blipFill>
          <p:spPr>
            <a:xfrm>
              <a:off x="5884313" y="1616075"/>
              <a:ext cx="1392465" cy="1392465"/>
            </a:xfrm>
            <a:prstGeom prst="rect">
              <a:avLst/>
            </a:prstGeom>
          </p:spPr>
        </p:pic>
        <p:sp>
          <p:nvSpPr>
            <p:cNvPr id="8" name="TextBox 7">
              <a:extLst>
                <a:ext uri="{FF2B5EF4-FFF2-40B4-BE49-F238E27FC236}">
                  <a16:creationId xmlns:a16="http://schemas.microsoft.com/office/drawing/2014/main" id="{8D271DDF-C842-6535-0299-481FBB79517F}"/>
                </a:ext>
              </a:extLst>
            </p:cNvPr>
            <p:cNvSpPr txBox="1"/>
            <p:nvPr/>
          </p:nvSpPr>
          <p:spPr>
            <a:xfrm>
              <a:off x="5558960" y="2933000"/>
              <a:ext cx="199484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EPPO PRA Structure</a:t>
              </a:r>
            </a:p>
            <a:p>
              <a:pPr marL="0" marR="0" indent="0" algn="ctr" defTabSz="825500" rtl="0" fontAlgn="auto" latinLnBrk="0" hangingPunct="0">
                <a:lnSpc>
                  <a:spcPct val="100000"/>
                </a:lnSpc>
                <a:spcBef>
                  <a:spcPts val="0"/>
                </a:spcBef>
                <a:spcAft>
                  <a:spcPts val="0"/>
                </a:spcAft>
                <a:buClrTx/>
                <a:buSzTx/>
                <a:buFontTx/>
                <a:buNone/>
                <a:tabLst/>
              </a:pPr>
              <a:r>
                <a:rPr lang="en-IE" sz="1600" dirty="0">
                  <a:solidFill>
                    <a:srgbClr val="000000"/>
                  </a:solidFill>
                  <a:latin typeface="Open Sans"/>
                  <a:ea typeface="Open Sans"/>
                  <a:cs typeface="Open Sans"/>
                  <a:sym typeface="Open Sans"/>
                </a:rPr>
                <a:t>(</a:t>
              </a: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PM 5)</a:t>
              </a:r>
            </a:p>
          </p:txBody>
        </p:sp>
        <p:sp>
          <p:nvSpPr>
            <p:cNvPr id="16" name="Arrow: Pentagon 15">
              <a:extLst>
                <a:ext uri="{FF2B5EF4-FFF2-40B4-BE49-F238E27FC236}">
                  <a16:creationId xmlns:a16="http://schemas.microsoft.com/office/drawing/2014/main" id="{427AC13B-155E-ADE6-02E5-C8C2F253C2D3}"/>
                </a:ext>
              </a:extLst>
            </p:cNvPr>
            <p:cNvSpPr/>
            <p:nvPr/>
          </p:nvSpPr>
          <p:spPr>
            <a:xfrm>
              <a:off x="4448594" y="2427244"/>
              <a:ext cx="978408" cy="246221"/>
            </a:xfrm>
            <a:prstGeom prst="homePlat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FFFFFF"/>
                  </a:solidFill>
                  <a:effectLst/>
                  <a:uFillTx/>
                  <a:latin typeface="+mn-lt"/>
                  <a:ea typeface="+mn-ea"/>
                  <a:cs typeface="+mn-cs"/>
                  <a:sym typeface="Helvetica Neue Medium"/>
                </a:rPr>
                <a:t>Structure</a:t>
              </a:r>
            </a:p>
          </p:txBody>
        </p:sp>
      </p:grpSp>
      <p:grpSp>
        <p:nvGrpSpPr>
          <p:cNvPr id="27" name="Group 26">
            <a:extLst>
              <a:ext uri="{FF2B5EF4-FFF2-40B4-BE49-F238E27FC236}">
                <a16:creationId xmlns:a16="http://schemas.microsoft.com/office/drawing/2014/main" id="{A620184E-DB6A-0C4D-404A-5202DA607E0A}"/>
              </a:ext>
            </a:extLst>
          </p:cNvPr>
          <p:cNvGrpSpPr/>
          <p:nvPr/>
        </p:nvGrpSpPr>
        <p:grpSpPr>
          <a:xfrm>
            <a:off x="8200935" y="3914065"/>
            <a:ext cx="2646698" cy="2505011"/>
            <a:chOff x="8200935" y="3914065"/>
            <a:chExt cx="2646698" cy="2505011"/>
          </a:xfrm>
        </p:grpSpPr>
        <p:pic>
          <p:nvPicPr>
            <p:cNvPr id="2054" name="Picture 6" descr="Department of Agriculture, Food and the Marine | Science &amp; Technology in  Action">
              <a:extLst>
                <a:ext uri="{FF2B5EF4-FFF2-40B4-BE49-F238E27FC236}">
                  <a16:creationId xmlns:a16="http://schemas.microsoft.com/office/drawing/2014/main" id="{CB7ACB1C-B100-0120-59D7-EC16936422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935" y="4608373"/>
              <a:ext cx="2400477" cy="1170419"/>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Pentagon 17">
              <a:extLst>
                <a:ext uri="{FF2B5EF4-FFF2-40B4-BE49-F238E27FC236}">
                  <a16:creationId xmlns:a16="http://schemas.microsoft.com/office/drawing/2014/main" id="{04C5734D-1ED3-1C83-09F0-CCF1C0F3B505}"/>
                </a:ext>
              </a:extLst>
            </p:cNvPr>
            <p:cNvSpPr/>
            <p:nvPr/>
          </p:nvSpPr>
          <p:spPr>
            <a:xfrm rot="18379866" flipH="1">
              <a:off x="10056065" y="4213190"/>
              <a:ext cx="1090694" cy="492443"/>
            </a:xfrm>
            <a:prstGeom prst="homePlat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FFFFFF"/>
                  </a:solidFill>
                  <a:effectLst/>
                  <a:uFillTx/>
                  <a:latin typeface="+mn-lt"/>
                  <a:ea typeface="+mn-ea"/>
                  <a:cs typeface="+mn-cs"/>
                  <a:sym typeface="Helvetica Neue Medium"/>
                </a:rPr>
                <a:t>Peer review</a:t>
              </a:r>
            </a:p>
          </p:txBody>
        </p:sp>
        <p:sp>
          <p:nvSpPr>
            <p:cNvPr id="20" name="TextBox 19">
              <a:extLst>
                <a:ext uri="{FF2B5EF4-FFF2-40B4-BE49-F238E27FC236}">
                  <a16:creationId xmlns:a16="http://schemas.microsoft.com/office/drawing/2014/main" id="{7A71ED0C-6192-9C45-5C9B-961249953550}"/>
                </a:ext>
              </a:extLst>
            </p:cNvPr>
            <p:cNvSpPr txBox="1"/>
            <p:nvPr/>
          </p:nvSpPr>
          <p:spPr>
            <a:xfrm>
              <a:off x="8368740" y="5824041"/>
              <a:ext cx="221855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Plant Science Division </a:t>
              </a:r>
            </a:p>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000000"/>
                  </a:solidFill>
                  <a:effectLst/>
                  <a:uFillTx/>
                  <a:latin typeface="Open Sans"/>
                  <a:ea typeface="Open Sans"/>
                  <a:cs typeface="Open Sans"/>
                  <a:sym typeface="Open Sans"/>
                </a:rPr>
                <a:t>Specialists</a:t>
              </a:r>
            </a:p>
          </p:txBody>
        </p:sp>
      </p:grpSp>
      <p:grpSp>
        <p:nvGrpSpPr>
          <p:cNvPr id="28" name="Group 27">
            <a:extLst>
              <a:ext uri="{FF2B5EF4-FFF2-40B4-BE49-F238E27FC236}">
                <a16:creationId xmlns:a16="http://schemas.microsoft.com/office/drawing/2014/main" id="{8EFCE9BA-BB1D-2271-0774-24BAD581B9E8}"/>
              </a:ext>
            </a:extLst>
          </p:cNvPr>
          <p:cNvGrpSpPr/>
          <p:nvPr/>
        </p:nvGrpSpPr>
        <p:grpSpPr>
          <a:xfrm>
            <a:off x="4206139" y="4777091"/>
            <a:ext cx="3884375" cy="1242614"/>
            <a:chOff x="4206139" y="4777091"/>
            <a:chExt cx="3884375" cy="1242614"/>
          </a:xfrm>
        </p:grpSpPr>
        <p:sp>
          <p:nvSpPr>
            <p:cNvPr id="19" name="Arrow: Pentagon 18">
              <a:extLst>
                <a:ext uri="{FF2B5EF4-FFF2-40B4-BE49-F238E27FC236}">
                  <a16:creationId xmlns:a16="http://schemas.microsoft.com/office/drawing/2014/main" id="{7980F528-35A1-DF30-B2F9-E468DA3A2D25}"/>
                </a:ext>
              </a:extLst>
            </p:cNvPr>
            <p:cNvSpPr/>
            <p:nvPr/>
          </p:nvSpPr>
          <p:spPr>
            <a:xfrm flipH="1">
              <a:off x="7017088" y="5138002"/>
              <a:ext cx="1073426" cy="492443"/>
            </a:xfrm>
            <a:prstGeom prst="homePlate">
              <a:avLst/>
            </a:prstGeom>
            <a:solidFill>
              <a:schemeClr val="accent1">
                <a:alpha val="36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FFFFFF"/>
                  </a:solidFill>
                  <a:effectLst/>
                  <a:uFillTx/>
                  <a:latin typeface="+mn-lt"/>
                  <a:ea typeface="+mn-ea"/>
                  <a:cs typeface="+mn-cs"/>
                  <a:sym typeface="Helvetica Neue Medium"/>
                </a:rPr>
                <a:t>Peer Review</a:t>
              </a:r>
            </a:p>
          </p:txBody>
        </p:sp>
        <p:pic>
          <p:nvPicPr>
            <p:cNvPr id="21" name="Picture 20">
              <a:extLst>
                <a:ext uri="{FF2B5EF4-FFF2-40B4-BE49-F238E27FC236}">
                  <a16:creationId xmlns:a16="http://schemas.microsoft.com/office/drawing/2014/main" id="{C649E9CF-5F99-40BC-0819-FA4540B641A6}"/>
                </a:ext>
              </a:extLst>
            </p:cNvPr>
            <p:cNvPicPr>
              <a:picLocks noChangeAspect="1"/>
            </p:cNvPicPr>
            <p:nvPr/>
          </p:nvPicPr>
          <p:blipFill>
            <a:blip r:embed="rId6"/>
            <a:stretch>
              <a:fillRect/>
            </a:stretch>
          </p:blipFill>
          <p:spPr>
            <a:xfrm>
              <a:off x="4206139" y="4777091"/>
              <a:ext cx="2506623" cy="1242614"/>
            </a:xfrm>
            <a:prstGeom prst="rect">
              <a:avLst/>
            </a:prstGeom>
          </p:spPr>
        </p:pic>
      </p:grpSp>
      <p:grpSp>
        <p:nvGrpSpPr>
          <p:cNvPr id="29" name="Group 28">
            <a:extLst>
              <a:ext uri="{FF2B5EF4-FFF2-40B4-BE49-F238E27FC236}">
                <a16:creationId xmlns:a16="http://schemas.microsoft.com/office/drawing/2014/main" id="{025E8EE4-9D82-4A7B-3D92-6BE45F824A75}"/>
              </a:ext>
            </a:extLst>
          </p:cNvPr>
          <p:cNvGrpSpPr/>
          <p:nvPr/>
        </p:nvGrpSpPr>
        <p:grpSpPr>
          <a:xfrm>
            <a:off x="257229" y="4252018"/>
            <a:ext cx="3701967" cy="1942607"/>
            <a:chOff x="257229" y="4252018"/>
            <a:chExt cx="3701967" cy="1942607"/>
          </a:xfrm>
        </p:grpSpPr>
        <p:pic>
          <p:nvPicPr>
            <p:cNvPr id="22" name="Picture 21">
              <a:extLst>
                <a:ext uri="{FF2B5EF4-FFF2-40B4-BE49-F238E27FC236}">
                  <a16:creationId xmlns:a16="http://schemas.microsoft.com/office/drawing/2014/main" id="{E8F4713B-4296-6937-4804-1F0ABD12007D}"/>
                </a:ext>
              </a:extLst>
            </p:cNvPr>
            <p:cNvPicPr>
              <a:picLocks noChangeAspect="1"/>
            </p:cNvPicPr>
            <p:nvPr/>
          </p:nvPicPr>
          <p:blipFill>
            <a:blip r:embed="rId7"/>
            <a:stretch>
              <a:fillRect/>
            </a:stretch>
          </p:blipFill>
          <p:spPr>
            <a:xfrm>
              <a:off x="257229" y="4252018"/>
              <a:ext cx="2628541" cy="1942607"/>
            </a:xfrm>
            <a:prstGeom prst="rect">
              <a:avLst/>
            </a:prstGeom>
          </p:spPr>
        </p:pic>
        <p:sp>
          <p:nvSpPr>
            <p:cNvPr id="23" name="Arrow: Pentagon 22">
              <a:extLst>
                <a:ext uri="{FF2B5EF4-FFF2-40B4-BE49-F238E27FC236}">
                  <a16:creationId xmlns:a16="http://schemas.microsoft.com/office/drawing/2014/main" id="{A9E0B1EF-D1A7-E29A-2A6C-29DD2AB92DED}"/>
                </a:ext>
              </a:extLst>
            </p:cNvPr>
            <p:cNvSpPr/>
            <p:nvPr/>
          </p:nvSpPr>
          <p:spPr>
            <a:xfrm flipH="1">
              <a:off x="2885770" y="5292009"/>
              <a:ext cx="1073426" cy="246221"/>
            </a:xfrm>
            <a:prstGeom prst="homePlate">
              <a:avLst/>
            </a:prstGeom>
            <a:solidFill>
              <a:schemeClr val="accent1">
                <a:alpha val="36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rgbClr val="FFFFFF"/>
                  </a:solidFill>
                  <a:effectLst/>
                  <a:uFillTx/>
                  <a:latin typeface="+mn-lt"/>
                  <a:ea typeface="+mn-ea"/>
                  <a:cs typeface="+mn-cs"/>
                  <a:sym typeface="Helvetica Neue Medium"/>
                </a:rPr>
                <a:t>Public</a:t>
              </a:r>
            </a:p>
          </p:txBody>
        </p:sp>
      </p:grpSp>
    </p:spTree>
    <p:extLst>
      <p:ext uri="{BB962C8B-B14F-4D97-AF65-F5344CB8AC3E}">
        <p14:creationId xmlns:p14="http://schemas.microsoft.com/office/powerpoint/2010/main" val="37357234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3575-FBAB-4BE9-EB85-4ADCFCF6ADA2}"/>
              </a:ext>
            </a:extLst>
          </p:cNvPr>
          <p:cNvSpPr>
            <a:spLocks noGrp="1"/>
          </p:cNvSpPr>
          <p:nvPr>
            <p:ph type="title"/>
          </p:nvPr>
        </p:nvSpPr>
        <p:spPr/>
        <p:txBody>
          <a:bodyPr/>
          <a:lstStyle/>
          <a:p>
            <a:r>
              <a:rPr lang="en-IE" dirty="0"/>
              <a:t>Pest Risk Assessment </a:t>
            </a:r>
          </a:p>
        </p:txBody>
      </p:sp>
      <p:sp>
        <p:nvSpPr>
          <p:cNvPr id="3" name="Content Placeholder 2">
            <a:extLst>
              <a:ext uri="{FF2B5EF4-FFF2-40B4-BE49-F238E27FC236}">
                <a16:creationId xmlns:a16="http://schemas.microsoft.com/office/drawing/2014/main" id="{CC568554-1239-03C1-19AD-A1B4200FCA49}"/>
              </a:ext>
            </a:extLst>
          </p:cNvPr>
          <p:cNvSpPr txBox="1">
            <a:spLocks/>
          </p:cNvSpPr>
          <p:nvPr/>
        </p:nvSpPr>
        <p:spPr>
          <a:xfrm>
            <a:off x="586500" y="1616075"/>
            <a:ext cx="11371189" cy="4164358"/>
          </a:xfrm>
          <a:prstGeom prst="rect">
            <a:avLst/>
          </a:prstGeom>
        </p:spPr>
        <p:txBody>
          <a:bodyPr/>
          <a:lstStyle>
            <a:lvl1pPr algn="l" defTabSz="412750" rtl="0" eaLnBrk="0" fontAlgn="base" hangingPunct="0">
              <a:lnSpc>
                <a:spcPct val="110000"/>
              </a:lnSpc>
              <a:spcBef>
                <a:spcPct val="0"/>
              </a:spcBef>
              <a:spcAft>
                <a:spcPct val="0"/>
              </a:spcAft>
              <a:defRPr sz="4400" spc="-75">
                <a:solidFill>
                  <a:srgbClr val="5E5E5E"/>
                </a:solidFill>
                <a:latin typeface="+mn-lt"/>
                <a:ea typeface="Open Sans"/>
                <a:cs typeface="Open Sans"/>
                <a:sym typeface="Open Sans" panose="020B0606030504020204" pitchFamily="34" charset="0"/>
              </a:defRPr>
            </a:lvl1pPr>
            <a:lvl2pPr indent="114300" algn="l" defTabSz="412750" rtl="0" eaLnBrk="0" fontAlgn="base" hangingPunct="0">
              <a:lnSpc>
                <a:spcPct val="110000"/>
              </a:lnSpc>
              <a:spcBef>
                <a:spcPct val="0"/>
              </a:spcBef>
              <a:spcAft>
                <a:spcPct val="0"/>
              </a:spcAft>
              <a:defRPr sz="3000" spc="-75">
                <a:solidFill>
                  <a:srgbClr val="5E5E5E"/>
                </a:solidFill>
                <a:latin typeface="+mn-lt"/>
                <a:ea typeface="Open Sans"/>
                <a:cs typeface="Open Sans"/>
                <a:sym typeface="Open Sans" panose="020B0606030504020204" pitchFamily="34" charset="0"/>
              </a:defRPr>
            </a:lvl2pPr>
            <a:lvl3pPr marL="719932" indent="-428625" algn="l" defTabSz="412750" rtl="0" eaLnBrk="0" fontAlgn="base" hangingPunct="0">
              <a:lnSpc>
                <a:spcPct val="110000"/>
              </a:lnSpc>
              <a:spcBef>
                <a:spcPct val="0"/>
              </a:spcBef>
              <a:spcAft>
                <a:spcPct val="0"/>
              </a:spcAft>
              <a:buClr>
                <a:srgbClr val="83BE41"/>
              </a:buClr>
              <a:buFont typeface=".AppleSystemUIFont"/>
              <a:buChar char="—"/>
              <a:defRPr sz="3000" i="1" spc="-75">
                <a:solidFill>
                  <a:srgbClr val="5E5E5E"/>
                </a:solidFill>
                <a:latin typeface="+mn-lt"/>
                <a:ea typeface="Open Sans"/>
                <a:cs typeface="Open Sans"/>
                <a:sym typeface="Open Sans" panose="020B0606030504020204" pitchFamily="34" charset="0"/>
              </a:defRPr>
            </a:lvl3pPr>
            <a:lvl4pPr marL="1079500" indent="-342900" algn="l" defTabSz="412750" rtl="0" eaLnBrk="0" fontAlgn="base" hangingPunct="0">
              <a:lnSpc>
                <a:spcPct val="110000"/>
              </a:lnSpc>
              <a:spcBef>
                <a:spcPct val="0"/>
              </a:spcBef>
              <a:spcAft>
                <a:spcPct val="0"/>
              </a:spcAft>
              <a:buClr>
                <a:srgbClr val="83BE41"/>
              </a:buClr>
              <a:buFont typeface=".AppleSystemUIFont"/>
              <a:buChar char="—"/>
              <a:defRPr sz="2400" spc="-75">
                <a:solidFill>
                  <a:srgbClr val="5E5E5E"/>
                </a:solidFill>
                <a:latin typeface="+mn-lt"/>
                <a:ea typeface="Open Sans"/>
                <a:cs typeface="Open Sans"/>
                <a:sym typeface="Open Sans" panose="020B0606030504020204" pitchFamily="34" charset="0"/>
              </a:defRPr>
            </a:lvl4pPr>
            <a:lvl5pPr marL="1439863" indent="-342900" algn="l" defTabSz="412750" rtl="0" eaLnBrk="0" fontAlgn="base" hangingPunct="0">
              <a:lnSpc>
                <a:spcPct val="110000"/>
              </a:lnSpc>
              <a:spcBef>
                <a:spcPct val="0"/>
              </a:spcBef>
              <a:spcAft>
                <a:spcPct val="0"/>
              </a:spcAft>
              <a:buClr>
                <a:srgbClr val="83BE41"/>
              </a:buClr>
              <a:buFont typeface=".AppleSystemUIFont"/>
              <a:buChar char="–"/>
              <a:defRPr sz="2400" i="1" spc="-75">
                <a:solidFill>
                  <a:srgbClr val="5E5E5E"/>
                </a:solidFill>
                <a:latin typeface="+mn-lt"/>
                <a:ea typeface="Open Sans"/>
                <a:cs typeface="Open Sans"/>
                <a:sym typeface="Open Sans" panose="020B0606030504020204" pitchFamily="34" charset="0"/>
              </a:defRPr>
            </a:lvl5pPr>
            <a:lvl6pPr marL="0" marR="0" indent="5715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6pPr>
            <a:lvl7pPr marL="0" marR="0" indent="6858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7pPr>
            <a:lvl8pPr marL="0" marR="0" indent="8001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8pPr>
            <a:lvl9pPr marL="0" marR="0" indent="914400" algn="ctr" defTabSz="412750" eaLnBrk="1" latinLnBrk="0" hangingPunct="1">
              <a:lnSpc>
                <a:spcPct val="110000"/>
              </a:lnSpc>
              <a:spcBef>
                <a:spcPts val="0"/>
              </a:spcBef>
              <a:spcAft>
                <a:spcPts val="0"/>
              </a:spcAft>
              <a:buClrTx/>
              <a:buSzTx/>
              <a:buFontTx/>
              <a:buNone/>
              <a:tabLst/>
              <a:defRPr sz="5150" b="0" i="0" u="none" strike="noStrike" cap="none" spc="-103" baseline="0">
                <a:ln>
                  <a:noFill/>
                </a:ln>
                <a:solidFill>
                  <a:srgbClr val="004E46"/>
                </a:solidFill>
                <a:uFillTx/>
                <a:latin typeface="Open Sans"/>
                <a:ea typeface="Open Sans"/>
                <a:cs typeface="Open Sans"/>
                <a:sym typeface="Open Sans"/>
              </a:defRPr>
            </a:lvl9pPr>
          </a:lstStyle>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GB" sz="1900" b="1" kern="1200" spc="0" dirty="0">
                <a:solidFill>
                  <a:srgbClr val="004E46"/>
                </a:solidFill>
                <a:latin typeface="Arial" panose="020B0604020202020204"/>
              </a:rPr>
              <a:t>IE PRA Model: </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GB" sz="1900" kern="1200" spc="0" dirty="0">
                <a:solidFill>
                  <a:srgbClr val="004E46"/>
                </a:solidFill>
                <a:latin typeface="Arial" panose="020B0604020202020204"/>
              </a:rPr>
              <a:t>Several PRA process were explored (NL, UK, DE, FR). </a:t>
            </a:r>
            <a:r>
              <a:rPr lang="en-GB" sz="1900" spc="0" dirty="0">
                <a:solidFill>
                  <a:srgbClr val="004E46"/>
                </a:solidFill>
                <a:latin typeface="Arial" panose="020B0604020202020204"/>
              </a:rPr>
              <a:t>                                                                        </a:t>
            </a:r>
            <a:r>
              <a:rPr lang="en-GB" sz="1900" kern="1200" spc="0" dirty="0">
                <a:solidFill>
                  <a:srgbClr val="004E46"/>
                </a:solidFill>
                <a:latin typeface="Arial" panose="020B0604020202020204"/>
              </a:rPr>
              <a:t>Current approach suits IE resources and needs.</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endParaRPr lang="en-GB" sz="1900" b="1" kern="1200" spc="0" dirty="0">
              <a:solidFill>
                <a:srgbClr val="004E46"/>
              </a:solidFill>
              <a:latin typeface="Arial" panose="020B0604020202020204"/>
            </a:endParaRP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GB" sz="1900" b="1" kern="1200" spc="0" dirty="0">
                <a:solidFill>
                  <a:srgbClr val="004E46"/>
                </a:solidFill>
                <a:latin typeface="Arial" panose="020B0604020202020204"/>
              </a:rPr>
              <a:t>Milestones to date include:</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GB" sz="1900" kern="1200" spc="0" dirty="0">
                <a:solidFill>
                  <a:srgbClr val="004E46"/>
                </a:solidFill>
                <a:latin typeface="Arial" panose="020B0604020202020204"/>
              </a:rPr>
              <a:t>&gt;20 IE PRAs complete</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GB" sz="1900" kern="1200" spc="0" dirty="0">
                <a:solidFill>
                  <a:srgbClr val="004E46"/>
                </a:solidFill>
                <a:latin typeface="Arial" panose="020B0604020202020204"/>
              </a:rPr>
              <a:t>Several non-regulated pests added to IE surveillance (</a:t>
            </a:r>
            <a:r>
              <a:rPr lang="en-GB" sz="1900" i="1" kern="1200" spc="0" dirty="0" err="1">
                <a:solidFill>
                  <a:srgbClr val="004E46"/>
                </a:solidFill>
                <a:latin typeface="Arial" panose="020B0604020202020204"/>
              </a:rPr>
              <a:t>Toumeyella</a:t>
            </a:r>
            <a:r>
              <a:rPr lang="en-GB" sz="1900" i="1" kern="1200" spc="0" dirty="0">
                <a:solidFill>
                  <a:srgbClr val="004E46"/>
                </a:solidFill>
                <a:latin typeface="Arial" panose="020B0604020202020204"/>
              </a:rPr>
              <a:t> </a:t>
            </a:r>
            <a:r>
              <a:rPr lang="en-GB" sz="1900" i="1" kern="1200" spc="0" dirty="0" err="1">
                <a:solidFill>
                  <a:srgbClr val="004E46"/>
                </a:solidFill>
                <a:latin typeface="Arial" panose="020B0604020202020204"/>
              </a:rPr>
              <a:t>parvicornis</a:t>
            </a:r>
            <a:r>
              <a:rPr lang="en-GB" sz="1900" kern="1200" spc="0" dirty="0">
                <a:solidFill>
                  <a:srgbClr val="004E46"/>
                </a:solidFill>
                <a:latin typeface="Arial" panose="020B0604020202020204"/>
              </a:rPr>
              <a:t>, Beech leaf diseas</a:t>
            </a:r>
            <a:r>
              <a:rPr lang="en-GB" sz="1900" spc="0" dirty="0">
                <a:solidFill>
                  <a:srgbClr val="004E46"/>
                </a:solidFill>
                <a:latin typeface="Arial" panose="020B0604020202020204"/>
              </a:rPr>
              <a:t>e)</a:t>
            </a:r>
            <a:r>
              <a:rPr lang="en-GB" sz="1900" kern="1200" spc="0" dirty="0">
                <a:solidFill>
                  <a:srgbClr val="004E46"/>
                </a:solidFill>
                <a:latin typeface="Arial" panose="020B0604020202020204"/>
              </a:rPr>
              <a:t>  </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GB" sz="1900" spc="0" dirty="0">
                <a:solidFill>
                  <a:srgbClr val="004E46"/>
                </a:solidFill>
                <a:latin typeface="Arial" panose="020B0604020202020204"/>
              </a:rPr>
              <a:t>1 PRA already on EPPO platform, 4 pests identified for full peer review process and subsequent EPPO submission in 2023. </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GB" sz="1900" spc="0" dirty="0">
                <a:solidFill>
                  <a:srgbClr val="004E46"/>
                </a:solidFill>
                <a:latin typeface="Arial" panose="020B0604020202020204"/>
              </a:rPr>
              <a:t>Bilateral meeting with DE led to creation of informal EU PRA network with </a:t>
            </a:r>
            <a:r>
              <a:rPr lang="en-GB" sz="1900" spc="0" dirty="0" err="1">
                <a:solidFill>
                  <a:srgbClr val="004E46"/>
                </a:solidFill>
                <a:latin typeface="Arial" panose="020B0604020202020204"/>
              </a:rPr>
              <a:t>Gritta</a:t>
            </a:r>
            <a:r>
              <a:rPr lang="en-GB" sz="1900" spc="0" dirty="0">
                <a:solidFill>
                  <a:srgbClr val="004E46"/>
                </a:solidFill>
                <a:latin typeface="Arial" panose="020B0604020202020204"/>
              </a:rPr>
              <a:t> Schrader</a:t>
            </a:r>
          </a:p>
          <a:p>
            <a:pPr marL="342900" indent="-342900" defTabSz="457200" eaLnBrk="1" fontAlgn="auto" hangingPunct="1">
              <a:lnSpc>
                <a:spcPct val="100000"/>
              </a:lnSpc>
              <a:spcBef>
                <a:spcPts val="1000"/>
              </a:spcBef>
              <a:spcAft>
                <a:spcPts val="0"/>
              </a:spcAft>
              <a:buClr>
                <a:srgbClr val="000000">
                  <a:lumMod val="65000"/>
                  <a:lumOff val="35000"/>
                </a:srgbClr>
              </a:buClr>
              <a:buSzPct val="80000"/>
              <a:buFont typeface="Wingdings" panose="05000000000000000000" pitchFamily="2" charset="2"/>
              <a:buChar char="q"/>
              <a:defRPr/>
            </a:pPr>
            <a:r>
              <a:rPr lang="en-GB" sz="1900" kern="1200" spc="0" dirty="0">
                <a:solidFill>
                  <a:srgbClr val="004E46"/>
                </a:solidFill>
                <a:latin typeface="Arial" panose="020B0604020202020204"/>
              </a:rPr>
              <a:t>Nomination to EPPO PRA </a:t>
            </a:r>
            <a:r>
              <a:rPr lang="en-GB" sz="1900" spc="0" dirty="0">
                <a:solidFill>
                  <a:srgbClr val="004E46"/>
                </a:solidFill>
                <a:latin typeface="Arial" panose="020B0604020202020204"/>
              </a:rPr>
              <a:t>D</a:t>
            </a:r>
            <a:r>
              <a:rPr lang="en-GB" sz="1900" kern="1200" spc="0" dirty="0">
                <a:solidFill>
                  <a:srgbClr val="004E46"/>
                </a:solidFill>
                <a:latin typeface="Arial" panose="020B0604020202020204"/>
              </a:rPr>
              <a:t>evelopment WG – Involvement in several PRAs, networking</a:t>
            </a:r>
          </a:p>
          <a:p>
            <a:endParaRPr lang="en-IE" kern="0" dirty="0"/>
          </a:p>
        </p:txBody>
      </p:sp>
      <p:pic>
        <p:nvPicPr>
          <p:cNvPr id="4" name="Picture 3">
            <a:extLst>
              <a:ext uri="{FF2B5EF4-FFF2-40B4-BE49-F238E27FC236}">
                <a16:creationId xmlns:a16="http://schemas.microsoft.com/office/drawing/2014/main" id="{38C0DA2A-9434-4033-F7B3-E66167ECC195}"/>
              </a:ext>
            </a:extLst>
          </p:cNvPr>
          <p:cNvPicPr>
            <a:picLocks noChangeAspect="1"/>
          </p:cNvPicPr>
          <p:nvPr/>
        </p:nvPicPr>
        <p:blipFill>
          <a:blip r:embed="rId2"/>
          <a:stretch>
            <a:fillRect/>
          </a:stretch>
        </p:blipFill>
        <p:spPr>
          <a:xfrm>
            <a:off x="8490590" y="1704976"/>
            <a:ext cx="3467100" cy="1724024"/>
          </a:xfrm>
          <a:prstGeom prst="rect">
            <a:avLst/>
          </a:prstGeom>
        </p:spPr>
      </p:pic>
    </p:spTree>
    <p:extLst>
      <p:ext uri="{BB962C8B-B14F-4D97-AF65-F5344CB8AC3E}">
        <p14:creationId xmlns:p14="http://schemas.microsoft.com/office/powerpoint/2010/main" val="1295910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E2A8-A860-A1A5-95F2-EC073743461A}"/>
              </a:ext>
            </a:extLst>
          </p:cNvPr>
          <p:cNvSpPr>
            <a:spLocks noGrp="1"/>
          </p:cNvSpPr>
          <p:nvPr>
            <p:ph type="title"/>
          </p:nvPr>
        </p:nvSpPr>
        <p:spPr>
          <a:xfrm>
            <a:off x="518307" y="339224"/>
            <a:ext cx="8596668" cy="734568"/>
          </a:xfrm>
        </p:spPr>
        <p:txBody>
          <a:bodyPr>
            <a:normAutofit fontScale="90000"/>
          </a:bodyPr>
          <a:lstStyle/>
          <a:p>
            <a:r>
              <a:rPr lang="en-GB" dirty="0"/>
              <a:t>Risk Communication</a:t>
            </a:r>
          </a:p>
        </p:txBody>
      </p:sp>
      <p:sp>
        <p:nvSpPr>
          <p:cNvPr id="3" name="Content Placeholder 2">
            <a:extLst>
              <a:ext uri="{FF2B5EF4-FFF2-40B4-BE49-F238E27FC236}">
                <a16:creationId xmlns:a16="http://schemas.microsoft.com/office/drawing/2014/main" id="{77F05936-E05C-050B-425D-1C0F41834C08}"/>
              </a:ext>
            </a:extLst>
          </p:cNvPr>
          <p:cNvSpPr>
            <a:spLocks noGrp="1"/>
          </p:cNvSpPr>
          <p:nvPr>
            <p:ph idx="1"/>
          </p:nvPr>
        </p:nvSpPr>
        <p:spPr>
          <a:xfrm>
            <a:off x="336967" y="1582411"/>
            <a:ext cx="8243350" cy="4665989"/>
          </a:xfrm>
        </p:spPr>
        <p:txBody>
          <a:bodyPr>
            <a:noAutofit/>
          </a:bodyPr>
          <a:lstStyle/>
          <a:p>
            <a:pPr>
              <a:buClr>
                <a:srgbClr val="004E46"/>
              </a:buClr>
            </a:pPr>
            <a:r>
              <a:rPr lang="en-GB" sz="1900" b="1" dirty="0">
                <a:solidFill>
                  <a:srgbClr val="004E46"/>
                </a:solidFill>
                <a:latin typeface="Arial" panose="020B0604020202020204" pitchFamily="34" charset="0"/>
                <a:cs typeface="Arial" panose="020B0604020202020204" pitchFamily="34" charset="0"/>
              </a:rPr>
              <a:t>DAFM Plant Pest Information: </a:t>
            </a:r>
          </a:p>
          <a:p>
            <a:pPr marL="342900" indent="-342900">
              <a:buClr>
                <a:srgbClr val="004E46"/>
              </a:buClr>
              <a:buFont typeface="Wingdings" panose="05000000000000000000" pitchFamily="2" charset="2"/>
              <a:buChar char="q"/>
            </a:pPr>
            <a:r>
              <a:rPr lang="en-GB" sz="1900" dirty="0">
                <a:solidFill>
                  <a:srgbClr val="004E46"/>
                </a:solidFill>
                <a:latin typeface="Arial" panose="020B0604020202020204" pitchFamily="34" charset="0"/>
                <a:cs typeface="Arial" panose="020B0604020202020204" pitchFamily="34" charset="0"/>
              </a:rPr>
              <a:t>Factsheet Website launched for EU High Priority, IE Protected zone and IE PRA pests. </a:t>
            </a:r>
          </a:p>
          <a:p>
            <a:pPr marL="342900" indent="-342900">
              <a:buClr>
                <a:srgbClr val="004E46"/>
              </a:buClr>
              <a:buFont typeface="Wingdings" panose="05000000000000000000" pitchFamily="2" charset="2"/>
              <a:buChar char="q"/>
            </a:pPr>
            <a:r>
              <a:rPr lang="en-GB" sz="1900" dirty="0">
                <a:solidFill>
                  <a:srgbClr val="004E46"/>
                </a:solidFill>
                <a:latin typeface="Arial" panose="020B0604020202020204" pitchFamily="34" charset="0"/>
                <a:cs typeface="Arial" panose="020B0604020202020204" pitchFamily="34" charset="0"/>
              </a:rPr>
              <a:t>Education resource for public events, citizen science, industry and third level. </a:t>
            </a:r>
          </a:p>
          <a:p>
            <a:pPr>
              <a:buClr>
                <a:srgbClr val="004E46"/>
              </a:buClr>
            </a:pPr>
            <a:endParaRPr lang="en-GB" sz="1900" dirty="0">
              <a:solidFill>
                <a:srgbClr val="004E46"/>
              </a:solidFill>
              <a:latin typeface="Arial" panose="020B0604020202020204" pitchFamily="34" charset="0"/>
              <a:cs typeface="Arial" panose="020B0604020202020204" pitchFamily="34" charset="0"/>
            </a:endParaRPr>
          </a:p>
          <a:p>
            <a:pPr>
              <a:buClr>
                <a:srgbClr val="004E46"/>
              </a:buClr>
            </a:pPr>
            <a:r>
              <a:rPr lang="en-GB" sz="1900" b="1" dirty="0">
                <a:solidFill>
                  <a:srgbClr val="004E46"/>
                </a:solidFill>
                <a:latin typeface="Arial" panose="020B0604020202020204" pitchFamily="34" charset="0"/>
                <a:cs typeface="Arial" panose="020B0604020202020204" pitchFamily="34" charset="0"/>
              </a:rPr>
              <a:t>Citizen science: </a:t>
            </a:r>
          </a:p>
          <a:p>
            <a:pPr marL="342900" indent="-342900">
              <a:buClr>
                <a:srgbClr val="004E46"/>
              </a:buClr>
              <a:buFont typeface="Wingdings" panose="05000000000000000000" pitchFamily="2" charset="2"/>
              <a:buChar char="q"/>
            </a:pPr>
            <a:r>
              <a:rPr lang="en-GB" sz="1900" dirty="0">
                <a:solidFill>
                  <a:srgbClr val="004E46"/>
                </a:solidFill>
                <a:latin typeface="Arial" panose="020B0604020202020204" pitchFamily="34" charset="0"/>
                <a:cs typeface="Arial" panose="020B0604020202020204" pitchFamily="34" charset="0"/>
              </a:rPr>
              <a:t>EU HP and IE PZ pests now listed on NBDC biodiversity database alert system. </a:t>
            </a:r>
          </a:p>
          <a:p>
            <a:pPr marL="342900" indent="-342900">
              <a:buClr>
                <a:srgbClr val="004E46"/>
              </a:buClr>
              <a:buFont typeface="Wingdings" panose="05000000000000000000" pitchFamily="2" charset="2"/>
              <a:buChar char="q"/>
            </a:pPr>
            <a:r>
              <a:rPr lang="en-GB" sz="1900" dirty="0">
                <a:solidFill>
                  <a:srgbClr val="004E46"/>
                </a:solidFill>
                <a:latin typeface="Arial" panose="020B0604020202020204" pitchFamily="34" charset="0"/>
                <a:cs typeface="Arial" panose="020B0604020202020204" pitchFamily="34" charset="0"/>
              </a:rPr>
              <a:t>The PRAU will receive an alert which will be disseminated to the relevant division inspector. Early warning  - proof of concept already demonstrated </a:t>
            </a:r>
          </a:p>
          <a:p>
            <a:pPr marL="342900" indent="-342900">
              <a:buClr>
                <a:srgbClr val="004E46"/>
              </a:buClr>
              <a:buFont typeface="Wingdings" panose="05000000000000000000" pitchFamily="2" charset="2"/>
              <a:buChar char="q"/>
            </a:pPr>
            <a:r>
              <a:rPr lang="en-GB" sz="1900" dirty="0">
                <a:solidFill>
                  <a:srgbClr val="004E46"/>
                </a:solidFill>
                <a:latin typeface="Arial" panose="020B0604020202020204" pitchFamily="34" charset="0"/>
                <a:cs typeface="Arial" panose="020B0604020202020204" pitchFamily="34" charset="0"/>
              </a:rPr>
              <a:t>NBDC Biodiversity magazine articles from 2023</a:t>
            </a:r>
          </a:p>
          <a:p>
            <a:pPr marL="342900" indent="-342900">
              <a:buClr>
                <a:srgbClr val="004E46"/>
              </a:buClr>
              <a:buFont typeface="Wingdings" panose="05000000000000000000" pitchFamily="2" charset="2"/>
              <a:buChar char="q"/>
            </a:pPr>
            <a:r>
              <a:rPr lang="en-GB" sz="1900" dirty="0">
                <a:solidFill>
                  <a:srgbClr val="004E46"/>
                </a:solidFill>
                <a:latin typeface="Arial" panose="020B0604020202020204" pitchFamily="34" charset="0"/>
                <a:cs typeface="Arial" panose="020B0604020202020204" pitchFamily="34" charset="0"/>
                <a:hlinkClick r:id="rId3"/>
              </a:rPr>
              <a:t>Plantpestreport@agriculture.gov.ie</a:t>
            </a:r>
            <a:r>
              <a:rPr lang="en-GB" sz="1900" dirty="0">
                <a:solidFill>
                  <a:srgbClr val="004E46"/>
                </a:solidFill>
                <a:latin typeface="Arial" panose="020B0604020202020204" pitchFamily="34" charset="0"/>
                <a:cs typeface="Arial" panose="020B0604020202020204" pitchFamily="34" charset="0"/>
              </a:rPr>
              <a:t> set up for non-DAFM notification of potential new pests identified in IE. Several reports to date </a:t>
            </a:r>
          </a:p>
        </p:txBody>
      </p:sp>
      <p:pic>
        <p:nvPicPr>
          <p:cNvPr id="4" name="Picture 3">
            <a:extLst>
              <a:ext uri="{FF2B5EF4-FFF2-40B4-BE49-F238E27FC236}">
                <a16:creationId xmlns:a16="http://schemas.microsoft.com/office/drawing/2014/main" id="{1529C2D6-C9BE-033E-8B09-4ABDE430D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317" y="4473058"/>
            <a:ext cx="3528716" cy="2026508"/>
          </a:xfrm>
          <a:prstGeom prst="rect">
            <a:avLst/>
          </a:prstGeom>
        </p:spPr>
      </p:pic>
      <p:pic>
        <p:nvPicPr>
          <p:cNvPr id="5" name="Picture 4">
            <a:extLst>
              <a:ext uri="{FF2B5EF4-FFF2-40B4-BE49-F238E27FC236}">
                <a16:creationId xmlns:a16="http://schemas.microsoft.com/office/drawing/2014/main" id="{56FE3704-4E5E-BCEE-132F-BA8CA32FE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317" y="1468112"/>
            <a:ext cx="1803014" cy="2765346"/>
          </a:xfrm>
          <a:prstGeom prst="rect">
            <a:avLst/>
          </a:prstGeom>
        </p:spPr>
      </p:pic>
      <p:pic>
        <p:nvPicPr>
          <p:cNvPr id="6" name="Picture 5">
            <a:extLst>
              <a:ext uri="{FF2B5EF4-FFF2-40B4-BE49-F238E27FC236}">
                <a16:creationId xmlns:a16="http://schemas.microsoft.com/office/drawing/2014/main" id="{0361F544-7504-2A5E-939D-F9372AF12A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2911" y="1468111"/>
            <a:ext cx="1659608" cy="2765347"/>
          </a:xfrm>
          <a:prstGeom prst="rect">
            <a:avLst/>
          </a:prstGeom>
        </p:spPr>
      </p:pic>
    </p:spTree>
    <p:extLst>
      <p:ext uri="{BB962C8B-B14F-4D97-AF65-F5344CB8AC3E}">
        <p14:creationId xmlns:p14="http://schemas.microsoft.com/office/powerpoint/2010/main" val="12091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7455-FB77-5686-E4C4-3E6C34418478}"/>
              </a:ext>
            </a:extLst>
          </p:cNvPr>
          <p:cNvSpPr>
            <a:spLocks noGrp="1"/>
          </p:cNvSpPr>
          <p:nvPr>
            <p:ph type="title"/>
          </p:nvPr>
        </p:nvSpPr>
        <p:spPr/>
        <p:txBody>
          <a:bodyPr/>
          <a:lstStyle/>
          <a:p>
            <a:r>
              <a:rPr lang="en-GB" dirty="0"/>
              <a:t>Research &amp; Development</a:t>
            </a:r>
          </a:p>
        </p:txBody>
      </p:sp>
      <p:sp>
        <p:nvSpPr>
          <p:cNvPr id="3" name="Content Placeholder 2">
            <a:extLst>
              <a:ext uri="{FF2B5EF4-FFF2-40B4-BE49-F238E27FC236}">
                <a16:creationId xmlns:a16="http://schemas.microsoft.com/office/drawing/2014/main" id="{8625972A-1FDD-424B-9F87-B5D204D03B2D}"/>
              </a:ext>
            </a:extLst>
          </p:cNvPr>
          <p:cNvSpPr>
            <a:spLocks noGrp="1"/>
          </p:cNvSpPr>
          <p:nvPr>
            <p:ph idx="1"/>
          </p:nvPr>
        </p:nvSpPr>
        <p:spPr>
          <a:xfrm>
            <a:off x="720725" y="1825625"/>
            <a:ext cx="8619218" cy="4351338"/>
          </a:xfrm>
        </p:spPr>
        <p:txBody>
          <a:bodyPr>
            <a:normAutofit fontScale="85000" lnSpcReduction="20000"/>
          </a:bodyPr>
          <a:lstStyle/>
          <a:p>
            <a:r>
              <a:rPr lang="en-GB" sz="2000" b="1" dirty="0">
                <a:solidFill>
                  <a:srgbClr val="004E46"/>
                </a:solidFill>
              </a:rPr>
              <a:t>DAFM Funded Projects</a:t>
            </a:r>
          </a:p>
          <a:p>
            <a:pPr marL="342900" indent="-342900">
              <a:buFont typeface="Wingdings" panose="05000000000000000000" pitchFamily="2" charset="2"/>
              <a:buChar char="q"/>
            </a:pPr>
            <a:r>
              <a:rPr lang="en-GB" sz="2000" dirty="0" err="1">
                <a:solidFill>
                  <a:srgbClr val="004E46"/>
                </a:solidFill>
              </a:rPr>
              <a:t>Adaptfores</a:t>
            </a:r>
            <a:r>
              <a:rPr lang="en-GB" sz="2000" dirty="0">
                <a:solidFill>
                  <a:srgbClr val="004E46"/>
                </a:solidFill>
              </a:rPr>
              <a:t> </a:t>
            </a:r>
            <a:r>
              <a:rPr lang="en-GB" sz="2000" dirty="0" err="1">
                <a:solidFill>
                  <a:srgbClr val="004E46"/>
                </a:solidFill>
              </a:rPr>
              <a:t>Ph.D</a:t>
            </a:r>
            <a:r>
              <a:rPr lang="en-GB" sz="2000" dirty="0">
                <a:solidFill>
                  <a:srgbClr val="004E46"/>
                </a:solidFill>
              </a:rPr>
              <a:t> candidate - HS and PRA work on specific Irish forestry tree species </a:t>
            </a:r>
          </a:p>
          <a:p>
            <a:pPr marL="342900" indent="-342900">
              <a:buFont typeface="Wingdings" panose="05000000000000000000" pitchFamily="2" charset="2"/>
              <a:buChar char="q"/>
            </a:pPr>
            <a:r>
              <a:rPr lang="en-GB" sz="2000" dirty="0">
                <a:solidFill>
                  <a:srgbClr val="004E46"/>
                </a:solidFill>
              </a:rPr>
              <a:t>Online Pest Risk Analysis Modelling (OPRAM) – PSSRC funding</a:t>
            </a:r>
          </a:p>
          <a:p>
            <a:pPr marL="342900" indent="-342900">
              <a:buFont typeface="Wingdings" panose="05000000000000000000" pitchFamily="2" charset="2"/>
              <a:buChar char="q"/>
            </a:pPr>
            <a:r>
              <a:rPr lang="en-GB" sz="2000" dirty="0">
                <a:solidFill>
                  <a:srgbClr val="004E46"/>
                </a:solidFill>
              </a:rPr>
              <a:t>Proposed -Survey of Agri/forestry sectors and aid to crop prioritisation, plus impact scheme</a:t>
            </a:r>
          </a:p>
          <a:p>
            <a:pPr marL="342900" indent="-342900">
              <a:buFont typeface="Wingdings" panose="05000000000000000000" pitchFamily="2" charset="2"/>
              <a:buChar char="q"/>
            </a:pPr>
            <a:endParaRPr lang="en-GB" sz="2000" dirty="0">
              <a:solidFill>
                <a:srgbClr val="004E46"/>
              </a:solidFill>
            </a:endParaRPr>
          </a:p>
          <a:p>
            <a:r>
              <a:rPr lang="en-GB" sz="2000" b="1" dirty="0">
                <a:solidFill>
                  <a:srgbClr val="004E46"/>
                </a:solidFill>
              </a:rPr>
              <a:t>EUPHRESCO Projects</a:t>
            </a:r>
          </a:p>
          <a:p>
            <a:pPr marL="342900" indent="-342900">
              <a:buFont typeface="Wingdings" panose="05000000000000000000" pitchFamily="2" charset="2"/>
              <a:buChar char="q"/>
            </a:pPr>
            <a:r>
              <a:rPr lang="en-GB" sz="2000" dirty="0">
                <a:solidFill>
                  <a:srgbClr val="004E46"/>
                </a:solidFill>
              </a:rPr>
              <a:t>Eclipse – Ips bark beetle project </a:t>
            </a:r>
          </a:p>
          <a:p>
            <a:pPr marL="342900" indent="-342900">
              <a:buFont typeface="Wingdings" panose="05000000000000000000" pitchFamily="2" charset="2"/>
              <a:buChar char="q"/>
            </a:pPr>
            <a:r>
              <a:rPr lang="en-GB" sz="2000" dirty="0">
                <a:solidFill>
                  <a:srgbClr val="004E46"/>
                </a:solidFill>
              </a:rPr>
              <a:t>Preparedness in Invertebrate Biological Control</a:t>
            </a:r>
          </a:p>
          <a:p>
            <a:pPr marL="342900" indent="-342900">
              <a:buFont typeface="Wingdings" panose="05000000000000000000" pitchFamily="2" charset="2"/>
              <a:buChar char="q"/>
            </a:pPr>
            <a:r>
              <a:rPr lang="en-GB" sz="2000" dirty="0">
                <a:solidFill>
                  <a:srgbClr val="004E46"/>
                </a:solidFill>
              </a:rPr>
              <a:t>Harmonisation between PPP authorisation and </a:t>
            </a:r>
            <a:r>
              <a:rPr lang="en-GB" sz="2000" i="1" dirty="0">
                <a:solidFill>
                  <a:srgbClr val="004E46"/>
                </a:solidFill>
              </a:rPr>
              <a:t>Popillia japonica </a:t>
            </a:r>
            <a:r>
              <a:rPr lang="en-GB" sz="2000" dirty="0">
                <a:solidFill>
                  <a:srgbClr val="004E46"/>
                </a:solidFill>
              </a:rPr>
              <a:t>contingency planning </a:t>
            </a:r>
          </a:p>
          <a:p>
            <a:pPr marL="342900" indent="-342900">
              <a:buFontTx/>
              <a:buChar char="-"/>
            </a:pPr>
            <a:endParaRPr lang="en-GB" sz="2000" dirty="0">
              <a:solidFill>
                <a:srgbClr val="004E46"/>
              </a:solidFill>
            </a:endParaRPr>
          </a:p>
          <a:p>
            <a:r>
              <a:rPr lang="en-GB" sz="2000" b="1" dirty="0">
                <a:solidFill>
                  <a:srgbClr val="004E46"/>
                </a:solidFill>
              </a:rPr>
              <a:t>Early Career Development </a:t>
            </a:r>
          </a:p>
          <a:p>
            <a:pPr marL="342900" indent="-342900">
              <a:buFont typeface="Wingdings" panose="05000000000000000000" pitchFamily="2" charset="2"/>
              <a:buChar char="q"/>
            </a:pPr>
            <a:r>
              <a:rPr lang="en-GB" sz="2000" dirty="0">
                <a:solidFill>
                  <a:srgbClr val="004E46"/>
                </a:solidFill>
              </a:rPr>
              <a:t>Support final year BSc &amp; MSc projects</a:t>
            </a:r>
          </a:p>
          <a:p>
            <a:pPr marL="342900" indent="-342900">
              <a:buFont typeface="Wingdings" panose="05000000000000000000" pitchFamily="2" charset="2"/>
              <a:buChar char="q"/>
            </a:pPr>
            <a:r>
              <a:rPr lang="en-GB" sz="2000" dirty="0">
                <a:solidFill>
                  <a:srgbClr val="004E46"/>
                </a:solidFill>
              </a:rPr>
              <a:t>Support internships from MSc students  </a:t>
            </a:r>
          </a:p>
          <a:p>
            <a:pPr marL="342900" indent="-342900">
              <a:buFontTx/>
              <a:buChar char="-"/>
            </a:pPr>
            <a:endParaRPr lang="en-GB" sz="2000" dirty="0">
              <a:solidFill>
                <a:srgbClr val="004E46"/>
              </a:solidFill>
            </a:endParaRPr>
          </a:p>
          <a:p>
            <a:r>
              <a:rPr lang="en-GB" sz="2000" b="1" dirty="0">
                <a:solidFill>
                  <a:srgbClr val="004E46"/>
                </a:solidFill>
              </a:rPr>
              <a:t>Third Level Engagement </a:t>
            </a:r>
          </a:p>
          <a:p>
            <a:pPr marL="342900" indent="-342900">
              <a:buFont typeface="Wingdings" panose="05000000000000000000" pitchFamily="2" charset="2"/>
              <a:buChar char="q"/>
            </a:pPr>
            <a:r>
              <a:rPr lang="en-GB" sz="2000" dirty="0">
                <a:solidFill>
                  <a:srgbClr val="004E46"/>
                </a:solidFill>
              </a:rPr>
              <a:t>Lectures given to UCD Horticulture</a:t>
            </a:r>
          </a:p>
          <a:p>
            <a:pPr marL="342900" indent="-342900">
              <a:buFont typeface="Wingdings" panose="05000000000000000000" pitchFamily="2" charset="2"/>
              <a:buChar char="q"/>
            </a:pPr>
            <a:r>
              <a:rPr lang="en-GB" sz="2000" dirty="0">
                <a:solidFill>
                  <a:srgbClr val="004E46"/>
                </a:solidFill>
              </a:rPr>
              <a:t>Exploring recorded lecture series</a:t>
            </a:r>
          </a:p>
        </p:txBody>
      </p:sp>
    </p:spTree>
    <p:extLst>
      <p:ext uri="{BB962C8B-B14F-4D97-AF65-F5344CB8AC3E}">
        <p14:creationId xmlns:p14="http://schemas.microsoft.com/office/powerpoint/2010/main" val="371638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griculture_Dept_PPT-Template" id="{51CCF448-E046-4E2A-BED9-B15A3F082F60}" vid="{0FFA82E3-691E-4102-8FD1-F9932DCD2427}"/>
    </a:ext>
  </a:extLst>
</a:theme>
</file>

<file path=ppt/theme/theme2.xml><?xml version="1.0" encoding="utf-8"?>
<a:theme xmlns:a="http://schemas.openxmlformats.org/drawingml/2006/main" name="Warna Theme">
  <a:themeElements>
    <a:clrScheme name="Custom 10">
      <a:dk1>
        <a:srgbClr val="76848B"/>
      </a:dk1>
      <a:lt1>
        <a:srgbClr val="F7F7F7"/>
      </a:lt1>
      <a:dk2>
        <a:srgbClr val="77858E"/>
      </a:dk2>
      <a:lt2>
        <a:srgbClr val="F7F7F7"/>
      </a:lt2>
      <a:accent1>
        <a:srgbClr val="1C8F92"/>
      </a:accent1>
      <a:accent2>
        <a:srgbClr val="22A77E"/>
      </a:accent2>
      <a:accent3>
        <a:srgbClr val="70AC2E"/>
      </a:accent3>
      <a:accent4>
        <a:srgbClr val="10B491"/>
      </a:accent4>
      <a:accent5>
        <a:srgbClr val="1B85B5"/>
      </a:accent5>
      <a:accent6>
        <a:srgbClr val="A0C971"/>
      </a:accent6>
      <a:hlink>
        <a:srgbClr val="F33B48"/>
      </a:hlink>
      <a:folHlink>
        <a:srgbClr val="FFC000"/>
      </a:folHlink>
    </a:clrScheme>
    <a:fontScheme name="Custom 1">
      <a:majorFont>
        <a:latin typeface="Montserrat"/>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Docs_YearTaxHTField0 xmlns="622b0f29-892f-40c3-b95e-17605cd9987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8fb03f2a-c3cf-4498-b443-5004e5f8731e</TermId>
        </TermInfo>
      </Terms>
    </eDocs_YearTaxHTField0>
    <eDocs_FileStatus xmlns="http://schemas.microsoft.com/sharepoint/v3">Live</eDocs_FileStatus>
    <eDocs_FileTopicsTaxHTField0 xmlns="622b0f29-892f-40c3-b95e-17605cd99878">
      <Terms xmlns="http://schemas.microsoft.com/office/infopath/2007/PartnerControls">
        <TermInfo xmlns="http://schemas.microsoft.com/office/infopath/2007/PartnerControls">
          <TermName xmlns="http://schemas.microsoft.com/office/infopath/2007/PartnerControls">Administration</TermName>
          <TermId xmlns="http://schemas.microsoft.com/office/infopath/2007/PartnerControls">2a70bc68-c293-40d3-9f4b-d244cf61f82e</TermId>
        </TermInfo>
      </Terms>
    </eDocs_FileTopicsTaxHTField0>
    <eDocs_SecurityClassificationTaxHTField0 xmlns="622b0f29-892f-40c3-b95e-17605cd99878">
      <Terms xmlns="http://schemas.microsoft.com/office/infopath/2007/PartnerControls">
        <TermInfo xmlns="http://schemas.microsoft.com/office/infopath/2007/PartnerControls">
          <TermName xmlns="http://schemas.microsoft.com/office/infopath/2007/PartnerControls">Restrictive</TermName>
          <TermId xmlns="http://schemas.microsoft.com/office/infopath/2007/PartnerControls">b6cdb86d-2ce3-48f9-be6c-29b64bc9cca9</TermId>
        </TermInfo>
      </Terms>
    </eDocs_SecurityClassificationTaxHTField0>
    <TaxCatchAll xmlns="997a4985-7346-46f3-b8fe-f5423710c71b">
      <Value>6</Value>
      <Value>10</Value>
      <Value>8</Value>
      <Value>1</Value>
    </TaxCatchAll>
    <eDocs_FileName xmlns="http://schemas.microsoft.com/sharepoint/v3">AGPHHDA001-001-2022</eDocs_FileName>
    <eDocs_SeriesSubSeriesTaxHTField0 xmlns="622b0f29-892f-40c3-b95e-17605cd99878">
      <Terms xmlns="http://schemas.microsoft.com/office/infopath/2007/PartnerControls">
        <TermInfo xmlns="http://schemas.microsoft.com/office/infopath/2007/PartnerControls">
          <TermName xmlns="http://schemas.microsoft.com/office/infopath/2007/PartnerControls">001</TermName>
          <TermId xmlns="http://schemas.microsoft.com/office/infopath/2007/PartnerControls">7aeda8ed-0d33-4f6a-b833-da323f4ccfae</TermId>
        </TermInfo>
      </Terms>
    </eDocs_SeriesSubSeriesTaxHTField0>
    <eDocs_DocumentTopicsTaxHTField0 xmlns="622b0f29-892f-40c3-b95e-17605cd99878">
      <Terms xmlns="http://schemas.microsoft.com/office/infopath/2007/PartnerControls"/>
    </eDocs_DocumentTopicsTaxHTField0>
    <_dlc_ExpireDateSaved xmlns="http://schemas.microsoft.com/sharepoint/v3" xsi:nil="true"/>
    <_dlc_ExpireDate xmlns="http://schemas.microsoft.com/sharepoint/v3">2022-10-22T15:42:24+00:00</_dlc_ExpireDate>
  </documentManagement>
</p:properties>
</file>

<file path=customXml/item3.xml><?xml version="1.0" encoding="utf-8"?>
<ct:contentTypeSchema xmlns:ct="http://schemas.microsoft.com/office/2006/metadata/contentType" xmlns:ma="http://schemas.microsoft.com/office/2006/metadata/properties/metaAttributes" ct:_="" ma:_="" ma:contentTypeName="eDocument" ma:contentTypeID="0x0101000BC94875665D404BB1351B53C41FD2C00041C802EBD4F61947ADF0EA4C6B061086" ma:contentTypeVersion="12" ma:contentTypeDescription="Create a new document for eDocs" ma:contentTypeScope="" ma:versionID="6789379fc786e8c14d8a9bcbfdad64ca">
  <xsd:schema xmlns:xsd="http://www.w3.org/2001/XMLSchema" xmlns:xs="http://www.w3.org/2001/XMLSchema" xmlns:p="http://schemas.microsoft.com/office/2006/metadata/properties" xmlns:ns1="http://schemas.microsoft.com/sharepoint/v3" xmlns:ns2="622b0f29-892f-40c3-b95e-17605cd99878" xmlns:ns3="997a4985-7346-46f3-b8fe-f5423710c71b" targetNamespace="http://schemas.microsoft.com/office/2006/metadata/properties" ma:root="true" ma:fieldsID="58664f20b3f42ec6b8405a50bc6ffc48" ns1:_="" ns2:_="" ns3:_="">
    <xsd:import namespace="http://schemas.microsoft.com/sharepoint/v3"/>
    <xsd:import namespace="622b0f29-892f-40c3-b95e-17605cd99878"/>
    <xsd:import namespace="997a4985-7346-46f3-b8fe-f5423710c71b"/>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3:TaxCatchAll" minOccurs="0"/>
                <xsd:element ref="ns2:eDocs_SeriesSubSeriesTaxHTField0" minOccurs="0"/>
                <xsd:element ref="ns2:eDocs_YearTaxHTField0" minOccurs="0"/>
                <xsd:element ref="ns1:eDocs_FileName" minOccurs="0"/>
                <xsd:element ref="ns1:eDocs_FileStatus"/>
                <xsd:element ref="ns2:eDocs_FileTopicsTaxHTField0" minOccurs="0"/>
                <xsd:element ref="ns2:eDocs_SecurityClassification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eDocs_FileName" ma:index="19" nillable="true" ma:displayName="File Name" ma:default="0" ma:description="File Number" ma:indexed="true" ma:internalName="eDocs_FileName">
      <xsd:simpleType>
        <xsd:restriction base="dms:Text">
          <xsd:maxLength value="100"/>
        </xsd:restriction>
      </xsd:simpleType>
    </xsd:element>
    <xsd:element name="eDocs_FileStatus" ma:index="20"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schema>
  <xsd:schema xmlns:xsd="http://www.w3.org/2001/XMLSchema" xmlns:xs="http://www.w3.org/2001/XMLSchema" xmlns:dms="http://schemas.microsoft.com/office/2006/documentManagement/types" xmlns:pc="http://schemas.microsoft.com/office/infopath/2007/PartnerControls" targetNamespace="622b0f29-892f-40c3-b95e-17605cd99878"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fieldId="{fbaa881f-c4ae-443f-9fda-fbdd527793df}" ma:taxonomyMulti="true" ma:sspId="638719e2-a8dd-41e9-a1c8-eaacd362d94e" ma:termSetId="fedd9505-1c70-4beb-bc1f-488d277ac727" ma:anchorId="00000000-0000-0000-0000-000000000000" ma:open="false" ma:isKeyword="false">
      <xsd:complexType>
        <xsd:sequence>
          <xsd:element ref="pc:Terms" minOccurs="0" maxOccurs="1"/>
        </xsd:sequence>
      </xsd:complexType>
    </xsd:element>
    <xsd:element name="eDocs_SeriesSubSeriesTaxHTField0" ma:index="15" nillable="true" ma:taxonomy="true" ma:internalName="eDocs_SeriesSubSeriesTaxHTField0" ma:taxonomyFieldName="eDocs_SeriesSubSeries" ma:displayName="Sub Series" ma:fieldId="{11f8bb48-43d6-459a-8b80-9123185593c7}" ma:sspId="638719e2-a8dd-41e9-a1c8-eaacd362d94e" ma:termSetId="d1487d56-a514-44f1-aca8-ee79458ab651" ma:anchorId="00000000-0000-0000-0000-000000000000" ma:open="false" ma:isKeyword="false">
      <xsd:complexType>
        <xsd:sequence>
          <xsd:element ref="pc:Terms" minOccurs="0" maxOccurs="1"/>
        </xsd:sequence>
      </xsd:complexType>
    </xsd:element>
    <xsd:element name="eDocs_YearTaxHTField0" ma:index="17" nillable="true" ma:taxonomy="true" ma:internalName="eDocs_YearTaxHTField0" ma:taxonomyFieldName="eDocs_Year" ma:displayName="Year" ma:indexed="true" ma:fieldId="{7b1b8a72-8553-41e1-8dd7-5ce464e281f2}" ma:sspId="638719e2-a8dd-41e9-a1c8-eaacd362d94e" ma:termSetId="acc59e8e-1c4e-4c17-97cb-7d9483177247" ma:anchorId="00000000-0000-0000-0000-000000000000" ma:open="false" ma:isKeyword="false">
      <xsd:complexType>
        <xsd:sequence>
          <xsd:element ref="pc:Terms" minOccurs="0" maxOccurs="1"/>
        </xsd:sequence>
      </xsd:complexType>
    </xsd:element>
    <xsd:element name="eDocs_FileTopicsTaxHTField0" ma:index="21" nillable="true" ma:taxonomy="true" ma:internalName="eDocs_FileTopicsTaxHTField0" ma:taxonomyFieldName="eDocs_FileTopics" ma:displayName="File Topics" ma:fieldId="{602c691f-3efa-402d-ab5c-baa8c240a9e7}" ma:taxonomyMulti="true" ma:sspId="638719e2-a8dd-41e9-a1c8-eaacd362d94e" ma:termSetId="fedd9505-1c70-4beb-bc1f-488d277ac727" ma:anchorId="00000000-0000-0000-0000-000000000000" ma:open="false" ma:isKeyword="false">
      <xsd:complexType>
        <xsd:sequence>
          <xsd:element ref="pc:Terms" minOccurs="0" maxOccurs="1"/>
        </xsd:sequence>
      </xsd:complexType>
    </xsd:element>
    <xsd:element name="eDocs_SecurityClassificationTaxHTField0" ma:index="23" nillable="true" ma:taxonomy="true" ma:internalName="eDocs_SecurityClassificationTaxHTField0" ma:taxonomyFieldName="eDocs_SecurityClassification" ma:displayName="Security Classification" ma:default="1;#Restrictive|b6cdb86d-2ce3-48f9-be6c-29b64bc9cca9" ma:fieldId="{6bbd3faf-a5ab-4e5e-b8a6-a5e099cef439}" ma:sspId="638719e2-a8dd-41e9-a1c8-eaacd362d94e" ma:termSetId="b6ed839a-487e-4da7-8327-e934f239e0b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7a4985-7346-46f3-b8fe-f5423710c71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edf06a-df42-4b75-9c13-fa9a3f190a1f}" ma:internalName="TaxCatchAll" ma:showField="CatchAllData" ma:web="997a4985-7346-46f3-b8fe-f5423710c7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eDocument</p:Name>
  <p:Description/>
  <p:Statement/>
  <p:PolicyItems>
    <p:PolicyItem featureId="Microsoft.Office.RecordsManagement.PolicyFeatures.Expiration" staticId="0x0101000BC94875665D404BB1351B53C41FD2C0|151133126" UniqueId="2038ab67-083b-4948-9dd9-58008b5dfd7e">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eriod>months</period>
                </formula>
                <action type="action" id="Microsoft.Office.RecordsManagement.PolicyFeatures.Expiration.Action.DeletePreviousVersions"/>
              </data>
            </stages>
          </Schedule>
          <Schedule type="Record">
            <stages>
              <data stageId="2">
                <formula id="Microsoft.Office.RecordsManagement.PolicyFeatures.Expiration.Formula.BuiltIn">
                  <number>3</number>
                  <property>Modified</property>
                  <propertyId>8c06beca-0777-48f7-91c7-6da68bc07b69</propertyId>
                  <period>months</period>
                </formula>
                <action type="action" id="Microsoft.Office.RecordsManagement.PolicyFeatures.Expiration.Action.DeletePreviousVersions"/>
              </data>
            </stages>
          </Schedule>
        </Schedules>
      </p:CustomData>
    </p:PolicyItem>
  </p:PolicyItems>
</p:Policy>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567B58D8-D6D0-464F-B2E6-4FDD6DA091B0}">
  <ds:schemaRefs>
    <ds:schemaRef ds:uri="http://schemas.microsoft.com/sharepoint/v3/contenttype/forms"/>
  </ds:schemaRefs>
</ds:datastoreItem>
</file>

<file path=customXml/itemProps2.xml><?xml version="1.0" encoding="utf-8"?>
<ds:datastoreItem xmlns:ds="http://schemas.openxmlformats.org/officeDocument/2006/customXml" ds:itemID="{F5C87A3F-87FA-46BC-A3E2-7AA4CF1045BC}">
  <ds:schemaRefs>
    <ds:schemaRef ds:uri="http://schemas.microsoft.com/office/infopath/2007/PartnerControls"/>
    <ds:schemaRef ds:uri="http://purl.org/dc/terms/"/>
    <ds:schemaRef ds:uri="http://schemas.microsoft.com/sharepoint/v3"/>
    <ds:schemaRef ds:uri="http://schemas.openxmlformats.org/package/2006/metadata/core-properties"/>
    <ds:schemaRef ds:uri="http://www.w3.org/XML/1998/namespace"/>
    <ds:schemaRef ds:uri="http://schemas.microsoft.com/office/2006/documentManagement/types"/>
    <ds:schemaRef ds:uri="http://purl.org/dc/elements/1.1/"/>
    <ds:schemaRef ds:uri="997a4985-7346-46f3-b8fe-f5423710c71b"/>
    <ds:schemaRef ds:uri="622b0f29-892f-40c3-b95e-17605cd9987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669D2CB-ED15-4A02-85B2-7C8F5F082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2b0f29-892f-40c3-b95e-17605cd99878"/>
    <ds:schemaRef ds:uri="997a4985-7346-46f3-b8fe-f5423710c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D6B5E1A-36EF-4E52-87C5-01756BE3A413}">
  <ds:schemaRefs>
    <ds:schemaRef ds:uri="office.server.policy"/>
  </ds:schemaRefs>
</ds:datastoreItem>
</file>

<file path=customXml/itemProps5.xml><?xml version="1.0" encoding="utf-8"?>
<ds:datastoreItem xmlns:ds="http://schemas.openxmlformats.org/officeDocument/2006/customXml" ds:itemID="{9C608F23-B770-43C4-8D77-A0857F24027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3255</TotalTime>
  <Words>947</Words>
  <Application>Microsoft Office PowerPoint</Application>
  <PresentationFormat>Widescreen</PresentationFormat>
  <Paragraphs>138</Paragraphs>
  <Slides>12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.AppleSystemUIFont</vt:lpstr>
      <vt:lpstr>Arial</vt:lpstr>
      <vt:lpstr>Calibri</vt:lpstr>
      <vt:lpstr>Georgia</vt:lpstr>
      <vt:lpstr>Open Sans</vt:lpstr>
      <vt:lpstr>Open Sans Extrabold</vt:lpstr>
      <vt:lpstr>Source Sans Pro</vt:lpstr>
      <vt:lpstr>Wingdings</vt:lpstr>
      <vt:lpstr>Standard</vt:lpstr>
      <vt:lpstr>Warna Theme</vt:lpstr>
      <vt:lpstr>Pest Risk Analysis - DAFM</vt:lpstr>
      <vt:lpstr>PRAU – Strategy driven</vt:lpstr>
      <vt:lpstr>PRAU</vt:lpstr>
      <vt:lpstr>Horizon Scanning - IE</vt:lpstr>
      <vt:lpstr>DEPPR - Work Prioritisation </vt:lpstr>
      <vt:lpstr>Pest Risk Assessment - IE </vt:lpstr>
      <vt:lpstr>Pest Risk Assessment </vt:lpstr>
      <vt:lpstr>Risk Communication</vt:lpstr>
      <vt:lpstr>Research &amp; Development</vt:lpstr>
      <vt:lpstr>PH Committee Projects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Farrelly, Ailish</dc:creator>
  <cp:lastModifiedBy>Conor McGee</cp:lastModifiedBy>
  <cp:revision>203</cp:revision>
  <cp:lastPrinted>2022-07-19T11:15:43Z</cp:lastPrinted>
  <dcterms:created xsi:type="dcterms:W3CDTF">2022-06-16T09:03:43Z</dcterms:created>
  <dcterms:modified xsi:type="dcterms:W3CDTF">2023-09-23T07:38:24Z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0x0101000BC94875665D404BB1351B53C41FD2C00041C802EBD4F61947ADF0EA4C6B061086</vt:lpwstr>
  </property>
  <property fmtid="{D5CDD505-2E9C-101B-9397-08002B2CF9AE}" pid="3" name="eDocs_SecurityClassification">
    <vt:lpwstr>1;#Restrictive|b6cdb86d-2ce3-48f9-be6c-29b64bc9cca9</vt:lpwstr>
  </property>
  <property fmtid="{D5CDD505-2E9C-101B-9397-08002B2CF9AE}" pid="4" name="_dlc_policyId">
    <vt:lpwstr>0x0101000BC94875665D404BB1351B53C41FD2C0|151133126</vt:lpwstr>
  </property>
  <property fmtid="{D5CDD505-2E9C-101B-9397-08002B2CF9AE}" pid="5" name="eDocs_SeriesSubSeries">
    <vt:lpwstr>6;#001|7aeda8ed-0d33-4f6a-b833-da323f4ccfae</vt:lpwstr>
  </property>
  <property fmtid="{D5CDD505-2E9C-101B-9397-08002B2CF9AE}" pid="6" name="eDocs_FileTopics">
    <vt:lpwstr>8;#Administration|2a70bc68-c293-40d3-9f4b-d244cf61f82e</vt:lpwstr>
  </property>
  <property fmtid="{D5CDD505-2E9C-101B-9397-08002B2CF9AE}" pid="7" name="eDocs_DocumentTopics">
    <vt:lpwstr/>
  </property>
  <property fmtid="{D5CDD505-2E9C-101B-9397-08002B2CF9AE}" pid="8" name="eDocs_Year">
    <vt:lpwstr>10;#2022|8fb03f2a-c3cf-4498-b443-5004e5f8731e</vt:lpwstr>
  </property>
  <property fmtid="{D5CDD505-2E9C-101B-9397-08002B2CF9AE}" pid="9" name="ItemRetentionFormula">
    <vt:lpwstr>&lt;formula id="Microsoft.Office.RecordsManagement.PolicyFeatures.Expiration.Formula.BuiltIn"&gt;&lt;number&gt;3&lt;/number&gt;&lt;property&gt;Modified&lt;/property&gt;&lt;period&gt;months&lt;/period&gt;&lt;/formula&gt;</vt:lpwstr>
  </property>
</Properties>
</file>